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49"/>
  </p:notesMasterIdLst>
  <p:handoutMasterIdLst>
    <p:handoutMasterId r:id="rId50"/>
  </p:handoutMasterIdLst>
  <p:sldIdLst>
    <p:sldId id="323" r:id="rId2"/>
    <p:sldId id="266" r:id="rId3"/>
    <p:sldId id="268" r:id="rId4"/>
    <p:sldId id="287" r:id="rId5"/>
    <p:sldId id="269" r:id="rId6"/>
    <p:sldId id="270" r:id="rId7"/>
    <p:sldId id="271" r:id="rId8"/>
    <p:sldId id="274" r:id="rId9"/>
    <p:sldId id="273" r:id="rId10"/>
    <p:sldId id="262" r:id="rId11"/>
    <p:sldId id="275" r:id="rId12"/>
    <p:sldId id="276" r:id="rId13"/>
    <p:sldId id="277" r:id="rId14"/>
    <p:sldId id="279" r:id="rId15"/>
    <p:sldId id="281" r:id="rId16"/>
    <p:sldId id="284" r:id="rId17"/>
    <p:sldId id="285" r:id="rId18"/>
    <p:sldId id="288" r:id="rId19"/>
    <p:sldId id="289" r:id="rId20"/>
    <p:sldId id="290" r:id="rId21"/>
    <p:sldId id="291" r:id="rId22"/>
    <p:sldId id="295" r:id="rId23"/>
    <p:sldId id="296" r:id="rId24"/>
    <p:sldId id="297" r:id="rId25"/>
    <p:sldId id="298" r:id="rId26"/>
    <p:sldId id="299" r:id="rId27"/>
    <p:sldId id="300" r:id="rId28"/>
    <p:sldId id="301" r:id="rId29"/>
    <p:sldId id="302" r:id="rId30"/>
    <p:sldId id="303" r:id="rId31"/>
    <p:sldId id="304" r:id="rId32"/>
    <p:sldId id="305" r:id="rId33"/>
    <p:sldId id="306" r:id="rId34"/>
    <p:sldId id="307" r:id="rId35"/>
    <p:sldId id="308" r:id="rId36"/>
    <p:sldId id="309" r:id="rId37"/>
    <p:sldId id="310" r:id="rId38"/>
    <p:sldId id="311" r:id="rId39"/>
    <p:sldId id="312" r:id="rId40"/>
    <p:sldId id="313" r:id="rId41"/>
    <p:sldId id="314" r:id="rId42"/>
    <p:sldId id="315" r:id="rId43"/>
    <p:sldId id="316" r:id="rId44"/>
    <p:sldId id="317" r:id="rId45"/>
    <p:sldId id="318" r:id="rId46"/>
    <p:sldId id="319" r:id="rId47"/>
    <p:sldId id="320" r:id="rId48"/>
  </p:sldIdLst>
  <p:sldSz cx="9144000" cy="6858000" type="screen4x3"/>
  <p:notesSz cx="7010400" cy="92964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000"/>
    <a:srgbClr val="FFFFFF"/>
    <a:srgbClr val="008000"/>
    <a:srgbClr val="FFFFCC"/>
    <a:srgbClr val="006600"/>
    <a:srgbClr val="78946C"/>
    <a:srgbClr val="0000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105" autoAdjust="0"/>
    <p:restoredTop sz="91213" autoAdjust="0"/>
  </p:normalViewPr>
  <p:slideViewPr>
    <p:cSldViewPr>
      <p:cViewPr>
        <p:scale>
          <a:sx n="98" d="100"/>
          <a:sy n="98" d="100"/>
        </p:scale>
        <p:origin x="-850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47001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90625" y="703263"/>
            <a:ext cx="4630738" cy="347345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1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5038" y="4416425"/>
            <a:ext cx="5140325" cy="41830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2207" tIns="45295" rIns="92207" bIns="4529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73591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3971925" y="11113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>
                <a:solidFill>
                  <a:prstClr val="black"/>
                </a:solidFill>
              </a:rPr>
              <a:t>28 July 1997</a:t>
            </a:r>
          </a:p>
        </p:txBody>
      </p:sp>
      <p:sp>
        <p:nvSpPr>
          <p:cNvPr id="74755" name="Rectangle 3"/>
          <p:cNvSpPr>
            <a:spLocks noChangeArrowheads="1"/>
          </p:cNvSpPr>
          <p:nvPr/>
        </p:nvSpPr>
        <p:spPr bwMode="auto">
          <a:xfrm>
            <a:off x="3971925" y="8813800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 anchor="b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0" y="8813800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>
              <a:solidFill>
                <a:prstClr val="black"/>
              </a:solidFill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0" y="11113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900" i="1">
                <a:solidFill>
                  <a:prstClr val="black"/>
                </a:solidFill>
              </a:rPr>
              <a:t>Chapter 3:  Ethics and Behavior and Organizations</a:t>
            </a:r>
          </a:p>
        </p:txBody>
      </p:sp>
      <p:sp>
        <p:nvSpPr>
          <p:cNvPr id="74758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90625" y="704850"/>
            <a:ext cx="4629150" cy="3471863"/>
          </a:xfrm>
          <a:ln cap="flat">
            <a:solidFill>
              <a:schemeClr val="tx1"/>
            </a:solidFill>
          </a:ln>
        </p:spPr>
      </p:sp>
      <p:sp>
        <p:nvSpPr>
          <p:cNvPr id="7475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31863" y="4416425"/>
            <a:ext cx="5143500" cy="4160838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385" tIns="45192" rIns="90385" bIns="45192"/>
          <a:lstStyle/>
          <a:p>
            <a:pPr>
              <a:spcBef>
                <a:spcPct val="0"/>
              </a:spcBef>
            </a:pPr>
            <a:endParaRPr lang="en-US" altLang="en-US" sz="24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863" y="4416425"/>
            <a:ext cx="5143500" cy="4162425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ChangeArrowheads="1"/>
          </p:cNvSpPr>
          <p:nvPr/>
        </p:nvSpPr>
        <p:spPr bwMode="auto">
          <a:xfrm>
            <a:off x="3971925" y="11113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/>
              <a:t>28 July 1997</a:t>
            </a:r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3971925" y="8813800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 anchor="b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/>
              <a:t>47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0" y="8813800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0" y="11113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900" i="1"/>
              <a:t>Chapter 3:  Ethics and Behavior and Organizations</a:t>
            </a:r>
          </a:p>
        </p:txBody>
      </p:sp>
      <p:sp>
        <p:nvSpPr>
          <p:cNvPr id="95238" name="Rectangle 6"/>
          <p:cNvSpPr>
            <a:spLocks noChangeArrowheads="1" noTextEdit="1"/>
          </p:cNvSpPr>
          <p:nvPr>
            <p:ph type="sldImg"/>
          </p:nvPr>
        </p:nvSpPr>
        <p:spPr>
          <a:xfrm>
            <a:off x="1190625" y="704850"/>
            <a:ext cx="4629150" cy="3471863"/>
          </a:xfrm>
          <a:ln cap="flat">
            <a:solidFill>
              <a:schemeClr val="tx1"/>
            </a:solidFill>
          </a:ln>
        </p:spPr>
      </p:sp>
      <p:sp>
        <p:nvSpPr>
          <p:cNvPr id="9523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31863" y="4416425"/>
            <a:ext cx="5143500" cy="4160838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385" tIns="45192" rIns="90385" bIns="45192"/>
          <a:lstStyle/>
          <a:p>
            <a:pPr>
              <a:spcBef>
                <a:spcPct val="0"/>
              </a:spcBef>
            </a:pPr>
            <a:endParaRPr lang="en-US" altLang="en-US" sz="2400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62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035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BF28F-AD1E-49F1-8A00-2D961B4C0B56}" type="datetimeFigureOut">
              <a:rPr lang="en-GB"/>
              <a:pPr>
                <a:defRPr/>
              </a:pPr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sz="18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CEAE-229B-49D6-BE43-1A21C1D24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37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875-EEA1-4144-8DCE-7CAE93481DDC}" type="datetimeFigureOut">
              <a:rPr lang="en-GB"/>
              <a:pPr>
                <a:defRPr/>
              </a:pPr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sz="18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61E1-D031-4C89-8B34-C4698E893B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07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0AC2-6F7D-47FA-BDA7-A2CEEA4B86D9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B1E74-D8B1-439B-97AF-B7D6477E5C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21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15E0-4FA8-420F-9139-4531ED4BE9D9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B0839-29C7-402C-8B1C-ED6AEDF92D6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84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50C-2A35-4725-9A5C-BDF38420544A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E72D6-7E5F-4A8C-8116-8DA0C4167B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675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7B6D-774B-42B5-AE26-659F67BB2F06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85043-4704-40C3-95C2-54245A146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81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47E6A-A717-45F7-8457-D47937270B5D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19AA-52EF-4CD5-9DFD-727F107A0C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385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57291-CED6-460F-AEC4-F90D913590C5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3C7B-6022-42B6-A72A-13F836300E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537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561A-C3C0-4AEC-9E2A-B2CB3607A080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63805-D024-410A-9B62-668285555C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22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B7A0-F987-4835-A6BD-3CC3B49ED08F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890B-E9E2-499F-A8DC-3F5DCED9C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55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BCC0-743B-4D99-ADAF-49C61111FDBB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5CD-C487-4B7E-A42A-11CF157AF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72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033CD6-4A19-44F1-9070-CCAC16D670D5}" type="datetimeFigureOut">
              <a:rPr lang="en-GB"/>
              <a:pPr>
                <a:defRPr/>
              </a:pPr>
              <a:t>17/11/2015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C2319A-AC50-4E18-8628-CF6BE16E8F5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6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1.bin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05000" y="2330450"/>
            <a:ext cx="6858000" cy="8890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Ethics and Behavior</a:t>
            </a:r>
            <a:br>
              <a:rPr lang="en-US" altLang="en-US" dirty="0" smtClean="0"/>
            </a:br>
            <a:r>
              <a:rPr lang="en-US" altLang="en-US" dirty="0" smtClean="0"/>
              <a:t>in Organizations</a:t>
            </a:r>
          </a:p>
        </p:txBody>
      </p:sp>
    </p:spTree>
    <p:extLst>
      <p:ext uri="{BB962C8B-B14F-4D97-AF65-F5344CB8AC3E}">
        <p14:creationId xmlns:p14="http://schemas.microsoft.com/office/powerpoint/2010/main" val="24211597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Introduction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533400" y="1295400"/>
            <a:ext cx="7772400" cy="4191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b="1" dirty="0" smtClean="0"/>
              <a:t>Inventory of Ethical Issues in Business</a:t>
            </a:r>
          </a:p>
          <a:p>
            <a:pPr algn="ctr" eaLnBrk="1" hangingPunct="1">
              <a:buFontTx/>
              <a:buNone/>
            </a:pPr>
            <a:endParaRPr lang="en-US" altLang="en-US" b="1" dirty="0" smtClean="0"/>
          </a:p>
          <a:p>
            <a:pPr eaLnBrk="1" hangingPunct="1"/>
            <a:r>
              <a:rPr lang="en-US" altLang="en-US" dirty="0" smtClean="0"/>
              <a:t>Employee-Employer Relations</a:t>
            </a:r>
          </a:p>
          <a:p>
            <a:pPr eaLnBrk="1" hangingPunct="1"/>
            <a:r>
              <a:rPr lang="en-US" altLang="en-US" dirty="0" smtClean="0"/>
              <a:t>Employer-Employee Relations</a:t>
            </a:r>
          </a:p>
          <a:p>
            <a:pPr eaLnBrk="1" hangingPunct="1"/>
            <a:r>
              <a:rPr lang="en-US" altLang="en-US" dirty="0" smtClean="0"/>
              <a:t>Company-Customer Relations</a:t>
            </a:r>
          </a:p>
          <a:p>
            <a:pPr eaLnBrk="1" hangingPunct="1"/>
            <a:r>
              <a:rPr lang="en-US" altLang="en-US" dirty="0" smtClean="0"/>
              <a:t>Company-Shareholder Relations</a:t>
            </a:r>
          </a:p>
          <a:p>
            <a:pPr eaLnBrk="1" hangingPunct="1"/>
            <a:r>
              <a:rPr lang="en-US" altLang="en-US" dirty="0" smtClean="0"/>
              <a:t>Company-Community/Public Interest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620000" cy="8382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Public’s Opinion of Business Ethics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24000"/>
            <a:ext cx="815340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Gallup Poll finds that only 17 percent to 20 percent of the  public thought the business ethics of executives to be </a:t>
            </a:r>
            <a:r>
              <a:rPr lang="en-US" altLang="en-US" sz="2400" i="1" dirty="0" smtClean="0"/>
              <a:t>very high</a:t>
            </a:r>
            <a:r>
              <a:rPr lang="en-US" altLang="en-US" sz="2400" dirty="0" smtClean="0"/>
              <a:t> or </a:t>
            </a:r>
            <a:r>
              <a:rPr lang="en-US" altLang="en-US" sz="2400" i="1" dirty="0" smtClean="0"/>
              <a:t>high</a:t>
            </a:r>
            <a:r>
              <a:rPr lang="en-US" altLang="en-US" sz="2400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To understand public sentiment towards business ethics, ask three questions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Has business ethics really deteriorated?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Are the media reporting ethical problems more frequently and vigorously?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Are practices that once were socially acceptable no longer socially acceptable? 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80000"/>
              </a:lnSpc>
            </a:pPr>
            <a:r>
              <a:rPr lang="en-US" altLang="en-US" smtClean="0"/>
              <a:t>Public’s Opinion of Business Ethics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Gallup opinion polls about ethical behavior (see text book Figure 3.1)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Pharmacists ranked highest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Car salespeople ranked lowest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Business executives ranked near the middle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People in the United States do not have a positive view of ethics and behavior in organizations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Business Ethics: What Does It Really Mean?</a:t>
            </a:r>
          </a:p>
        </p:txBody>
      </p:sp>
      <p:sp>
        <p:nvSpPr>
          <p:cNvPr id="8195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2800" b="1" dirty="0" smtClean="0"/>
              <a:t>Definitions</a:t>
            </a:r>
          </a:p>
          <a:p>
            <a:pPr eaLnBrk="1" hangingPunct="1"/>
            <a:r>
              <a:rPr lang="en-US" altLang="en-US" sz="2800" b="1" dirty="0" smtClean="0"/>
              <a:t>Ethics</a:t>
            </a:r>
            <a:r>
              <a:rPr lang="en-US" altLang="en-US" sz="2800" dirty="0" smtClean="0"/>
              <a:t> involves a discipline that examines good or bad practices within the context of a moral duty</a:t>
            </a:r>
          </a:p>
          <a:p>
            <a:pPr eaLnBrk="1" hangingPunct="1"/>
            <a:r>
              <a:rPr lang="en-US" altLang="en-US" sz="2800" b="1" dirty="0" smtClean="0"/>
              <a:t>Moral conduct</a:t>
            </a:r>
            <a:r>
              <a:rPr lang="en-US" altLang="en-US" sz="2800" dirty="0" smtClean="0"/>
              <a:t> is behavior that is right or wrong</a:t>
            </a:r>
          </a:p>
          <a:p>
            <a:pPr eaLnBrk="1" hangingPunct="1"/>
            <a:r>
              <a:rPr lang="en-US" altLang="en-US" sz="2800" b="1" dirty="0" smtClean="0"/>
              <a:t>Business ethics</a:t>
            </a:r>
            <a:r>
              <a:rPr lang="en-US" altLang="en-US" sz="2800" dirty="0" smtClean="0"/>
              <a:t> include practices and behaviors that are good or bad</a:t>
            </a:r>
            <a:endParaRPr lang="en-US" altLang="en-US" sz="2800" b="1" dirty="0" smtClean="0"/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Business Ethics: What Does It Really Mean?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 smtClean="0"/>
              <a:t>Two Key Branches of Ethics</a:t>
            </a:r>
          </a:p>
          <a:p>
            <a:pPr eaLnBrk="1" hangingPunct="1"/>
            <a:r>
              <a:rPr lang="en-US" altLang="en-US" b="1" smtClean="0"/>
              <a:t>Descriptive ethics</a:t>
            </a:r>
            <a:r>
              <a:rPr lang="en-US" altLang="en-US" smtClean="0"/>
              <a:t> involves describing, characterizing and studying morality</a:t>
            </a:r>
          </a:p>
          <a:p>
            <a:pPr lvl="1" eaLnBrk="1" hangingPunct="1"/>
            <a:r>
              <a:rPr lang="en-US" altLang="en-US" smtClean="0"/>
              <a:t>“What is”</a:t>
            </a:r>
          </a:p>
          <a:p>
            <a:pPr eaLnBrk="1" hangingPunct="1"/>
            <a:r>
              <a:rPr lang="en-US" altLang="en-US" b="1" smtClean="0"/>
              <a:t>Normative ethics</a:t>
            </a:r>
            <a:r>
              <a:rPr lang="en-US" altLang="en-US" smtClean="0"/>
              <a:t> involves supplying and justifying moral systems</a:t>
            </a:r>
          </a:p>
          <a:p>
            <a:pPr lvl="1" eaLnBrk="1" hangingPunct="1"/>
            <a:r>
              <a:rPr lang="en-US" altLang="en-US" smtClean="0"/>
              <a:t>“What should be”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Conventional Approach to Business Ethics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Conventional approach to business ethics involves a comparison of a decision or practice to prevailing societal norms</a:t>
            </a:r>
          </a:p>
          <a:p>
            <a:pPr lvl="1" eaLnBrk="1" hangingPunct="1"/>
            <a:r>
              <a:rPr lang="en-US" altLang="en-US" dirty="0" smtClean="0"/>
              <a:t>Pitfall: </a:t>
            </a:r>
            <a:r>
              <a:rPr lang="en-US" altLang="en-US" b="1" dirty="0" smtClean="0"/>
              <a:t>ethical relativism</a:t>
            </a:r>
          </a:p>
          <a:p>
            <a:pPr eaLnBrk="1" hangingPunct="1"/>
            <a:endParaRPr lang="en-US" altLang="en-US" dirty="0" smtClean="0"/>
          </a:p>
          <a:p>
            <a:pPr eaLnBrk="1" hangingPunct="1">
              <a:buFontTx/>
              <a:buNone/>
            </a:pPr>
            <a:r>
              <a:rPr lang="en-US" altLang="en-US" sz="2400" dirty="0" smtClean="0"/>
              <a:t>Decision or Practice 		Prevailing Norms</a:t>
            </a:r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3581400" y="4267200"/>
            <a:ext cx="1214438" cy="485775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066800" y="1524000"/>
            <a:ext cx="6781800" cy="3962400"/>
            <a:chOff x="1066800" y="1905000"/>
            <a:chExt cx="6781800" cy="3962400"/>
          </a:xfrm>
        </p:grpSpPr>
        <p:sp>
          <p:nvSpPr>
            <p:cNvPr id="11268" name="Text Box 5"/>
            <p:cNvSpPr txBox="1">
              <a:spLocks noChangeArrowheads="1"/>
            </p:cNvSpPr>
            <p:nvPr/>
          </p:nvSpPr>
          <p:spPr bwMode="auto">
            <a:xfrm>
              <a:off x="10668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Fellow Workers</a:t>
              </a:r>
            </a:p>
          </p:txBody>
        </p:sp>
        <p:sp>
          <p:nvSpPr>
            <p:cNvPr id="11269" name="Text Box 6"/>
            <p:cNvSpPr txBox="1">
              <a:spLocks noChangeArrowheads="1"/>
            </p:cNvSpPr>
            <p:nvPr/>
          </p:nvSpPr>
          <p:spPr bwMode="auto">
            <a:xfrm>
              <a:off x="1066800" y="28956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Family</a:t>
              </a:r>
            </a:p>
          </p:txBody>
        </p:sp>
        <p:sp>
          <p:nvSpPr>
            <p:cNvPr id="11270" name="Text Box 7"/>
            <p:cNvSpPr txBox="1">
              <a:spLocks noChangeArrowheads="1"/>
            </p:cNvSpPr>
            <p:nvPr/>
          </p:nvSpPr>
          <p:spPr bwMode="auto">
            <a:xfrm>
              <a:off x="1066800" y="3962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Friends</a:t>
              </a:r>
            </a:p>
          </p:txBody>
        </p:sp>
        <p:sp>
          <p:nvSpPr>
            <p:cNvPr id="11271" name="Text Box 8"/>
            <p:cNvSpPr txBox="1">
              <a:spLocks noChangeArrowheads="1"/>
            </p:cNvSpPr>
            <p:nvPr/>
          </p:nvSpPr>
          <p:spPr bwMode="auto">
            <a:xfrm>
              <a:off x="1066800" y="50292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The Law</a:t>
              </a:r>
            </a:p>
          </p:txBody>
        </p:sp>
        <p:sp>
          <p:nvSpPr>
            <p:cNvPr id="11272" name="Text Box 9"/>
            <p:cNvSpPr txBox="1">
              <a:spLocks noChangeArrowheads="1"/>
            </p:cNvSpPr>
            <p:nvPr/>
          </p:nvSpPr>
          <p:spPr bwMode="auto">
            <a:xfrm>
              <a:off x="60960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Regions of Country</a:t>
              </a:r>
            </a:p>
          </p:txBody>
        </p:sp>
        <p:sp>
          <p:nvSpPr>
            <p:cNvPr id="11273" name="Text Box 10"/>
            <p:cNvSpPr txBox="1">
              <a:spLocks noChangeArrowheads="1"/>
            </p:cNvSpPr>
            <p:nvPr/>
          </p:nvSpPr>
          <p:spPr bwMode="auto">
            <a:xfrm>
              <a:off x="6096000" y="29718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Profession</a:t>
              </a:r>
            </a:p>
          </p:txBody>
        </p:sp>
        <p:sp>
          <p:nvSpPr>
            <p:cNvPr id="11274" name="Text Box 11"/>
            <p:cNvSpPr txBox="1">
              <a:spLocks noChangeArrowheads="1"/>
            </p:cNvSpPr>
            <p:nvPr/>
          </p:nvSpPr>
          <p:spPr bwMode="auto">
            <a:xfrm>
              <a:off x="6096000" y="40386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Employer</a:t>
              </a:r>
            </a:p>
          </p:txBody>
        </p:sp>
        <p:sp>
          <p:nvSpPr>
            <p:cNvPr id="11275" name="Text Box 12"/>
            <p:cNvSpPr txBox="1">
              <a:spLocks noChangeArrowheads="1"/>
            </p:cNvSpPr>
            <p:nvPr/>
          </p:nvSpPr>
          <p:spPr bwMode="auto">
            <a:xfrm>
              <a:off x="6096000" y="5105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Society at Large</a:t>
              </a:r>
            </a:p>
          </p:txBody>
        </p:sp>
        <p:sp>
          <p:nvSpPr>
            <p:cNvPr id="11276" name="Text Box 13"/>
            <p:cNvSpPr txBox="1">
              <a:spLocks noChangeArrowheads="1"/>
            </p:cNvSpPr>
            <p:nvPr/>
          </p:nvSpPr>
          <p:spPr bwMode="auto">
            <a:xfrm>
              <a:off x="35814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Fellow Workers</a:t>
              </a:r>
            </a:p>
          </p:txBody>
        </p:sp>
        <p:sp>
          <p:nvSpPr>
            <p:cNvPr id="11277" name="Text Box 14"/>
            <p:cNvSpPr txBox="1">
              <a:spLocks noChangeArrowheads="1"/>
            </p:cNvSpPr>
            <p:nvPr/>
          </p:nvSpPr>
          <p:spPr bwMode="auto">
            <a:xfrm>
              <a:off x="3657600" y="5105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dirty="0"/>
                <a:t>Religious Beliefs</a:t>
              </a:r>
            </a:p>
          </p:txBody>
        </p:sp>
        <p:sp>
          <p:nvSpPr>
            <p:cNvPr id="11278" name="Oval 15"/>
            <p:cNvSpPr>
              <a:spLocks noChangeArrowheads="1"/>
            </p:cNvSpPr>
            <p:nvPr/>
          </p:nvSpPr>
          <p:spPr bwMode="auto">
            <a:xfrm>
              <a:off x="3429000" y="3048000"/>
              <a:ext cx="2209800" cy="16764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IN" altLang="en-US"/>
            </a:p>
          </p:txBody>
        </p:sp>
        <p:sp>
          <p:nvSpPr>
            <p:cNvPr id="11279" name="Text Box 16"/>
            <p:cNvSpPr txBox="1">
              <a:spLocks noChangeArrowheads="1"/>
            </p:cNvSpPr>
            <p:nvPr/>
          </p:nvSpPr>
          <p:spPr bwMode="auto">
            <a:xfrm>
              <a:off x="3581400" y="3505200"/>
              <a:ext cx="1828800" cy="779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1800" b="1"/>
                <a:t>The Individual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1800" b="1"/>
                <a:t>Conscience</a:t>
              </a:r>
            </a:p>
          </p:txBody>
        </p:sp>
        <p:sp>
          <p:nvSpPr>
            <p:cNvPr id="11280" name="Line 17"/>
            <p:cNvSpPr>
              <a:spLocks noChangeShapeType="1"/>
            </p:cNvSpPr>
            <p:nvPr/>
          </p:nvSpPr>
          <p:spPr bwMode="auto">
            <a:xfrm>
              <a:off x="3581400" y="3886200"/>
              <a:ext cx="1905000" cy="0"/>
            </a:xfrm>
            <a:prstGeom prst="line">
              <a:avLst/>
            </a:prstGeom>
            <a:noFill/>
            <a:ln w="12700">
              <a:solidFill>
                <a:srgbClr val="FFFFCC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1" name="Line 18"/>
            <p:cNvSpPr>
              <a:spLocks noChangeShapeType="1"/>
            </p:cNvSpPr>
            <p:nvPr/>
          </p:nvSpPr>
          <p:spPr bwMode="auto">
            <a:xfrm>
              <a:off x="2819400" y="23622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2" name="Line 19"/>
            <p:cNvSpPr>
              <a:spLocks noChangeShapeType="1"/>
            </p:cNvSpPr>
            <p:nvPr/>
          </p:nvSpPr>
          <p:spPr bwMode="auto">
            <a:xfrm>
              <a:off x="2819400" y="3352800"/>
              <a:ext cx="609600" cy="304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3" name="Line 20"/>
            <p:cNvSpPr>
              <a:spLocks noChangeShapeType="1"/>
            </p:cNvSpPr>
            <p:nvPr/>
          </p:nvSpPr>
          <p:spPr bwMode="auto">
            <a:xfrm flipV="1">
              <a:off x="2819400" y="4114800"/>
              <a:ext cx="609600" cy="304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4" name="Line 21"/>
            <p:cNvSpPr>
              <a:spLocks noChangeShapeType="1"/>
            </p:cNvSpPr>
            <p:nvPr/>
          </p:nvSpPr>
          <p:spPr bwMode="auto">
            <a:xfrm flipV="1">
              <a:off x="2819400" y="4419600"/>
              <a:ext cx="9144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5" name="Line 22"/>
            <p:cNvSpPr>
              <a:spLocks noChangeShapeType="1"/>
            </p:cNvSpPr>
            <p:nvPr/>
          </p:nvSpPr>
          <p:spPr bwMode="auto">
            <a:xfrm flipV="1">
              <a:off x="4495800" y="4724400"/>
              <a:ext cx="0" cy="381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6" name="Line 23"/>
            <p:cNvSpPr>
              <a:spLocks noChangeShapeType="1"/>
            </p:cNvSpPr>
            <p:nvPr/>
          </p:nvSpPr>
          <p:spPr bwMode="auto">
            <a:xfrm>
              <a:off x="4495800" y="2667000"/>
              <a:ext cx="0" cy="381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7" name="Line 24"/>
            <p:cNvSpPr>
              <a:spLocks noChangeShapeType="1"/>
            </p:cNvSpPr>
            <p:nvPr/>
          </p:nvSpPr>
          <p:spPr bwMode="auto">
            <a:xfrm flipH="1">
              <a:off x="5257800" y="22860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8" name="Line 25"/>
            <p:cNvSpPr>
              <a:spLocks noChangeShapeType="1"/>
            </p:cNvSpPr>
            <p:nvPr/>
          </p:nvSpPr>
          <p:spPr bwMode="auto">
            <a:xfrm flipH="1">
              <a:off x="5562600" y="3429000"/>
              <a:ext cx="533400" cy="1524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9" name="Line 26"/>
            <p:cNvSpPr>
              <a:spLocks noChangeShapeType="1"/>
            </p:cNvSpPr>
            <p:nvPr/>
          </p:nvSpPr>
          <p:spPr bwMode="auto">
            <a:xfrm flipH="1" flipV="1">
              <a:off x="5562600" y="4267200"/>
              <a:ext cx="533400" cy="228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90" name="Line 27"/>
            <p:cNvSpPr>
              <a:spLocks noChangeShapeType="1"/>
            </p:cNvSpPr>
            <p:nvPr/>
          </p:nvSpPr>
          <p:spPr bwMode="auto">
            <a:xfrm flipH="1" flipV="1">
              <a:off x="5257800" y="45720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1291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2296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Ethics and the Law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38150" y="1188368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Law often represents an ethical minimum</a:t>
            </a:r>
          </a:p>
          <a:p>
            <a:pPr eaLnBrk="1" hangingPunct="1"/>
            <a:r>
              <a:rPr lang="en-US" altLang="en-US" dirty="0" smtClean="0"/>
              <a:t>Ethics often represents a standard that exceeds the legal minimum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854810" y="2971800"/>
            <a:ext cx="3645976" cy="2438400"/>
            <a:chOff x="2854810" y="2971800"/>
            <a:chExt cx="3645976" cy="2438400"/>
          </a:xfrm>
        </p:grpSpPr>
        <p:grpSp>
          <p:nvGrpSpPr>
            <p:cNvPr id="3" name="Group 2"/>
            <p:cNvGrpSpPr/>
            <p:nvPr/>
          </p:nvGrpSpPr>
          <p:grpSpPr>
            <a:xfrm>
              <a:off x="2854810" y="3581400"/>
              <a:ext cx="3645976" cy="1828800"/>
              <a:chOff x="2907224" y="4191000"/>
              <a:chExt cx="3645976" cy="1828800"/>
            </a:xfrm>
          </p:grpSpPr>
          <p:sp>
            <p:nvSpPr>
              <p:cNvPr id="12292" name="Oval 4"/>
              <p:cNvSpPr>
                <a:spLocks noChangeArrowheads="1"/>
              </p:cNvSpPr>
              <p:nvPr/>
            </p:nvSpPr>
            <p:spPr bwMode="auto">
              <a:xfrm>
                <a:off x="2907224" y="4197350"/>
                <a:ext cx="1981200" cy="1822450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/>
                <a:r>
                  <a:rPr lang="en-US" altLang="en-US" sz="2400"/>
                  <a:t>Ethics</a:t>
                </a:r>
              </a:p>
            </p:txBody>
          </p:sp>
          <p:sp>
            <p:nvSpPr>
              <p:cNvPr id="12293" name="Oval 6"/>
              <p:cNvSpPr>
                <a:spLocks noChangeArrowheads="1"/>
              </p:cNvSpPr>
              <p:nvPr/>
            </p:nvSpPr>
            <p:spPr bwMode="auto">
              <a:xfrm>
                <a:off x="4572000" y="4197350"/>
                <a:ext cx="1981200" cy="1822450"/>
              </a:xfrm>
              <a:prstGeom prst="ellipse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/>
                <a:r>
                  <a:rPr lang="en-US" altLang="en-US" sz="2400"/>
                  <a:t>Law</a:t>
                </a:r>
              </a:p>
            </p:txBody>
          </p:sp>
          <p:cxnSp>
            <p:nvCxnSpPr>
              <p:cNvPr id="12294" name="AutoShape 9"/>
              <p:cNvCxnSpPr>
                <a:cxnSpLocks noChangeShapeType="1"/>
                <a:stCxn id="12292" idx="0"/>
                <a:endCxn id="12293" idx="0"/>
              </p:cNvCxnSpPr>
              <p:nvPr/>
            </p:nvCxnSpPr>
            <p:spPr bwMode="auto">
              <a:xfrm rot="5400000" flipH="1" flipV="1">
                <a:off x="4730212" y="3364962"/>
                <a:ext cx="12700" cy="1664776"/>
              </a:xfrm>
              <a:prstGeom prst="curvedConnector3">
                <a:avLst>
                  <a:gd name="adj1" fmla="val 1800000"/>
                </a:avLst>
              </a:prstGeom>
              <a:noFill/>
              <a:ln w="12700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2295" name="Text Box 10"/>
            <p:cNvSpPr txBox="1">
              <a:spLocks noChangeArrowheads="1"/>
            </p:cNvSpPr>
            <p:nvPr/>
          </p:nvSpPr>
          <p:spPr bwMode="auto">
            <a:xfrm>
              <a:off x="3845410" y="2971800"/>
              <a:ext cx="179070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Frequent Overlap</a:t>
              </a:r>
            </a:p>
          </p:txBody>
        </p:sp>
      </p:grp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Making Ethical Judgments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400" b="1">
                <a:latin typeface="Arial" charset="0"/>
              </a:rPr>
              <a:t/>
            </a:r>
            <a:br>
              <a:rPr lang="en-US" altLang="en-US" sz="1400" b="1">
                <a:latin typeface="Arial" charset="0"/>
              </a:rPr>
            </a:br>
            <a:endParaRPr lang="en-US" altLang="en-US" sz="1400" b="1">
              <a:latin typeface="Arial" charset="0"/>
            </a:endParaRP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Behavior or act that has been committed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Prevailing norms of acceptability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Value judgments and perceptions of the observer</a:t>
            </a:r>
          </a:p>
        </p:txBody>
      </p:sp>
      <p:cxnSp>
        <p:nvCxnSpPr>
          <p:cNvPr id="13319" name="AutoShape 7"/>
          <p:cNvCxnSpPr>
            <a:cxnSpLocks noChangeShapeType="1"/>
            <a:stCxn id="13318" idx="1"/>
            <a:endCxn id="13316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20" name="AutoShape 8"/>
          <p:cNvCxnSpPr>
            <a:cxnSpLocks noChangeShapeType="1"/>
            <a:stCxn id="13318" idx="3"/>
            <a:endCxn id="13317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compared with</a:t>
            </a:r>
          </a:p>
        </p:txBody>
      </p:sp>
      <p:cxnSp>
        <p:nvCxnSpPr>
          <p:cNvPr id="13322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762000"/>
          </a:xfrm>
        </p:spPr>
        <p:txBody>
          <a:bodyPr/>
          <a:lstStyle/>
          <a:p>
            <a:pPr eaLnBrk="1" hangingPunct="1"/>
            <a:r>
              <a:rPr lang="en-US" altLang="en-US" smtClean="0"/>
              <a:t>Ethics, Economics, and Law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381000" y="1295400"/>
          <a:ext cx="8534400" cy="480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hoto Editor Photo" r:id="rId5" imgW="6916115" imgH="6200000" progId="MSPhotoEd.3">
                  <p:embed/>
                </p:oleObj>
              </mc:Choice>
              <mc:Fallback>
                <p:oleObj name="Photo Editor Photo" r:id="rId5" imgW="6916115" imgH="6200000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1295400"/>
                        <a:ext cx="8534400" cy="480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r"/>
    <p:sndAc>
      <p:stSnd>
        <p:snd r:embed="rId4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What is?</a:t>
            </a:r>
          </a:p>
          <a:p>
            <a:pPr eaLnBrk="1" hangingPunct="1"/>
            <a:r>
              <a:rPr lang="en-US" altLang="en-US" smtClean="0"/>
              <a:t>What ought to be?</a:t>
            </a:r>
          </a:p>
          <a:p>
            <a:pPr eaLnBrk="1" hangingPunct="1"/>
            <a:r>
              <a:rPr lang="en-US" altLang="en-US" smtClean="0"/>
              <a:t>How to we get from what is to what ought to be?</a:t>
            </a:r>
          </a:p>
          <a:p>
            <a:pPr eaLnBrk="1" hangingPunct="1"/>
            <a:r>
              <a:rPr lang="en-US" altLang="en-US" smtClean="0"/>
              <a:t>What is our motivation for acting ethically?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3 Models of Management Ethics</a:t>
            </a:r>
          </a:p>
        </p:txBody>
      </p:sp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1371600" y="1828800"/>
            <a:ext cx="7299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b="1">
                <a:latin typeface="Garamond" pitchFamily="18" charset="0"/>
              </a:rPr>
              <a:t>Three Types Of Management Ethics</a:t>
            </a:r>
          </a:p>
        </p:txBody>
      </p:sp>
      <p:sp>
        <p:nvSpPr>
          <p:cNvPr id="15364" name="Rectangle 7"/>
          <p:cNvSpPr>
            <a:spLocks noChangeArrowheads="1"/>
          </p:cNvSpPr>
          <p:nvPr/>
        </p:nvSpPr>
        <p:spPr bwMode="auto">
          <a:xfrm>
            <a:off x="3810000" y="2971800"/>
            <a:ext cx="1905000" cy="1752600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5" name="Rectangle 8"/>
          <p:cNvSpPr>
            <a:spLocks noChangeArrowheads="1"/>
          </p:cNvSpPr>
          <p:nvPr/>
        </p:nvSpPr>
        <p:spPr bwMode="auto">
          <a:xfrm>
            <a:off x="6705600" y="2971800"/>
            <a:ext cx="1905000" cy="1752600"/>
          </a:xfrm>
          <a:prstGeom prst="rect">
            <a:avLst/>
          </a:prstGeom>
          <a:solidFill>
            <a:srgbClr val="99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6" name="Rectangle 9"/>
          <p:cNvSpPr>
            <a:spLocks noChangeArrowheads="1"/>
          </p:cNvSpPr>
          <p:nvPr/>
        </p:nvSpPr>
        <p:spPr bwMode="auto">
          <a:xfrm>
            <a:off x="990600" y="2971800"/>
            <a:ext cx="1905000" cy="175260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7" name="WordArt 10"/>
          <p:cNvSpPr>
            <a:spLocks noChangeArrowheads="1" noChangeShapeType="1" noTextEdit="1"/>
          </p:cNvSpPr>
          <p:nvPr/>
        </p:nvSpPr>
        <p:spPr bwMode="auto">
          <a:xfrm>
            <a:off x="1295400" y="3505200"/>
            <a:ext cx="109537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Moral</a:t>
            </a:r>
          </a:p>
        </p:txBody>
      </p:sp>
      <p:sp>
        <p:nvSpPr>
          <p:cNvPr id="15368" name="WordArt 11"/>
          <p:cNvSpPr>
            <a:spLocks noChangeArrowheads="1" noChangeShapeType="1" noTextEdit="1"/>
          </p:cNvSpPr>
          <p:nvPr/>
        </p:nvSpPr>
        <p:spPr bwMode="auto">
          <a:xfrm>
            <a:off x="4038600" y="3505200"/>
            <a:ext cx="136207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Amoral</a:t>
            </a:r>
          </a:p>
        </p:txBody>
      </p:sp>
      <p:sp>
        <p:nvSpPr>
          <p:cNvPr id="15369" name="WordArt 12"/>
          <p:cNvSpPr>
            <a:spLocks noChangeArrowheads="1" noChangeShapeType="1" noTextEdit="1"/>
          </p:cNvSpPr>
          <p:nvPr/>
        </p:nvSpPr>
        <p:spPr bwMode="auto">
          <a:xfrm>
            <a:off x="6934200" y="3581400"/>
            <a:ext cx="153352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Immoral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z="3600" dirty="0" smtClean="0"/>
              <a:t>Three Models of Management Morality and Emphasis on CSR</a:t>
            </a:r>
          </a:p>
        </p:txBody>
      </p:sp>
      <p:pic>
        <p:nvPicPr>
          <p:cNvPr id="16387" name="Picture 4" descr="msotw9_temp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04"/>
          <a:stretch>
            <a:fillRect/>
          </a:stretch>
        </p:blipFill>
        <p:spPr bwMode="auto">
          <a:xfrm>
            <a:off x="838200" y="1828800"/>
            <a:ext cx="7086600" cy="383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Making Moral Management Actionable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2286000"/>
            <a:ext cx="5257800" cy="3733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3600" b="1" smtClean="0"/>
              <a:t>       Important Factors</a:t>
            </a:r>
            <a:endParaRPr lang="en-US" altLang="en-US" b="1" smtClean="0"/>
          </a:p>
          <a:p>
            <a:pPr eaLnBrk="1" hangingPunct="1"/>
            <a:r>
              <a:rPr lang="en-US" altLang="en-US" smtClean="0"/>
              <a:t>Senior management</a:t>
            </a:r>
          </a:p>
          <a:p>
            <a:pPr eaLnBrk="1" hangingPunct="1"/>
            <a:r>
              <a:rPr lang="en-US" altLang="en-US" smtClean="0"/>
              <a:t>Ethics training</a:t>
            </a:r>
          </a:p>
          <a:p>
            <a:pPr eaLnBrk="1" hangingPunct="1"/>
            <a:r>
              <a:rPr lang="en-US" altLang="en-US" smtClean="0"/>
              <a:t>Self-analysis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Developing Moral Judgment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0772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 smtClean="0"/>
              <a:t>External Sources of a Manager’s Values</a:t>
            </a:r>
          </a:p>
          <a:p>
            <a:pPr eaLnBrk="1" hangingPunct="1"/>
            <a:r>
              <a:rPr lang="en-US" altLang="en-US" smtClean="0"/>
              <a:t>Religious values</a:t>
            </a:r>
          </a:p>
          <a:p>
            <a:pPr eaLnBrk="1" hangingPunct="1"/>
            <a:r>
              <a:rPr lang="en-US" altLang="en-US" smtClean="0"/>
              <a:t>Philosophical values</a:t>
            </a:r>
          </a:p>
          <a:p>
            <a:pPr eaLnBrk="1" hangingPunct="1"/>
            <a:r>
              <a:rPr lang="en-US" altLang="en-US" smtClean="0"/>
              <a:t>Cultural values</a:t>
            </a:r>
          </a:p>
          <a:p>
            <a:pPr eaLnBrk="1" hangingPunct="1"/>
            <a:r>
              <a:rPr lang="en-US" altLang="en-US" smtClean="0"/>
              <a:t>Legal values</a:t>
            </a:r>
          </a:p>
          <a:p>
            <a:pPr eaLnBrk="1" hangingPunct="1"/>
            <a:r>
              <a:rPr lang="en-US" altLang="en-US" smtClean="0"/>
              <a:t>Professional values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Developing Moral Judgment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95400"/>
            <a:ext cx="8229600" cy="391703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 dirty="0" smtClean="0"/>
              <a:t>Internal Sources of a Manager’s Values</a:t>
            </a:r>
          </a:p>
          <a:p>
            <a:pPr eaLnBrk="1" hangingPunct="1"/>
            <a:r>
              <a:rPr lang="en-US" altLang="en-US" dirty="0" smtClean="0"/>
              <a:t>Respect for the authority structure</a:t>
            </a:r>
          </a:p>
          <a:p>
            <a:pPr eaLnBrk="1" hangingPunct="1"/>
            <a:r>
              <a:rPr lang="en-US" altLang="en-US" dirty="0" smtClean="0"/>
              <a:t>Loyalty</a:t>
            </a:r>
          </a:p>
          <a:p>
            <a:pPr eaLnBrk="1" hangingPunct="1"/>
            <a:r>
              <a:rPr lang="en-US" altLang="en-US" dirty="0" smtClean="0"/>
              <a:t>Conformity</a:t>
            </a:r>
          </a:p>
          <a:p>
            <a:pPr eaLnBrk="1" hangingPunct="1"/>
            <a:r>
              <a:rPr lang="en-US" altLang="en-US" dirty="0" smtClean="0"/>
              <a:t>Performance</a:t>
            </a:r>
          </a:p>
          <a:p>
            <a:pPr eaLnBrk="1" hangingPunct="1"/>
            <a:r>
              <a:rPr lang="en-US" altLang="en-US" dirty="0" smtClean="0"/>
              <a:t>Results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smtClean="0"/>
              <a:t>Can Business Ethics Be Taught And Trained?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1905000"/>
            <a:ext cx="7772400" cy="4724400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b="1" smtClean="0"/>
              <a:t>Ethic courses should not:	</a:t>
            </a:r>
          </a:p>
          <a:p>
            <a:pPr marL="990600" lvl="1" indent="-533400" eaLnBrk="1" hangingPunct="1"/>
            <a:r>
              <a:rPr lang="en-US" altLang="en-US" sz="2600" b="1" smtClean="0"/>
              <a:t>Advocate a set of rules from a single perspective </a:t>
            </a:r>
          </a:p>
          <a:p>
            <a:pPr marL="990600" lvl="1" indent="-533400" eaLnBrk="1" hangingPunct="1"/>
            <a:r>
              <a:rPr lang="en-US" altLang="en-US" sz="2600" b="1" smtClean="0"/>
              <a:t>Not offer only one best solution to  specific ethical problems</a:t>
            </a:r>
          </a:p>
          <a:p>
            <a:pPr marL="990600" lvl="1" indent="-533400" eaLnBrk="1" hangingPunct="1"/>
            <a:r>
              <a:rPr lang="en-US" altLang="en-US" sz="2600" b="1" smtClean="0"/>
              <a:t>Not promise superior or absolute ways of thinking and behaving in situations</a:t>
            </a:r>
          </a:p>
        </p:txBody>
      </p:sp>
    </p:spTree>
  </p:cSld>
  <p:clrMapOvr>
    <a:masterClrMapping/>
  </p:clrMapOvr>
  <p:transition>
    <p:cover dir="lu"/>
    <p:sndAc>
      <p:stSnd>
        <p:snd r:embed="rId3" name="justb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build="p" bldLvl="2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 smtClean="0"/>
              <a:t>Can Business Ethics Be Taught And Trained?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1905000"/>
            <a:ext cx="7772400" cy="4724400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dirty="0" smtClean="0"/>
              <a:t>Scholars argue that ethical training can add value to the moral environment of a firm and to relationships in the workplace by:</a:t>
            </a:r>
          </a:p>
          <a:p>
            <a:pPr marL="990600" lvl="1" indent="-533400" eaLnBrk="1" hangingPunct="1"/>
            <a:r>
              <a:rPr lang="en-US" altLang="en-US" sz="2600" dirty="0" smtClean="0"/>
              <a:t>Finding a match between employer’s and employee’s values</a:t>
            </a:r>
          </a:p>
          <a:p>
            <a:pPr marL="990600" lvl="1" indent="-533400" eaLnBrk="1" hangingPunct="1"/>
            <a:r>
              <a:rPr lang="en-US" altLang="en-US" sz="2600" dirty="0" smtClean="0"/>
              <a:t>Handling an unethical directive</a:t>
            </a:r>
          </a:p>
          <a:p>
            <a:pPr marL="990600" lvl="1" indent="-533400" eaLnBrk="1" hangingPunct="1"/>
            <a:r>
              <a:rPr lang="en-US" altLang="en-US" sz="2600" dirty="0" smtClean="0"/>
              <a:t>Coping with a performance system that encourages unethical means</a:t>
            </a:r>
          </a:p>
        </p:txBody>
      </p:sp>
    </p:spTree>
  </p:cSld>
  <p:clrMapOvr>
    <a:masterClrMapping/>
  </p:clrMapOvr>
  <p:transition>
    <p:dissolve/>
    <p:sndAc>
      <p:stSnd>
        <p:snd r:embed="rId3" name="217_nowayma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Ethics-Moral Disengagement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Social Learning Theory</a:t>
            </a:r>
          </a:p>
          <a:p>
            <a:pPr lvl="1" eaLnBrk="1" hangingPunct="1"/>
            <a:r>
              <a:rPr lang="en-US" altLang="en-US" smtClean="0"/>
              <a:t>Moral reasoning translates to moral action through self regulatory processes</a:t>
            </a:r>
          </a:p>
          <a:p>
            <a:pPr lvl="2" eaLnBrk="1" hangingPunct="1"/>
            <a:r>
              <a:rPr lang="en-US" altLang="en-US" smtClean="0"/>
              <a:t>You do things that bring you self-worth</a:t>
            </a:r>
          </a:p>
          <a:p>
            <a:pPr lvl="2" eaLnBrk="1" hangingPunct="1"/>
            <a:r>
              <a:rPr lang="en-US" altLang="en-US" smtClean="0"/>
              <a:t>You avoid things that avoid self censure</a:t>
            </a:r>
          </a:p>
          <a:p>
            <a:pPr eaLnBrk="1" hangingPunct="1"/>
            <a:r>
              <a:rPr lang="en-US" altLang="en-US" smtClean="0"/>
              <a:t>You have to disengage from your normal internal self sanctions to commit unethical or deviant acts</a:t>
            </a:r>
          </a:p>
        </p:txBody>
      </p:sp>
    </p:spTree>
  </p:cSld>
  <p:clrMapOvr>
    <a:masterClrMapping/>
  </p:clrMapOvr>
  <p:transition spd="slow">
    <p:wipe dir="r"/>
    <p:sndAc>
      <p:stSnd>
        <p:snd r:embed="rId3" name="cartman-no_more_pie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Moral Disengagement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smtClean="0"/>
              <a:t>Scoring the questionnaire</a:t>
            </a:r>
          </a:p>
          <a:p>
            <a:pPr lvl="1" eaLnBrk="1" hangingPunct="1"/>
            <a:r>
              <a:rPr lang="en-US" altLang="en-US" sz="2400" smtClean="0"/>
              <a:t>Moral justification-A</a:t>
            </a:r>
          </a:p>
          <a:p>
            <a:pPr lvl="1" eaLnBrk="1" hangingPunct="1"/>
            <a:r>
              <a:rPr lang="en-US" altLang="en-US" sz="2400" smtClean="0"/>
              <a:t>Euphemistic language-B</a:t>
            </a:r>
          </a:p>
          <a:p>
            <a:pPr lvl="1" eaLnBrk="1" hangingPunct="1"/>
            <a:r>
              <a:rPr lang="en-US" altLang="en-US" sz="2400" smtClean="0"/>
              <a:t>Displacement of responsibility-C</a:t>
            </a:r>
          </a:p>
          <a:p>
            <a:pPr lvl="1" eaLnBrk="1" hangingPunct="1"/>
            <a:r>
              <a:rPr lang="en-US" altLang="en-US" sz="2400" smtClean="0"/>
              <a:t>Advantageous comparison-D</a:t>
            </a:r>
          </a:p>
          <a:p>
            <a:pPr lvl="1" eaLnBrk="1" hangingPunct="1"/>
            <a:r>
              <a:rPr lang="en-US" altLang="en-US" sz="2400" smtClean="0"/>
              <a:t>Diffusion of responsibility-E</a:t>
            </a:r>
          </a:p>
          <a:p>
            <a:pPr lvl="1" eaLnBrk="1" hangingPunct="1"/>
            <a:r>
              <a:rPr lang="en-US" altLang="en-US" sz="2400" smtClean="0"/>
              <a:t>Distorting consequences-F</a:t>
            </a:r>
          </a:p>
          <a:p>
            <a:pPr lvl="1" eaLnBrk="1" hangingPunct="1"/>
            <a:r>
              <a:rPr lang="en-US" altLang="en-US" sz="2400" smtClean="0"/>
              <a:t>Attribution of blame-G</a:t>
            </a:r>
          </a:p>
          <a:p>
            <a:pPr lvl="1" eaLnBrk="1" hangingPunct="1"/>
            <a:r>
              <a:rPr lang="en-US" altLang="en-US" sz="2400" smtClean="0"/>
              <a:t>Dehumanization-H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Ethical and</a:t>
            </a:r>
            <a:br>
              <a:rPr lang="en-US" altLang="en-US" smtClean="0"/>
            </a:br>
            <a:r>
              <a:rPr lang="en-US" altLang="en-US" smtClean="0"/>
              <a:t>Unethical Behavior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/>
              <a:t>Ethical behavior</a:t>
            </a:r>
            <a:r>
              <a:rPr lang="en-US" altLang="en-US" smtClean="0"/>
              <a:t> is good, right, just, honorable, and praiseworthy</a:t>
            </a:r>
          </a:p>
          <a:p>
            <a:pPr eaLnBrk="1" hangingPunct="1"/>
            <a:r>
              <a:rPr lang="en-US" altLang="en-US" b="1" smtClean="0"/>
              <a:t>Unethical behavior</a:t>
            </a:r>
            <a:r>
              <a:rPr lang="en-US" altLang="en-US" smtClean="0"/>
              <a:t> is wrong, reprehensible, or fails to meet an obligation</a:t>
            </a:r>
          </a:p>
          <a:p>
            <a:pPr eaLnBrk="1" hangingPunct="1"/>
            <a:r>
              <a:rPr lang="en-US" altLang="en-US" smtClean="0"/>
              <a:t>Judgment of behavior is based on a specific moral philosophy or ethical theory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Ethical and</a:t>
            </a:r>
            <a:br>
              <a:rPr lang="en-US" altLang="en-US" smtClean="0"/>
            </a:br>
            <a:r>
              <a:rPr lang="en-US" altLang="en-US" smtClean="0"/>
              <a:t>Unethical Behavior (Cont.)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Nagging issues</a:t>
            </a:r>
          </a:p>
          <a:p>
            <a:pPr lvl="1" eaLnBrk="1" hangingPunct="1"/>
            <a:r>
              <a:rPr lang="en-US" altLang="en-US" smtClean="0"/>
              <a:t>Finding a standard of judgment with which all reasonable people can agree</a:t>
            </a:r>
          </a:p>
          <a:p>
            <a:pPr lvl="1" eaLnBrk="1" hangingPunct="1"/>
            <a:r>
              <a:rPr lang="en-US" altLang="en-US" smtClean="0"/>
              <a:t>Defining the meaning of “good,” “bad,” “right”, and “wrong”</a:t>
            </a:r>
          </a:p>
          <a:p>
            <a:pPr lvl="1" eaLnBrk="1" hangingPunct="1"/>
            <a:r>
              <a:rPr lang="en-US" altLang="en-US" smtClean="0"/>
              <a:t>Add the nasty issue of cross-cultural ethical behavior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Ethical and </a:t>
            </a:r>
            <a:br>
              <a:rPr lang="en-US" altLang="en-US" smtClean="0"/>
            </a:br>
            <a:r>
              <a:rPr lang="en-US" altLang="en-US" smtClean="0"/>
              <a:t>Unethical Behavior  (Cont.)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990600" y="3262313"/>
            <a:ext cx="1550988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1 cent</a:t>
            </a: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727825" y="3319463"/>
            <a:ext cx="1120775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$1</a:t>
            </a: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947738" y="4481513"/>
            <a:ext cx="3090862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wallet with $1,000</a:t>
            </a:r>
          </a:p>
          <a:p>
            <a:r>
              <a:rPr lang="en-US" altLang="en-US" sz="2400"/>
              <a:t>and no identification.</a:t>
            </a:r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4800600" y="4497388"/>
            <a:ext cx="3090863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wallet with $1,000</a:t>
            </a:r>
          </a:p>
          <a:p>
            <a:r>
              <a:rPr lang="en-US" altLang="en-US" sz="2400"/>
              <a:t>and identification.</a:t>
            </a:r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1081088" y="4114800"/>
            <a:ext cx="669131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572000" y="2833688"/>
            <a:ext cx="0" cy="2957512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7" name="Text Box 9"/>
          <p:cNvSpPr txBox="1">
            <a:spLocks noChangeArrowheads="1"/>
          </p:cNvSpPr>
          <p:nvPr/>
        </p:nvSpPr>
        <p:spPr bwMode="auto">
          <a:xfrm>
            <a:off x="4479925" y="5222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27658" name="Text Box 10"/>
          <p:cNvSpPr txBox="1">
            <a:spLocks noChangeArrowheads="1"/>
          </p:cNvSpPr>
          <p:nvPr/>
        </p:nvSpPr>
        <p:spPr bwMode="auto">
          <a:xfrm>
            <a:off x="3419475" y="2057400"/>
            <a:ext cx="23034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u="sng"/>
              <a:t>Ethical dilemmas</a:t>
            </a:r>
            <a:endParaRPr lang="en-US" altLang="en-US" sz="24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Legal Versus Ethical Behavior:</a:t>
            </a:r>
            <a:br>
              <a:rPr lang="en-US" altLang="en-US" smtClean="0"/>
            </a:br>
            <a:r>
              <a:rPr lang="en-US" altLang="en-US" smtClean="0"/>
              <a:t>The Issue of Lying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5919788" y="2566988"/>
            <a:ext cx="2409825" cy="1114425"/>
          </a:xfrm>
          <a:prstGeom prst="rect">
            <a:avLst/>
          </a:prstGeom>
          <a:solidFill>
            <a:schemeClr val="accent1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200">
                <a:solidFill>
                  <a:srgbClr val="FF0000"/>
                </a:solidFill>
              </a:rPr>
              <a:t>Ethical behavior</a:t>
            </a: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738188" y="2566988"/>
            <a:ext cx="2257425" cy="1114425"/>
          </a:xfrm>
          <a:prstGeom prst="rect">
            <a:avLst/>
          </a:prstGeom>
          <a:solidFill>
            <a:schemeClr val="accent1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200">
                <a:solidFill>
                  <a:srgbClr val="FF0000"/>
                </a:solidFill>
              </a:rPr>
              <a:t>Legal behavior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4064000" y="2006600"/>
            <a:ext cx="1016000" cy="3454400"/>
          </a:xfrm>
          <a:prstGeom prst="rect">
            <a:avLst/>
          </a:prstGeom>
          <a:solidFill>
            <a:schemeClr val="folHlink"/>
          </a:solidFill>
          <a:ln w="50800">
            <a:solidFill>
              <a:schemeClr val="hlink"/>
            </a:solidFill>
            <a:prstDash val="lgDash"/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IN"/>
          </a:p>
        </p:txBody>
      </p:sp>
      <p:sp>
        <p:nvSpPr>
          <p:cNvPr id="28678" name="Line 6"/>
          <p:cNvSpPr>
            <a:spLocks noChangeShapeType="1"/>
          </p:cNvSpPr>
          <p:nvPr/>
        </p:nvSpPr>
        <p:spPr bwMode="auto">
          <a:xfrm flipV="1">
            <a:off x="2971800" y="3124200"/>
            <a:ext cx="29718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609600" y="4481513"/>
            <a:ext cx="2201863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Testifying under</a:t>
            </a:r>
            <a:br>
              <a:rPr lang="en-US" altLang="en-US" sz="2400"/>
            </a:br>
            <a:r>
              <a:rPr lang="en-US" altLang="en-US" sz="2400"/>
              <a:t>oath in court.</a:t>
            </a:r>
          </a:p>
        </p:txBody>
      </p:sp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1524000" y="5895975"/>
            <a:ext cx="6088063" cy="454025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08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>
                <a:solidFill>
                  <a:schemeClr val="bg1"/>
                </a:solidFill>
              </a:rPr>
              <a:t>Lying:  deliberate misrepresentation of the truth.</a:t>
            </a:r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5791200" y="4329113"/>
            <a:ext cx="2624138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Lying to a customer</a:t>
            </a:r>
            <a:br>
              <a:rPr lang="en-US" altLang="en-US" sz="2400"/>
            </a:br>
            <a:r>
              <a:rPr lang="en-US" altLang="en-US" sz="2400"/>
              <a:t>about the safety of</a:t>
            </a:r>
            <a:br>
              <a:rPr lang="en-US" altLang="en-US" sz="2400"/>
            </a:br>
            <a:r>
              <a:rPr lang="en-US" altLang="en-US" sz="2400"/>
              <a:t>a product.</a:t>
            </a:r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3567113" y="4557713"/>
            <a:ext cx="2009775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“How does my</a:t>
            </a:r>
            <a:br>
              <a:rPr lang="en-US" altLang="en-US" sz="2400"/>
            </a:br>
            <a:r>
              <a:rPr lang="en-US" altLang="en-US" sz="2400"/>
              <a:t>hair look?”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Four major theories of ethics in the Western world</a:t>
            </a:r>
          </a:p>
          <a:p>
            <a:pPr lvl="1" eaLnBrk="1" hangingPunct="1"/>
            <a:r>
              <a:rPr lang="en-US" altLang="en-US" smtClean="0"/>
              <a:t>Utilitarianism:  net benefits</a:t>
            </a:r>
          </a:p>
          <a:p>
            <a:pPr lvl="1" eaLnBrk="1" hangingPunct="1"/>
            <a:r>
              <a:rPr lang="en-US" altLang="en-US" smtClean="0"/>
              <a:t>Rights:  entitlement</a:t>
            </a:r>
          </a:p>
          <a:p>
            <a:pPr lvl="1" eaLnBrk="1" hangingPunct="1"/>
            <a:r>
              <a:rPr lang="en-US" altLang="en-US" smtClean="0"/>
              <a:t>Justice:  fairness</a:t>
            </a:r>
          </a:p>
          <a:p>
            <a:pPr lvl="1" eaLnBrk="1" hangingPunct="1"/>
            <a:r>
              <a:rPr lang="en-US" altLang="en-US" smtClean="0"/>
              <a:t>Egoism:  self-interest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smtClean="0"/>
              <a:t>Utilitarianism</a:t>
            </a:r>
            <a:endParaRPr lang="en-US" altLang="en-US" smtClean="0"/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examine an action’s effects to decide whether it is morally correct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Action is morally right if the total net benefit of the action exceeds the total net benefit of any other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Assumes a person can assess all costs and benefits of an action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Utilitarianism (cont.)</a:t>
            </a:r>
          </a:p>
          <a:p>
            <a:pPr lvl="1" eaLnBrk="1" hangingPunct="1"/>
            <a:r>
              <a:rPr lang="en-US" altLang="en-US" smtClean="0"/>
              <a:t>Assessment of net benefits includes any important indirect effects</a:t>
            </a:r>
          </a:p>
          <a:p>
            <a:pPr lvl="1" eaLnBrk="1" hangingPunct="1"/>
            <a:r>
              <a:rPr lang="en-US" altLang="en-US" smtClean="0"/>
              <a:t>Example:  assessing the effects of pollutant discharge from a factory on the immediate surrounding environment and those down stream or down wind from the factory</a:t>
            </a:r>
          </a:p>
          <a:p>
            <a:pPr lvl="1" eaLnBrk="1" hangingPunct="1"/>
            <a:r>
              <a:rPr lang="en-US" altLang="en-US" smtClean="0"/>
              <a:t>Two forms:  act and rule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Utilitarianism (cont.)</a:t>
            </a:r>
          </a:p>
          <a:p>
            <a:pPr lvl="1" eaLnBrk="1" hangingPunct="1"/>
            <a:r>
              <a:rPr lang="en-US" altLang="en-US" b="1" smtClean="0"/>
              <a:t>Act utilitarianism</a:t>
            </a:r>
            <a:r>
              <a:rPr lang="en-US" altLang="en-US" smtClean="0"/>
              <a:t> asks a person to assess the effects of all </a:t>
            </a:r>
            <a:r>
              <a:rPr lang="en-US" altLang="en-US" b="1" smtClean="0"/>
              <a:t>actions</a:t>
            </a:r>
            <a:endParaRPr lang="en-US" altLang="en-US" smtClean="0"/>
          </a:p>
          <a:p>
            <a:pPr lvl="1" eaLnBrk="1" hangingPunct="1"/>
            <a:r>
              <a:rPr lang="en-US" altLang="en-US" smtClean="0"/>
              <a:t>Rejects the view that actions can be classified as right or wrong in themselves</a:t>
            </a:r>
          </a:p>
          <a:p>
            <a:pPr lvl="1" eaLnBrk="1" hangingPunct="1"/>
            <a:r>
              <a:rPr lang="en-US" altLang="en-US" smtClean="0"/>
              <a:t>Example:  lying is ethical if it produces more good than bad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dirty="0" smtClean="0"/>
              <a:t>Utilitarianism (cont.)</a:t>
            </a:r>
          </a:p>
          <a:p>
            <a:pPr lvl="1" eaLnBrk="1" hangingPunct="1"/>
            <a:r>
              <a:rPr lang="en-US" altLang="en-US" sz="2400" b="1" dirty="0" smtClean="0"/>
              <a:t>Rule utilitarianism</a:t>
            </a:r>
            <a:r>
              <a:rPr lang="en-US" altLang="en-US" sz="2400" dirty="0" smtClean="0"/>
              <a:t> asks a person to assess actions according to a set of </a:t>
            </a:r>
            <a:r>
              <a:rPr lang="en-US" altLang="en-US" sz="2400" b="1" dirty="0" smtClean="0"/>
              <a:t>rules</a:t>
            </a:r>
            <a:r>
              <a:rPr lang="en-US" altLang="en-US" sz="2400" dirty="0" smtClean="0"/>
              <a:t> designed to yield the greatest net benefit to all affected</a:t>
            </a:r>
          </a:p>
          <a:p>
            <a:pPr lvl="1" eaLnBrk="1" hangingPunct="1"/>
            <a:r>
              <a:rPr lang="en-US" altLang="en-US" sz="2400" dirty="0" smtClean="0"/>
              <a:t>Compares act to rules</a:t>
            </a:r>
          </a:p>
          <a:p>
            <a:pPr lvl="1" eaLnBrk="1" hangingPunct="1"/>
            <a:r>
              <a:rPr lang="en-US" altLang="en-US" sz="2400" dirty="0" smtClean="0"/>
              <a:t>Does not accept an action as right if it maximizes net benefits only once</a:t>
            </a:r>
          </a:p>
          <a:p>
            <a:pPr lvl="1" eaLnBrk="1" hangingPunct="1"/>
            <a:r>
              <a:rPr lang="en-US" altLang="en-US" sz="2400" dirty="0" smtClean="0"/>
              <a:t>Example:  lying is </a:t>
            </a:r>
            <a:r>
              <a:rPr lang="en-US" altLang="en-US" sz="2400" b="1" i="1" dirty="0" smtClean="0"/>
              <a:t>always</a:t>
            </a:r>
            <a:r>
              <a:rPr lang="en-US" altLang="en-US" sz="2400" dirty="0" smtClean="0"/>
              <a:t> wrong or “thou shalt not lie”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Utilitarianism (cont.)</a:t>
            </a:r>
          </a:p>
          <a:p>
            <a:pPr lvl="1" eaLnBrk="1" hangingPunct="1"/>
            <a:r>
              <a:rPr lang="en-US" altLang="en-US" smtClean="0">
                <a:solidFill>
                  <a:schemeClr val="tx2"/>
                </a:solidFill>
              </a:rPr>
              <a:t>Two main limitations</a:t>
            </a:r>
          </a:p>
          <a:p>
            <a:pPr lvl="2" eaLnBrk="1" hangingPunct="1"/>
            <a:r>
              <a:rPr lang="en-US" altLang="en-US" smtClean="0"/>
              <a:t>Hard to use in difficult to quantify situations</a:t>
            </a:r>
          </a:p>
          <a:p>
            <a:pPr lvl="2" eaLnBrk="1" hangingPunct="1"/>
            <a:r>
              <a:rPr lang="en-US" altLang="en-US" smtClean="0"/>
              <a:t>Does not include  rights and justice</a:t>
            </a:r>
          </a:p>
          <a:p>
            <a:pPr lvl="1" eaLnBrk="1" hangingPunct="1"/>
            <a:r>
              <a:rPr lang="en-US" altLang="en-US" smtClean="0"/>
              <a:t>Other ethical theories meet these objections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Rights</a:t>
            </a:r>
          </a:p>
          <a:p>
            <a:pPr lvl="1" eaLnBrk="1" hangingPunct="1"/>
            <a:r>
              <a:rPr lang="en-US" altLang="en-US" b="1" smtClean="0"/>
              <a:t>Right:  a</a:t>
            </a:r>
            <a:r>
              <a:rPr lang="en-US" altLang="en-US" smtClean="0"/>
              <a:t> person’s just claim or entitlement</a:t>
            </a:r>
          </a:p>
          <a:p>
            <a:pPr lvl="1" eaLnBrk="1" hangingPunct="1"/>
            <a:r>
              <a:rPr lang="en-US" altLang="en-US" smtClean="0"/>
              <a:t>Focuses on the person’s actions or the actions of others toward the person</a:t>
            </a:r>
          </a:p>
          <a:p>
            <a:pPr lvl="2" eaLnBrk="1" hangingPunct="1"/>
            <a:r>
              <a:rPr lang="en-US" altLang="en-US" b="1" smtClean="0"/>
              <a:t>Legal rights: </a:t>
            </a:r>
            <a:r>
              <a:rPr lang="en-US" altLang="en-US" smtClean="0"/>
              <a:t> defined by a system of laws</a:t>
            </a:r>
          </a:p>
          <a:p>
            <a:pPr lvl="2" eaLnBrk="1" hangingPunct="1"/>
            <a:r>
              <a:rPr lang="en-US" altLang="en-US" b="1" smtClean="0"/>
              <a:t>Moral rights:</a:t>
            </a:r>
            <a:r>
              <a:rPr lang="en-US" altLang="en-US" smtClean="0"/>
              <a:t>  based on ethical standards</a:t>
            </a:r>
          </a:p>
          <a:p>
            <a:pPr lvl="1" eaLnBrk="1" hangingPunct="1"/>
            <a:r>
              <a:rPr lang="en-US" altLang="en-US" smtClean="0"/>
              <a:t>Purpose: let a person freely pursue certain actions without interference from others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Rights (cont.)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Features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Respect the rights of others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Lets people act as equals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Moral justification of a person’s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Examples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Legal right:  right to a fair trial in the United States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Moral right:  right to due process within an organization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Theories of Ethics (Cont.)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Rights (cont.)</a:t>
            </a:r>
          </a:p>
          <a:p>
            <a:pPr lvl="1" eaLnBrk="1" hangingPunct="1"/>
            <a:r>
              <a:rPr lang="en-US" altLang="en-US" smtClean="0"/>
              <a:t>Rejects view of assessing the results of actions</a:t>
            </a:r>
          </a:p>
          <a:p>
            <a:pPr lvl="1" eaLnBrk="1" hangingPunct="1"/>
            <a:r>
              <a:rPr lang="en-US" altLang="en-US" smtClean="0"/>
              <a:t>Expresses moral rights from individual's view, not society's.  Does not look to the number of people who benefit from limiting another person's rights</a:t>
            </a:r>
          </a:p>
          <a:p>
            <a:pPr lvl="1" eaLnBrk="1" hangingPunct="1"/>
            <a:r>
              <a:rPr lang="en-US" altLang="en-US" smtClean="0"/>
              <a:t>Example:  right to free speech in the United States stands even if a person expresses a dissenting 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19200"/>
            <a:ext cx="8229600" cy="3917032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Rights (cont.)</a:t>
            </a:r>
          </a:p>
          <a:p>
            <a:pPr lvl="1" eaLnBrk="1" hangingPunct="1"/>
            <a:r>
              <a:rPr lang="en-US" altLang="en-US" dirty="0" smtClean="0"/>
              <a:t>Types of rights</a:t>
            </a:r>
            <a:endParaRPr lang="en-US" altLang="en-US" b="1" dirty="0" smtClean="0"/>
          </a:p>
          <a:p>
            <a:pPr lvl="2" eaLnBrk="1" hangingPunct="1"/>
            <a:r>
              <a:rPr lang="en-US" altLang="en-US" b="1" dirty="0" smtClean="0"/>
              <a:t>Negative rights:</a:t>
            </a:r>
            <a:r>
              <a:rPr lang="en-US" altLang="en-US" dirty="0" smtClean="0"/>
              <a:t>  do not interfere with another person’s rights</a:t>
            </a:r>
          </a:p>
          <a:p>
            <a:pPr lvl="2" eaLnBrk="1" hangingPunct="1"/>
            <a:r>
              <a:rPr lang="en-US" altLang="en-US" b="1" dirty="0" smtClean="0"/>
              <a:t>Positive rights:</a:t>
            </a:r>
            <a:r>
              <a:rPr lang="en-US" altLang="en-US" dirty="0" smtClean="0"/>
              <a:t>  A person has a duty to help others pursue their rights</a:t>
            </a:r>
          </a:p>
          <a:p>
            <a:pPr lvl="3" eaLnBrk="1" hangingPunct="1"/>
            <a:endParaRPr lang="en-US" altLang="en-US" sz="2400" dirty="0" smtClean="0"/>
          </a:p>
          <a:p>
            <a:pPr lvl="3" eaLnBrk="1" hangingPunct="1"/>
            <a:endParaRPr lang="en-US" altLang="en-US" sz="2400" dirty="0" smtClean="0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1232546" y="3886200"/>
            <a:ext cx="6596063" cy="4572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 dirty="0"/>
              <a:t>Negative:  do not stop a person from whistleblowing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1630363" y="4648200"/>
            <a:ext cx="5969000" cy="83026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 dirty="0"/>
              <a:t>Positive:   coworker helps another person blow</a:t>
            </a:r>
            <a:br>
              <a:rPr lang="en-US" altLang="en-US" sz="2400" dirty="0"/>
            </a:br>
            <a:r>
              <a:rPr lang="en-US" altLang="en-US" sz="2400" dirty="0"/>
              <a:t>the whistle on unethical actions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3917032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dirty="0" smtClean="0"/>
              <a:t>Justice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Looks at the balance of benefits and burdens distributed among members of a group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Can result from the application of rules, policies, or laws that apply to a society or a group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Just results of actions override utilitarian results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Rejects view that an injustice is acceptable if others benefit the action</a:t>
            </a: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/>
              <a:t>Egoism</a:t>
            </a:r>
            <a:endParaRPr lang="en-US" altLang="en-US" smtClean="0"/>
          </a:p>
          <a:p>
            <a:pPr lvl="1" eaLnBrk="1" hangingPunct="1"/>
            <a:r>
              <a:rPr lang="en-US" altLang="en-US" smtClean="0"/>
              <a:t>Self-centered form of ethics</a:t>
            </a:r>
          </a:p>
          <a:p>
            <a:pPr lvl="1" eaLnBrk="1" hangingPunct="1"/>
            <a:r>
              <a:rPr lang="en-US" altLang="en-US" smtClean="0"/>
              <a:t>Two forms of ethical egoism:  individual and universal</a:t>
            </a:r>
          </a:p>
          <a:p>
            <a:pPr lvl="1" eaLnBrk="1" hangingPunct="1"/>
            <a:r>
              <a:rPr lang="en-US" altLang="en-US" b="1" smtClean="0"/>
              <a:t>Individual ethical egoism</a:t>
            </a:r>
          </a:p>
          <a:p>
            <a:pPr lvl="2" eaLnBrk="1" hangingPunct="1"/>
            <a:r>
              <a:rPr lang="en-US" altLang="en-US" smtClean="0"/>
              <a:t>Judges actions only by their effects on one’s interests</a:t>
            </a:r>
          </a:p>
          <a:p>
            <a:pPr lvl="2" eaLnBrk="1" hangingPunct="1"/>
            <a:r>
              <a:rPr lang="en-US" altLang="en-US" smtClean="0"/>
              <a:t>Usually rejected by moral philosophers as a defensible basis of ethics</a:t>
            </a: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Egoism (cont.)</a:t>
            </a:r>
          </a:p>
          <a:p>
            <a:pPr lvl="1" eaLnBrk="1" hangingPunct="1"/>
            <a:r>
              <a:rPr lang="en-US" altLang="en-US" b="1" smtClean="0"/>
              <a:t>Universal ethical egoism</a:t>
            </a:r>
          </a:p>
          <a:p>
            <a:pPr lvl="2" eaLnBrk="1" hangingPunct="1"/>
            <a:r>
              <a:rPr lang="en-US" altLang="en-US" smtClean="0"/>
              <a:t>Can include the interests of others when assessing one’s actions</a:t>
            </a:r>
          </a:p>
          <a:p>
            <a:pPr lvl="2" eaLnBrk="1" hangingPunct="1"/>
            <a:r>
              <a:rPr lang="en-US" altLang="en-US" smtClean="0"/>
              <a:t>Still self-centered:  pursuing pleasure and avoiding pain</a:t>
            </a:r>
          </a:p>
          <a:p>
            <a:pPr lvl="2" eaLnBrk="1" hangingPunct="1"/>
            <a:r>
              <a:rPr lang="en-US" altLang="en-US" smtClean="0"/>
              <a:t>“Enlightened self-interest.”  Considers the interests of others because the person wants others to do the same toward him or her</a:t>
            </a: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Egoism (cont.)</a:t>
            </a:r>
          </a:p>
          <a:p>
            <a:pPr lvl="1" eaLnBrk="1" hangingPunct="1"/>
            <a:r>
              <a:rPr lang="en-US" altLang="en-US" smtClean="0"/>
              <a:t>Objections raised by moral philosophers</a:t>
            </a:r>
          </a:p>
          <a:p>
            <a:pPr lvl="2" eaLnBrk="1" hangingPunct="1"/>
            <a:r>
              <a:rPr lang="en-US" altLang="en-US" smtClean="0"/>
              <a:t>Does not resolve conflicts in people’s interests</a:t>
            </a:r>
          </a:p>
          <a:p>
            <a:pPr lvl="2" eaLnBrk="1" hangingPunct="1"/>
            <a:r>
              <a:rPr lang="en-US" altLang="en-US" smtClean="0"/>
              <a:t>One party would always have the pursuit of his or her interests blocked</a:t>
            </a:r>
          </a:p>
        </p:txBody>
      </p: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Theories of Ethics (Cont.)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80000"/>
              </a:lnSpc>
            </a:pPr>
            <a:r>
              <a:rPr lang="en-US" altLang="en-US" dirty="0" smtClean="0"/>
              <a:t>Questions from the ethical theories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 smtClean="0"/>
              <a:t>Utilitarianism:  </a:t>
            </a:r>
            <a:r>
              <a:rPr lang="en-US" altLang="en-US" dirty="0" smtClean="0"/>
              <a:t>does the action yield the greatest net benefits?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 smtClean="0"/>
              <a:t>Rights:  </a:t>
            </a:r>
            <a:r>
              <a:rPr lang="en-US" altLang="en-US" dirty="0" smtClean="0"/>
              <a:t>does the action negatively affect someone’s moral rights?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 smtClean="0"/>
              <a:t>Justice:  </a:t>
            </a:r>
            <a:r>
              <a:rPr lang="en-US" altLang="en-US" dirty="0" smtClean="0"/>
              <a:t>does the action give a fair distribution of costs and benefits among those affected?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 smtClean="0"/>
              <a:t>Egoism:  </a:t>
            </a:r>
            <a:r>
              <a:rPr lang="en-US" altLang="en-US" dirty="0" smtClean="0"/>
              <a:t>will the action lead to other people behaving toward me in a way I would like?</a:t>
            </a: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Sharp contrasts exist between U.S. attitudes toward business ethics and those of other countries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Of the major capitalist nations, the United States has the highest frequency of reporting ethical violations, the toughest laws, and the greatest prevalence of organization codes of ethics</a:t>
            </a:r>
          </a:p>
        </p:txBody>
      </p: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46083" name="Oval 3"/>
          <p:cNvSpPr>
            <a:spLocks noChangeArrowheads="1"/>
          </p:cNvSpPr>
          <p:nvPr/>
        </p:nvSpPr>
        <p:spPr bwMode="auto">
          <a:xfrm>
            <a:off x="3516313" y="3568700"/>
            <a:ext cx="2070100" cy="2070100"/>
          </a:xfrm>
          <a:prstGeom prst="ellipse">
            <a:avLst/>
          </a:prstGeom>
          <a:solidFill>
            <a:schemeClr val="bg2"/>
          </a:solidFill>
          <a:ln w="571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1193800" y="4157663"/>
            <a:ext cx="1411288" cy="828675"/>
          </a:xfrm>
          <a:prstGeom prst="rect">
            <a:avLst/>
          </a:prstGeom>
          <a:solidFill>
            <a:schemeClr val="bg2"/>
          </a:solidFill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Cultural</a:t>
            </a:r>
            <a:br>
              <a:rPr lang="en-US" altLang="en-US" sz="2400"/>
            </a:br>
            <a:r>
              <a:rPr lang="en-US" altLang="en-US" sz="2400"/>
              <a:t>relativism</a:t>
            </a: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6410325" y="4152900"/>
            <a:ext cx="1087438" cy="828675"/>
          </a:xfrm>
          <a:prstGeom prst="rect">
            <a:avLst/>
          </a:prstGeom>
          <a:solidFill>
            <a:schemeClr val="bg2"/>
          </a:solidFill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Ethical</a:t>
            </a:r>
            <a:br>
              <a:rPr lang="en-US" altLang="en-US" sz="2400"/>
            </a:br>
            <a:r>
              <a:rPr lang="en-US" altLang="en-US" sz="2400"/>
              <a:t>realism</a:t>
            </a:r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647950" y="4572000"/>
            <a:ext cx="86836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 flipH="1">
            <a:off x="5586413" y="4586288"/>
            <a:ext cx="8175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3648075" y="4210050"/>
            <a:ext cx="18542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Multinational</a:t>
            </a:r>
            <a:br>
              <a:rPr lang="en-US" altLang="en-US" sz="2400"/>
            </a:br>
            <a:r>
              <a:rPr lang="en-US" altLang="en-US" sz="2400"/>
              <a:t>organization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3352800" y="2403475"/>
            <a:ext cx="24161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u="sng"/>
              <a:t>Two ethical views</a:t>
            </a:r>
            <a:endParaRPr lang="en-US" altLang="en-US" sz="2400"/>
          </a:p>
        </p:txBody>
      </p: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Char char="•"/>
            </a:pPr>
            <a:r>
              <a:rPr lang="en-US" altLang="en-US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Ethical views (cont.)</a:t>
            </a:r>
          </a:p>
          <a:p>
            <a:pPr lvl="1">
              <a:spcBef>
                <a:spcPct val="20000"/>
              </a:spcBef>
              <a:buFontTx/>
              <a:buChar char="­"/>
            </a:pPr>
            <a:r>
              <a:rPr lang="en-US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relativism</a:t>
            </a:r>
            <a:endParaRPr lang="en-US" altLang="en-US" sz="2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relativism refers to differences in ethical values among different cultures</a:t>
            </a: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Premise:  right and wrong should be decided by each society's predominant ethical values</a:t>
            </a: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relativists base their argument on three points</a:t>
            </a: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981200"/>
            <a:ext cx="7772400" cy="4114800"/>
          </a:xfrm>
        </p:spPr>
        <p:txBody>
          <a:bodyPr/>
          <a:lstStyle/>
          <a:p>
            <a:pPr lvl="1" eaLnBrk="1" hangingPunct="1">
              <a:buFontTx/>
              <a:buChar char="­"/>
            </a:pPr>
            <a:r>
              <a:rPr lang="en-US" altLang="en-US" sz="3200" dirty="0" smtClean="0"/>
              <a:t>Cultural </a:t>
            </a:r>
            <a:r>
              <a:rPr lang="en-US" altLang="en-US" sz="3200" dirty="0" smtClean="0"/>
              <a:t>relativism(cont.)</a:t>
            </a:r>
          </a:p>
          <a:p>
            <a:pPr lvl="2" eaLnBrk="1" hangingPunct="1"/>
            <a:r>
              <a:rPr lang="en-US" altLang="en-US" dirty="0" smtClean="0"/>
              <a:t>Three points</a:t>
            </a:r>
          </a:p>
          <a:p>
            <a:pPr lvl="3" eaLnBrk="1" hangingPunct="1"/>
            <a:r>
              <a:rPr lang="en-US" altLang="en-US" dirty="0" smtClean="0"/>
              <a:t>Moral judgments are statements of feelings and opinions; neither wrong nor right</a:t>
            </a:r>
          </a:p>
          <a:p>
            <a:pPr lvl="3" eaLnBrk="1" hangingPunct="1"/>
            <a:r>
              <a:rPr lang="en-US" altLang="en-US" dirty="0" smtClean="0"/>
              <a:t>Moral judgments are based on local ethical systems; cannot judge right or wrong across cultures</a:t>
            </a:r>
          </a:p>
          <a:p>
            <a:pPr lvl="3" eaLnBrk="1" hangingPunct="1"/>
            <a:r>
              <a:rPr lang="en-US" altLang="en-US" dirty="0" smtClean="0"/>
              <a:t>Prudent approach:  do not claim an action is either right or wrong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4000" smtClean="0"/>
              <a:t>Ethical views (cont.)</a:t>
            </a:r>
          </a:p>
          <a:p>
            <a:pPr lvl="1" eaLnBrk="1" hangingPunct="1">
              <a:lnSpc>
                <a:spcPct val="90000"/>
              </a:lnSpc>
              <a:buFontTx/>
              <a:buChar char="­"/>
            </a:pPr>
            <a:r>
              <a:rPr lang="en-US" altLang="en-US" sz="3200" smtClean="0"/>
              <a:t>Cultural relativism(cont.)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Managers should behave according to local ethical systems, even if their behavior violates the ethical systems of their home country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Many philosophers have rejected cultural relativism's argument that codes of ethics cannot cross national boundaries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Agree, however, that countries vary in what they define as right and wrong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Ethical views (cont.)</a:t>
            </a:r>
            <a:endParaRPr lang="en-US" altLang="en-US" sz="4000" smtClean="0"/>
          </a:p>
          <a:p>
            <a:pPr lvl="1" eaLnBrk="1" hangingPunct="1"/>
            <a:r>
              <a:rPr lang="en-US" altLang="en-US" b="1" smtClean="0"/>
              <a:t>Ethical realism</a:t>
            </a:r>
          </a:p>
          <a:p>
            <a:pPr lvl="2" eaLnBrk="1" hangingPunct="1"/>
            <a:r>
              <a:rPr lang="en-US" altLang="en-US" smtClean="0"/>
              <a:t>Morality does not apply to international transactions</a:t>
            </a:r>
          </a:p>
          <a:p>
            <a:pPr lvl="2" eaLnBrk="1" hangingPunct="1"/>
            <a:r>
              <a:rPr lang="en-US" altLang="en-US" smtClean="0"/>
              <a:t>Because no power rules over international events, people will not behave morally</a:t>
            </a:r>
          </a:p>
          <a:p>
            <a:pPr lvl="2" eaLnBrk="1" hangingPunct="1"/>
            <a:r>
              <a:rPr lang="en-US" altLang="en-US" smtClean="0"/>
              <a:t>Because others will not behave morally, one is not morally required to behave ethically</a:t>
            </a:r>
          </a:p>
          <a:p>
            <a:pPr lvl="1" eaLnBrk="1" hangingPunct="1"/>
            <a:r>
              <a:rPr lang="en-US" altLang="en-US" smtClean="0"/>
              <a:t>See text for a revision to this view of ethical realism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International Aspects</a:t>
            </a:r>
            <a:br>
              <a:rPr lang="en-US" altLang="en-US" smtClean="0"/>
            </a:br>
            <a:r>
              <a:rPr lang="en-US" altLang="en-US" smtClean="0"/>
              <a:t>of Ethics (Cont.)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/>
              <a:t>International ethical dilemmas</a:t>
            </a:r>
          </a:p>
          <a:p>
            <a:pPr lvl="1" eaLnBrk="1" hangingPunct="1"/>
            <a:r>
              <a:rPr lang="en-US" altLang="en-US" smtClean="0"/>
              <a:t>Goods made in a country with no child labor laws</a:t>
            </a:r>
          </a:p>
          <a:p>
            <a:pPr lvl="1" eaLnBrk="1" hangingPunct="1"/>
            <a:r>
              <a:rPr lang="en-US" altLang="en-US" smtClean="0"/>
              <a:t>Goods made in a country with child labor laws that are not enforced</a:t>
            </a:r>
          </a:p>
          <a:p>
            <a:pPr lvl="1" eaLnBrk="1" hangingPunct="1"/>
            <a:r>
              <a:rPr lang="en-US" altLang="en-US" smtClean="0"/>
              <a:t>Changing the behavior of local people</a:t>
            </a:r>
          </a:p>
          <a:p>
            <a:pPr lvl="1" eaLnBrk="1" hangingPunct="1"/>
            <a:r>
              <a:rPr lang="en-US" altLang="en-US" smtClean="0"/>
              <a:t>Making small payments that are allowed under the FCPA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372</TotalTime>
  <Words>1783</Words>
  <Application>Microsoft Office PowerPoint</Application>
  <PresentationFormat>On-screen Show (4:3)</PresentationFormat>
  <Paragraphs>278</Paragraphs>
  <Slides>47</Slides>
  <Notes>47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Times New Roman</vt:lpstr>
      <vt:lpstr>Arial</vt:lpstr>
      <vt:lpstr>Arial Narrow</vt:lpstr>
      <vt:lpstr>Garamond</vt:lpstr>
      <vt:lpstr>SftWP July 15</vt:lpstr>
      <vt:lpstr>Microsoft Photo Editor 3.0 Photo</vt:lpstr>
      <vt:lpstr> Ethics and Behavior in Organizations</vt:lpstr>
      <vt:lpstr>Introduction</vt:lpstr>
      <vt:lpstr>Public’s Opinion of Business Ethics</vt:lpstr>
      <vt:lpstr>Public’s Opinion of Business Ethics</vt:lpstr>
      <vt:lpstr>Business Ethics: What Does It Really Mean?</vt:lpstr>
      <vt:lpstr>Business Ethics: What Does It Really Mean?</vt:lpstr>
      <vt:lpstr>Conventional Approach to Business Ethics</vt:lpstr>
      <vt:lpstr>PowerPoint Presentation</vt:lpstr>
      <vt:lpstr>Ethics and the Law</vt:lpstr>
      <vt:lpstr>Making Ethical Judgments</vt:lpstr>
      <vt:lpstr>Ethics, Economics, and Law</vt:lpstr>
      <vt:lpstr>Four Important Ethical Questions</vt:lpstr>
      <vt:lpstr>3 Models of Management Ethics</vt:lpstr>
      <vt:lpstr>Three Models of Management Morality and Emphasis on CSR</vt:lpstr>
      <vt:lpstr>Making Moral Management Actionable</vt:lpstr>
      <vt:lpstr>Developing Moral Judgment</vt:lpstr>
      <vt:lpstr>Developing Moral Judgment</vt:lpstr>
      <vt:lpstr>Can Business Ethics Be Taught And Trained?</vt:lpstr>
      <vt:lpstr>Can Business Ethics Be Taught And Trained?</vt:lpstr>
      <vt:lpstr>Ethics-Moral Disengagement</vt:lpstr>
      <vt:lpstr>Moral Disengagement</vt:lpstr>
      <vt:lpstr>Ethical and Unethical Behavior</vt:lpstr>
      <vt:lpstr>Ethical and Unethical Behavior (Cont.)</vt:lpstr>
      <vt:lpstr>Ethical and  Unethical Behavior  (Cont.)</vt:lpstr>
      <vt:lpstr>Legal Versus Ethical Behavior: The Issue of Lying</vt:lpstr>
      <vt:lpstr>Theories of Ethics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International Aspects of Ethics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</vt:vector>
  </TitlesOfParts>
  <Company>LogaTorial Co.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Ethics Fundamentals</dc:title>
  <dc:creator>James Reidel</dc:creator>
  <cp:lastModifiedBy>Andrew Maund</cp:lastModifiedBy>
  <cp:revision>48</cp:revision>
  <dcterms:created xsi:type="dcterms:W3CDTF">1999-02-17T14:53:57Z</dcterms:created>
  <dcterms:modified xsi:type="dcterms:W3CDTF">2015-11-17T12:00:34Z</dcterms:modified>
</cp:coreProperties>
</file>