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8" r:id="rId1"/>
  </p:sldMasterIdLst>
  <p:notesMasterIdLst>
    <p:notesMasterId r:id="rId14"/>
  </p:notesMasterIdLst>
  <p:sldIdLst>
    <p:sldId id="256" r:id="rId2"/>
    <p:sldId id="260" r:id="rId3"/>
    <p:sldId id="258" r:id="rId4"/>
    <p:sldId id="261" r:id="rId5"/>
    <p:sldId id="268" r:id="rId6"/>
    <p:sldId id="257" r:id="rId7"/>
    <p:sldId id="259" r:id="rId8"/>
    <p:sldId id="262" r:id="rId9"/>
    <p:sldId id="263" r:id="rId10"/>
    <p:sldId id="269" r:id="rId11"/>
    <p:sldId id="264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5" d="100"/>
          <a:sy n="55" d="100"/>
        </p:scale>
        <p:origin x="12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5649F0-023C-4F92-AB16-817ECF27C1B7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5A78AB1F-B38F-4B46-9393-0A2FA0075E02}">
      <dgm:prSet/>
      <dgm:spPr/>
      <dgm:t>
        <a:bodyPr/>
        <a:lstStyle/>
        <a:p>
          <a:r>
            <a:rPr lang="en-GB" dirty="0"/>
            <a:t>Seventy-five percent of women say they feel more confident because of their beauty and grooming routine. Since COVID-19, 54% of consumers have altered their routines to save money. </a:t>
          </a:r>
          <a:br>
            <a:rPr lang="en-GB" dirty="0"/>
          </a:br>
          <a:endParaRPr lang="en-US" dirty="0"/>
        </a:p>
      </dgm:t>
    </dgm:pt>
    <dgm:pt modelId="{B1966A61-36E7-40D0-9D7D-557EEE67EB61}" type="parTrans" cxnId="{2F9C52F4-43CA-444C-AF57-8D36F8CC793A}">
      <dgm:prSet/>
      <dgm:spPr/>
      <dgm:t>
        <a:bodyPr/>
        <a:lstStyle/>
        <a:p>
          <a:endParaRPr lang="en-US"/>
        </a:p>
      </dgm:t>
    </dgm:pt>
    <dgm:pt modelId="{E0B4A619-4C0B-45C7-8329-5C8FE0610F04}" type="sibTrans" cxnId="{2F9C52F4-43CA-444C-AF57-8D36F8CC793A}">
      <dgm:prSet/>
      <dgm:spPr/>
      <dgm:t>
        <a:bodyPr/>
        <a:lstStyle/>
        <a:p>
          <a:endParaRPr lang="en-US"/>
        </a:p>
      </dgm:t>
    </dgm:pt>
    <dgm:pt modelId="{0526E99D-73E7-41CA-B6CD-C7A01DFEECA9}">
      <dgm:prSet/>
      <dgm:spPr/>
      <dgm:t>
        <a:bodyPr/>
        <a:lstStyle/>
        <a:p>
          <a:r>
            <a:rPr lang="en-GB" dirty="0"/>
            <a:t>The rising cost of living will affect grooming and beauty routines. As BPC items get more expensive, some astute shoppers may adopt new buying habits that affect their repertoires.</a:t>
          </a:r>
          <a:r>
            <a:rPr lang="en-US" dirty="0"/>
            <a:t> </a:t>
          </a:r>
        </a:p>
        <a:p>
          <a:endParaRPr lang="en-US" dirty="0"/>
        </a:p>
        <a:p>
          <a:r>
            <a:rPr lang="en-US" dirty="0"/>
            <a:t>(UK Attitudes Towards Beauty and Grooming)</a:t>
          </a:r>
          <a:endParaRPr lang="en-GB" dirty="0"/>
        </a:p>
        <a:p>
          <a:endParaRPr lang="en-US" dirty="0"/>
        </a:p>
      </dgm:t>
    </dgm:pt>
    <dgm:pt modelId="{EB5963FF-2C7E-45CC-9327-4B379620F012}" type="parTrans" cxnId="{6F0158D4-2C91-4B1D-9BC7-49EC3EF96474}">
      <dgm:prSet/>
      <dgm:spPr/>
      <dgm:t>
        <a:bodyPr/>
        <a:lstStyle/>
        <a:p>
          <a:endParaRPr lang="en-US"/>
        </a:p>
      </dgm:t>
    </dgm:pt>
    <dgm:pt modelId="{B5D40076-F8A2-4773-B8BF-B36C5723BFC0}" type="sibTrans" cxnId="{6F0158D4-2C91-4B1D-9BC7-49EC3EF96474}">
      <dgm:prSet/>
      <dgm:spPr/>
      <dgm:t>
        <a:bodyPr/>
        <a:lstStyle/>
        <a:p>
          <a:endParaRPr lang="en-US"/>
        </a:p>
      </dgm:t>
    </dgm:pt>
    <dgm:pt modelId="{8FEFCE21-4A1A-4DC3-A87E-A40138CEB0CA}" type="pres">
      <dgm:prSet presAssocID="{ED5649F0-023C-4F92-AB16-817ECF27C1B7}" presName="vert0" presStyleCnt="0">
        <dgm:presLayoutVars>
          <dgm:dir/>
          <dgm:animOne val="branch"/>
          <dgm:animLvl val="lvl"/>
        </dgm:presLayoutVars>
      </dgm:prSet>
      <dgm:spPr/>
    </dgm:pt>
    <dgm:pt modelId="{32FDBE23-5670-4DA5-BD9A-357FD31B36C9}" type="pres">
      <dgm:prSet presAssocID="{5A78AB1F-B38F-4B46-9393-0A2FA0075E02}" presName="thickLine" presStyleLbl="alignNode1" presStyleIdx="0" presStyleCnt="2"/>
      <dgm:spPr/>
    </dgm:pt>
    <dgm:pt modelId="{7E61D27D-B780-472D-A71E-F9DE81D4A766}" type="pres">
      <dgm:prSet presAssocID="{5A78AB1F-B38F-4B46-9393-0A2FA0075E02}" presName="horz1" presStyleCnt="0"/>
      <dgm:spPr/>
    </dgm:pt>
    <dgm:pt modelId="{44E84BA9-D9B7-4B27-B4EA-85CCFCFDA91E}" type="pres">
      <dgm:prSet presAssocID="{5A78AB1F-B38F-4B46-9393-0A2FA0075E02}" presName="tx1" presStyleLbl="revTx" presStyleIdx="0" presStyleCnt="2"/>
      <dgm:spPr/>
    </dgm:pt>
    <dgm:pt modelId="{41D47A92-7A02-451F-8143-A0A3F0AFCEA9}" type="pres">
      <dgm:prSet presAssocID="{5A78AB1F-B38F-4B46-9393-0A2FA0075E02}" presName="vert1" presStyleCnt="0"/>
      <dgm:spPr/>
    </dgm:pt>
    <dgm:pt modelId="{27F6AAE6-0883-446C-B619-736D8289CE0A}" type="pres">
      <dgm:prSet presAssocID="{0526E99D-73E7-41CA-B6CD-C7A01DFEECA9}" presName="thickLine" presStyleLbl="alignNode1" presStyleIdx="1" presStyleCnt="2"/>
      <dgm:spPr/>
    </dgm:pt>
    <dgm:pt modelId="{9A7F81EF-7680-41DD-BAC7-558EEBA4D034}" type="pres">
      <dgm:prSet presAssocID="{0526E99D-73E7-41CA-B6CD-C7A01DFEECA9}" presName="horz1" presStyleCnt="0"/>
      <dgm:spPr/>
    </dgm:pt>
    <dgm:pt modelId="{DCEB266E-D926-4BD1-9EDB-DD99E1DC6FBC}" type="pres">
      <dgm:prSet presAssocID="{0526E99D-73E7-41CA-B6CD-C7A01DFEECA9}" presName="tx1" presStyleLbl="revTx" presStyleIdx="1" presStyleCnt="2"/>
      <dgm:spPr/>
    </dgm:pt>
    <dgm:pt modelId="{371E5CE6-D742-42ED-942A-54B73F947415}" type="pres">
      <dgm:prSet presAssocID="{0526E99D-73E7-41CA-B6CD-C7A01DFEECA9}" presName="vert1" presStyleCnt="0"/>
      <dgm:spPr/>
    </dgm:pt>
  </dgm:ptLst>
  <dgm:cxnLst>
    <dgm:cxn modelId="{2AA0FC15-444D-4807-817B-6DA9B3BA6CE4}" type="presOf" srcId="{5A78AB1F-B38F-4B46-9393-0A2FA0075E02}" destId="{44E84BA9-D9B7-4B27-B4EA-85CCFCFDA91E}" srcOrd="0" destOrd="0" presId="urn:microsoft.com/office/officeart/2008/layout/LinedList"/>
    <dgm:cxn modelId="{8DC8D0BC-44F9-48B7-8B64-AE363E73ADE4}" type="presOf" srcId="{0526E99D-73E7-41CA-B6CD-C7A01DFEECA9}" destId="{DCEB266E-D926-4BD1-9EDB-DD99E1DC6FBC}" srcOrd="0" destOrd="0" presId="urn:microsoft.com/office/officeart/2008/layout/LinedList"/>
    <dgm:cxn modelId="{6F0158D4-2C91-4B1D-9BC7-49EC3EF96474}" srcId="{ED5649F0-023C-4F92-AB16-817ECF27C1B7}" destId="{0526E99D-73E7-41CA-B6CD-C7A01DFEECA9}" srcOrd="1" destOrd="0" parTransId="{EB5963FF-2C7E-45CC-9327-4B379620F012}" sibTransId="{B5D40076-F8A2-4773-B8BF-B36C5723BFC0}"/>
    <dgm:cxn modelId="{F04274DC-2B44-4CD8-95DF-31C7B8D84C15}" type="presOf" srcId="{ED5649F0-023C-4F92-AB16-817ECF27C1B7}" destId="{8FEFCE21-4A1A-4DC3-A87E-A40138CEB0CA}" srcOrd="0" destOrd="0" presId="urn:microsoft.com/office/officeart/2008/layout/LinedList"/>
    <dgm:cxn modelId="{2F9C52F4-43CA-444C-AF57-8D36F8CC793A}" srcId="{ED5649F0-023C-4F92-AB16-817ECF27C1B7}" destId="{5A78AB1F-B38F-4B46-9393-0A2FA0075E02}" srcOrd="0" destOrd="0" parTransId="{B1966A61-36E7-40D0-9D7D-557EEE67EB61}" sibTransId="{E0B4A619-4C0B-45C7-8329-5C8FE0610F04}"/>
    <dgm:cxn modelId="{BC985E4A-F066-4DA9-A834-8DD927BE2F8C}" type="presParOf" srcId="{8FEFCE21-4A1A-4DC3-A87E-A40138CEB0CA}" destId="{32FDBE23-5670-4DA5-BD9A-357FD31B36C9}" srcOrd="0" destOrd="0" presId="urn:microsoft.com/office/officeart/2008/layout/LinedList"/>
    <dgm:cxn modelId="{79257C4D-A6BC-495D-AA2C-3D100D6ED3DE}" type="presParOf" srcId="{8FEFCE21-4A1A-4DC3-A87E-A40138CEB0CA}" destId="{7E61D27D-B780-472D-A71E-F9DE81D4A766}" srcOrd="1" destOrd="0" presId="urn:microsoft.com/office/officeart/2008/layout/LinedList"/>
    <dgm:cxn modelId="{9836036E-12E9-4592-BA82-2B5803523BB8}" type="presParOf" srcId="{7E61D27D-B780-472D-A71E-F9DE81D4A766}" destId="{44E84BA9-D9B7-4B27-B4EA-85CCFCFDA91E}" srcOrd="0" destOrd="0" presId="urn:microsoft.com/office/officeart/2008/layout/LinedList"/>
    <dgm:cxn modelId="{4C0CDDD7-84C5-4074-B10E-9CEE9C264588}" type="presParOf" srcId="{7E61D27D-B780-472D-A71E-F9DE81D4A766}" destId="{41D47A92-7A02-451F-8143-A0A3F0AFCEA9}" srcOrd="1" destOrd="0" presId="urn:microsoft.com/office/officeart/2008/layout/LinedList"/>
    <dgm:cxn modelId="{B0A83D60-1F64-4458-A1FF-9833759EAF62}" type="presParOf" srcId="{8FEFCE21-4A1A-4DC3-A87E-A40138CEB0CA}" destId="{27F6AAE6-0883-446C-B619-736D8289CE0A}" srcOrd="2" destOrd="0" presId="urn:microsoft.com/office/officeart/2008/layout/LinedList"/>
    <dgm:cxn modelId="{A9C4C030-4092-41E9-912F-F04EC7279AAC}" type="presParOf" srcId="{8FEFCE21-4A1A-4DC3-A87E-A40138CEB0CA}" destId="{9A7F81EF-7680-41DD-BAC7-558EEBA4D034}" srcOrd="3" destOrd="0" presId="urn:microsoft.com/office/officeart/2008/layout/LinedList"/>
    <dgm:cxn modelId="{7FAEC5AC-2C4A-4192-815F-EAC776512A90}" type="presParOf" srcId="{9A7F81EF-7680-41DD-BAC7-558EEBA4D034}" destId="{DCEB266E-D926-4BD1-9EDB-DD99E1DC6FBC}" srcOrd="0" destOrd="0" presId="urn:microsoft.com/office/officeart/2008/layout/LinedList"/>
    <dgm:cxn modelId="{A83ED8D5-FC1C-4F7C-8F3E-2E68359CF956}" type="presParOf" srcId="{9A7F81EF-7680-41DD-BAC7-558EEBA4D034}" destId="{371E5CE6-D742-42ED-942A-54B73F94741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FDBE23-5670-4DA5-BD9A-357FD31B36C9}">
      <dsp:nvSpPr>
        <dsp:cNvPr id="0" name=""/>
        <dsp:cNvSpPr/>
      </dsp:nvSpPr>
      <dsp:spPr>
        <a:xfrm>
          <a:off x="0" y="0"/>
          <a:ext cx="385112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E84BA9-D9B7-4B27-B4EA-85CCFCFDA91E}">
      <dsp:nvSpPr>
        <dsp:cNvPr id="0" name=""/>
        <dsp:cNvSpPr/>
      </dsp:nvSpPr>
      <dsp:spPr>
        <a:xfrm>
          <a:off x="0" y="0"/>
          <a:ext cx="3851122" cy="194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Seventy-five percent of women say they feel more confident because of their beauty and grooming routine. Since COVID-19, 54% of consumers have altered their routines to save money. </a:t>
          </a:r>
          <a:br>
            <a:rPr lang="en-GB" sz="1400" kern="1200" dirty="0"/>
          </a:br>
          <a:endParaRPr lang="en-US" sz="1400" kern="1200" dirty="0"/>
        </a:p>
      </dsp:txBody>
      <dsp:txXfrm>
        <a:off x="0" y="0"/>
        <a:ext cx="3851122" cy="1940386"/>
      </dsp:txXfrm>
    </dsp:sp>
    <dsp:sp modelId="{27F6AAE6-0883-446C-B619-736D8289CE0A}">
      <dsp:nvSpPr>
        <dsp:cNvPr id="0" name=""/>
        <dsp:cNvSpPr/>
      </dsp:nvSpPr>
      <dsp:spPr>
        <a:xfrm>
          <a:off x="0" y="1940386"/>
          <a:ext cx="385112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EB266E-D926-4BD1-9EDB-DD99E1DC6FBC}">
      <dsp:nvSpPr>
        <dsp:cNvPr id="0" name=""/>
        <dsp:cNvSpPr/>
      </dsp:nvSpPr>
      <dsp:spPr>
        <a:xfrm>
          <a:off x="0" y="1940386"/>
          <a:ext cx="3851122" cy="194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rising cost of living will affect grooming and beauty routines. As BPC items get more expensive, some astute shoppers may adopt new buying habits that affect their repertoires.</a:t>
          </a:r>
          <a:r>
            <a:rPr lang="en-US" sz="1400" kern="1200" dirty="0"/>
            <a:t>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(UK Attitudes Towards Beauty and Grooming)</a:t>
          </a:r>
          <a:endParaRPr lang="en-GB" sz="140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0" y="1940386"/>
        <a:ext cx="3851122" cy="19403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E3303F-9747-4F35-BE12-FFD9CF8911A9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38EE06-ADAB-423E-AD1B-0FA0040AB9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909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38EE06-ADAB-423E-AD1B-0FA0040AB9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855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38EE06-ADAB-423E-AD1B-0FA0040AB97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681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401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942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663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005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428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082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628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964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861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192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6275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690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830167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1189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0711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100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DDB39-9697-4167-B93D-342969C140C1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0530FC3-599E-4FA9-8EEE-6F37CB50D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8208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99" r:id="rId1"/>
    <p:sldLayoutId id="2147483900" r:id="rId2"/>
    <p:sldLayoutId id="2147483901" r:id="rId3"/>
    <p:sldLayoutId id="2147483902" r:id="rId4"/>
    <p:sldLayoutId id="2147483903" r:id="rId5"/>
    <p:sldLayoutId id="2147483904" r:id="rId6"/>
    <p:sldLayoutId id="2147483905" r:id="rId7"/>
    <p:sldLayoutId id="2147483906" r:id="rId8"/>
    <p:sldLayoutId id="2147483907" r:id="rId9"/>
    <p:sldLayoutId id="2147483908" r:id="rId10"/>
    <p:sldLayoutId id="2147483909" r:id="rId11"/>
    <p:sldLayoutId id="2147483910" r:id="rId12"/>
    <p:sldLayoutId id="2147483911" r:id="rId13"/>
    <p:sldLayoutId id="2147483912" r:id="rId14"/>
    <p:sldLayoutId id="2147483913" r:id="rId15"/>
    <p:sldLayoutId id="214748391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64A6587-90B8-FC4D-6D93-68CFE68630F7}"/>
              </a:ext>
            </a:extLst>
          </p:cNvPr>
          <p:cNvSpPr txBox="1"/>
          <p:nvPr/>
        </p:nvSpPr>
        <p:spPr>
          <a:xfrm>
            <a:off x="778802" y="1413375"/>
            <a:ext cx="6448475" cy="42627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288036">
              <a:spcAft>
                <a:spcPts val="600"/>
              </a:spcAft>
            </a:pPr>
            <a:r>
              <a:rPr lang="en-GB" sz="113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                             </a:t>
            </a: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Paulette Canegan  </a:t>
            </a:r>
          </a:p>
          <a:p>
            <a:pPr defTabSz="288036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        </a:t>
            </a:r>
          </a:p>
          <a:p>
            <a:pPr defTabSz="288036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             ID2123588  </a:t>
            </a:r>
          </a:p>
          <a:p>
            <a:pPr defTabSz="288036">
              <a:spcAft>
                <a:spcPts val="600"/>
              </a:spcAft>
            </a:pPr>
            <a:r>
              <a:rPr lang="en-GB" dirty="0"/>
              <a:t>                          </a:t>
            </a:r>
          </a:p>
          <a:p>
            <a:pPr defTabSz="288036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BA (Hons) Leadership and Management</a:t>
            </a:r>
          </a:p>
          <a:p>
            <a:pPr defTabSz="288036">
              <a:spcAft>
                <a:spcPts val="600"/>
              </a:spcAft>
            </a:pPr>
            <a:r>
              <a:rPr lang="en-US" dirty="0"/>
              <a:t>                      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Skills in the Workplace Levels 5 &amp; 6 </a:t>
            </a:r>
          </a:p>
          <a:p>
            <a:pPr algn="ctr" defTabSz="288036">
              <a:spcAft>
                <a:spcPts val="600"/>
              </a:spcAft>
            </a:pPr>
            <a:endParaRPr lang="en-US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 defTabSz="288036"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Developing Innovation and Creativity for Business Advantage </a:t>
            </a:r>
            <a:endParaRPr lang="en-GB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8036">
              <a:spcAft>
                <a:spcPts val="600"/>
              </a:spcAft>
            </a:pPr>
            <a:endParaRPr lang="en-GB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8036">
              <a:spcAft>
                <a:spcPts val="600"/>
              </a:spcAft>
            </a:pPr>
            <a:endParaRPr lang="en-GB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8036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Lecturer Dr Piyumika K. Gamag 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pic>
        <p:nvPicPr>
          <p:cNvPr id="1026" name="Picture 2" descr="UWTSDLondon (@UWTSDLondon) / X">
            <a:extLst>
              <a:ext uri="{FF2B5EF4-FFF2-40B4-BE49-F238E27FC236}">
                <a16:creationId xmlns:a16="http://schemas.microsoft.com/office/drawing/2014/main" id="{CE7B3F26-8D22-33F3-9F73-C9083F73B1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046" y="0"/>
            <a:ext cx="4700954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0649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6222D9C-1E8E-345C-E5BD-B8989DADA8D5}"/>
              </a:ext>
            </a:extLst>
          </p:cNvPr>
          <p:cNvSpPr txBox="1"/>
          <p:nvPr/>
        </p:nvSpPr>
        <p:spPr>
          <a:xfrm>
            <a:off x="652072" y="1626831"/>
            <a:ext cx="6100996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P &amp;C Deep Sensational Organic Body Cream</a:t>
            </a:r>
          </a:p>
          <a:p>
            <a:r>
              <a:rPr lang="en-US" dirty="0"/>
              <a:t>This product is made from natural ingredients </a:t>
            </a:r>
          </a:p>
          <a:p>
            <a:r>
              <a:rPr lang="en-US" dirty="0"/>
              <a:t>with no preservatives to keep skin looking </a:t>
            </a:r>
          </a:p>
          <a:p>
            <a:r>
              <a:rPr lang="en-US" dirty="0"/>
              <a:t>healthy and radiant and also help to heal skin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rashes</a:t>
            </a:r>
          </a:p>
          <a:p>
            <a:r>
              <a:rPr lang="en-US" dirty="0"/>
              <a:t>eczema</a:t>
            </a:r>
          </a:p>
          <a:p>
            <a:r>
              <a:rPr lang="en-US" dirty="0"/>
              <a:t>acne </a:t>
            </a:r>
          </a:p>
          <a:p>
            <a:r>
              <a:rPr lang="en-US" dirty="0"/>
              <a:t>ulcers</a:t>
            </a:r>
            <a:endParaRPr lang="en-GB" dirty="0"/>
          </a:p>
        </p:txBody>
      </p:sp>
      <p:pic>
        <p:nvPicPr>
          <p:cNvPr id="4" name="Picture 3" descr="A yellow fruit on a plant&#10;&#10;Description automatically generated">
            <a:extLst>
              <a:ext uri="{FF2B5EF4-FFF2-40B4-BE49-F238E27FC236}">
                <a16:creationId xmlns:a16="http://schemas.microsoft.com/office/drawing/2014/main" id="{1140F0F1-CC07-4E0C-BA09-AA2D51FAA2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54" r="12502"/>
          <a:stretch/>
        </p:blipFill>
        <p:spPr>
          <a:xfrm>
            <a:off x="6460760" y="0"/>
            <a:ext cx="4512040" cy="4572000"/>
          </a:xfrm>
          <a:custGeom>
            <a:avLst/>
            <a:gdLst/>
            <a:ahLst/>
            <a:cxnLst/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</p:spPr>
      </p:pic>
      <p:pic>
        <p:nvPicPr>
          <p:cNvPr id="5" name="Picture 4" descr="A coconut and milk on a wood surface&#10;&#10;Description automatically generated">
            <a:extLst>
              <a:ext uri="{FF2B5EF4-FFF2-40B4-BE49-F238E27FC236}">
                <a16:creationId xmlns:a16="http://schemas.microsoft.com/office/drawing/2014/main" id="{C04D5994-2867-0BDB-0E0A-C6CFE81A89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949" r="4928"/>
          <a:stretch/>
        </p:blipFill>
        <p:spPr>
          <a:xfrm>
            <a:off x="7715578" y="0"/>
            <a:ext cx="4476422" cy="4512039"/>
          </a:xfrm>
          <a:custGeom>
            <a:avLst/>
            <a:gdLst/>
            <a:ahLst/>
            <a:cxnLst/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icture 5" descr="A group of small bottles with black caps">
            <a:extLst>
              <a:ext uri="{FF2B5EF4-FFF2-40B4-BE49-F238E27FC236}">
                <a16:creationId xmlns:a16="http://schemas.microsoft.com/office/drawing/2014/main" id="{51885A66-5F08-65B0-49A5-56D154A072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9458" y="4527030"/>
            <a:ext cx="4452542" cy="233096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67B8B93-10AF-759C-F9ED-37F422FF4BD4}"/>
              </a:ext>
            </a:extLst>
          </p:cNvPr>
          <p:cNvSpPr txBox="1"/>
          <p:nvPr/>
        </p:nvSpPr>
        <p:spPr>
          <a:xfrm>
            <a:off x="682053" y="827488"/>
            <a:ext cx="6100996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schemeClr val="accent1"/>
                </a:solidFill>
              </a:rPr>
              <a:t>innovation product OR unique service </a:t>
            </a:r>
          </a:p>
          <a:p>
            <a:r>
              <a:rPr lang="en-US" sz="1600" dirty="0">
                <a:solidFill>
                  <a:schemeClr val="accent1"/>
                </a:solidFill>
              </a:rPr>
              <a:t>proposition Name of the venture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268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D5FD13B3-3F58-4777-997E-5447AA079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EFE7BD20-6D81-4370-9DB7-04C9B4E9FC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08F0ECF-D673-4442-A82C-CDA64905A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Rectangle 23">
              <a:extLst>
                <a:ext uri="{FF2B5EF4-FFF2-40B4-BE49-F238E27FC236}">
                  <a16:creationId xmlns:a16="http://schemas.microsoft.com/office/drawing/2014/main" id="{2AF8E598-80EA-41AD-A0F3-9543D601A0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Rectangle 25">
              <a:extLst>
                <a:ext uri="{FF2B5EF4-FFF2-40B4-BE49-F238E27FC236}">
                  <a16:creationId xmlns:a16="http://schemas.microsoft.com/office/drawing/2014/main" id="{AC7D6F9C-7670-4ACC-ACE1-A6BD24F5C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FF420142-D3AA-46D3-A3A5-250686CD7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Rectangle 27">
              <a:extLst>
                <a:ext uri="{FF2B5EF4-FFF2-40B4-BE49-F238E27FC236}">
                  <a16:creationId xmlns:a16="http://schemas.microsoft.com/office/drawing/2014/main" id="{051037D6-83DE-41D6-9103-84ABD0FEEB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Rectangle 28">
              <a:extLst>
                <a:ext uri="{FF2B5EF4-FFF2-40B4-BE49-F238E27FC236}">
                  <a16:creationId xmlns:a16="http://schemas.microsoft.com/office/drawing/2014/main" id="{FCAED6F3-E1FA-489A-A2B1-E97972EB4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Rectangle 29">
              <a:extLst>
                <a:ext uri="{FF2B5EF4-FFF2-40B4-BE49-F238E27FC236}">
                  <a16:creationId xmlns:a16="http://schemas.microsoft.com/office/drawing/2014/main" id="{AA247423-55F2-4D5D-806A-BE33BE6B1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Isosceles Triangle 47">
              <a:extLst>
                <a:ext uri="{FF2B5EF4-FFF2-40B4-BE49-F238E27FC236}">
                  <a16:creationId xmlns:a16="http://schemas.microsoft.com/office/drawing/2014/main" id="{B2FE1F39-B712-4260-8DA6-3B6A94102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Isosceles Triangle 48">
              <a:extLst>
                <a:ext uri="{FF2B5EF4-FFF2-40B4-BE49-F238E27FC236}">
                  <a16:creationId xmlns:a16="http://schemas.microsoft.com/office/drawing/2014/main" id="{0259AF7F-DAB9-4EE7-BBEF-7B961E5CF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24" name="Picture 23" descr="A group of bottles with black caps&#10;&#10;Description automatically generated">
            <a:extLst>
              <a:ext uri="{FF2B5EF4-FFF2-40B4-BE49-F238E27FC236}">
                <a16:creationId xmlns:a16="http://schemas.microsoft.com/office/drawing/2014/main" id="{2DE5F06D-6EB5-8084-7E96-CEC91197E7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77" r="22156" b="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A64CDAC-E84D-1F41-9926-D5166540492A}"/>
              </a:ext>
            </a:extLst>
          </p:cNvPr>
          <p:cNvSpPr txBox="1"/>
          <p:nvPr/>
        </p:nvSpPr>
        <p:spPr>
          <a:xfrm>
            <a:off x="677333" y="609600"/>
            <a:ext cx="385112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The market gap analysis problem and proposed product/service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34" name="TextBox 7">
            <a:extLst>
              <a:ext uri="{FF2B5EF4-FFF2-40B4-BE49-F238E27FC236}">
                <a16:creationId xmlns:a16="http://schemas.microsoft.com/office/drawing/2014/main" id="{381DFC94-1168-8500-B42A-C30CD76AEF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6644301"/>
              </p:ext>
            </p:extLst>
          </p:nvPr>
        </p:nvGraphicFramePr>
        <p:xfrm>
          <a:off x="677334" y="2160589"/>
          <a:ext cx="3851122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45158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A53F14-E123-5B70-52DC-E2E3B8A95904}"/>
              </a:ext>
            </a:extLst>
          </p:cNvPr>
          <p:cNvSpPr txBox="1"/>
          <p:nvPr/>
        </p:nvSpPr>
        <p:spPr>
          <a:xfrm>
            <a:off x="801974" y="1923048"/>
            <a:ext cx="6100996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With an average CAGR of 2.41%, the UK skincare industry </a:t>
            </a:r>
          </a:p>
          <a:p>
            <a:r>
              <a:rPr lang="en-US" dirty="0"/>
              <a:t>is estimated to reach USD 4.14 billion in 2024 and USD </a:t>
            </a:r>
          </a:p>
          <a:p>
            <a:r>
              <a:rPr lang="en-US" dirty="0"/>
              <a:t>4.66 billion by 2029.</a:t>
            </a:r>
          </a:p>
          <a:p>
            <a:endParaRPr lang="en-US" dirty="0"/>
          </a:p>
          <a:p>
            <a:r>
              <a:rPr lang="en-US" dirty="0"/>
              <a:t>Products for organic skincare are being used by the </a:t>
            </a:r>
          </a:p>
          <a:p>
            <a:r>
              <a:rPr lang="en-US" dirty="0"/>
              <a:t>nation's youngsters</a:t>
            </a:r>
          </a:p>
          <a:p>
            <a:r>
              <a:rPr lang="en-US" dirty="0"/>
              <a:t>Women are demanding more organic skin care products </a:t>
            </a:r>
          </a:p>
          <a:p>
            <a:r>
              <a:rPr lang="en-US" dirty="0"/>
              <a:t>because of disorders of the skin such as rashes, acne, and </a:t>
            </a:r>
          </a:p>
          <a:p>
            <a:r>
              <a:rPr lang="en-US" dirty="0"/>
              <a:t>signs of aging.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(UK Skincare Industry Report Source)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008773-378A-E051-D89A-C6A287E9AAD5}"/>
              </a:ext>
            </a:extLst>
          </p:cNvPr>
          <p:cNvSpPr txBox="1"/>
          <p:nvPr/>
        </p:nvSpPr>
        <p:spPr>
          <a:xfrm>
            <a:off x="2076137" y="894625"/>
            <a:ext cx="610099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schemeClr val="accent1"/>
                </a:solidFill>
              </a:rPr>
              <a:t>Highlights of market and competitive analysis</a:t>
            </a:r>
            <a:endParaRPr lang="en-GB" sz="1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90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yellow fruit on a plant&#10;&#10;Description automatically generated">
            <a:extLst>
              <a:ext uri="{FF2B5EF4-FFF2-40B4-BE49-F238E27FC236}">
                <a16:creationId xmlns:a16="http://schemas.microsoft.com/office/drawing/2014/main" id="{B9ECC7ED-8272-9EFA-3705-8092F94F84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54" r="12502"/>
          <a:stretch/>
        </p:blipFill>
        <p:spPr>
          <a:xfrm>
            <a:off x="7450110" y="1"/>
            <a:ext cx="4512040" cy="6858000"/>
          </a:xfrm>
          <a:custGeom>
            <a:avLst/>
            <a:gdLst/>
            <a:ahLst/>
            <a:cxnLst/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</p:spPr>
      </p:pic>
      <p:pic>
        <p:nvPicPr>
          <p:cNvPr id="6" name="Picture 5" descr="A coconut and milk on a wood surface&#10;&#10;Description automatically generated">
            <a:extLst>
              <a:ext uri="{FF2B5EF4-FFF2-40B4-BE49-F238E27FC236}">
                <a16:creationId xmlns:a16="http://schemas.microsoft.com/office/drawing/2014/main" id="{EB5B2E71-3048-5831-5343-A26853BF07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949" r="4928"/>
          <a:stretch/>
        </p:blipFill>
        <p:spPr>
          <a:xfrm>
            <a:off x="8379502" y="0"/>
            <a:ext cx="3812498" cy="6970426"/>
          </a:xfrm>
          <a:custGeom>
            <a:avLst/>
            <a:gdLst/>
            <a:ahLst/>
            <a:cxnLst/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D5F95C-CA80-9888-37FC-F56B696661FE}"/>
              </a:ext>
            </a:extLst>
          </p:cNvPr>
          <p:cNvSpPr txBox="1"/>
          <p:nvPr/>
        </p:nvSpPr>
        <p:spPr>
          <a:xfrm>
            <a:off x="2131380" y="0"/>
            <a:ext cx="3749061" cy="15084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1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Summary business ( product/service)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B1B824-147F-DCCC-EE76-2DE6369194ED}"/>
              </a:ext>
            </a:extLst>
          </p:cNvPr>
          <p:cNvSpPr txBox="1"/>
          <p:nvPr/>
        </p:nvSpPr>
        <p:spPr>
          <a:xfrm>
            <a:off x="329784" y="1056806"/>
            <a:ext cx="7390151" cy="580119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Skincare products are one of the most well-used innovative products that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are part of every household, my mission-vision is to bring this product to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front of the competition in the cosmetic market by being effective and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efficient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 have made an investigation of indicates that it is not available as a skincare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cream. In advance of beginning with the setup of the online shop. I will need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 set up an e-commerce account, and a website to market my product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</a:t>
            </a:r>
          </a:p>
        </p:txBody>
      </p:sp>
      <p:pic>
        <p:nvPicPr>
          <p:cNvPr id="9" name="Picture 8" descr="A close up of a screen">
            <a:extLst>
              <a:ext uri="{FF2B5EF4-FFF2-40B4-BE49-F238E27FC236}">
                <a16:creationId xmlns:a16="http://schemas.microsoft.com/office/drawing/2014/main" id="{EC522898-E92D-2D22-288D-1D6042B29A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635" y="3987384"/>
            <a:ext cx="7060368" cy="2293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213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4FCB01A-5F04-DCD8-F8D4-552C5142CB66}"/>
              </a:ext>
            </a:extLst>
          </p:cNvPr>
          <p:cNvSpPr txBox="1"/>
          <p:nvPr/>
        </p:nvSpPr>
        <p:spPr>
          <a:xfrm>
            <a:off x="314504" y="-888041"/>
            <a:ext cx="6523892" cy="83664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</a:t>
            </a:r>
            <a:r>
              <a:rPr lang="en-US" sz="16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Concept &amp; Model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Research has been carried out on the potential beneficial effects of using the herbal remedy </a:t>
            </a: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Cerasee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to treat a range of ailments. It is good for your health because of its anti-inflammatory, antibacterial, and antifungal qualities.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This product is safe for use on the face and body of adults and babies. In addition, coconuts also have benefits.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Picture 4" descr="A group of small bottles with black caps">
            <a:extLst>
              <a:ext uri="{FF2B5EF4-FFF2-40B4-BE49-F238E27FC236}">
                <a16:creationId xmlns:a16="http://schemas.microsoft.com/office/drawing/2014/main" id="{E8604A04-4E06-FBE9-6E99-C78897E03F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2978" y="4452079"/>
            <a:ext cx="4769022" cy="2278505"/>
          </a:xfrm>
          <a:prstGeom prst="rect">
            <a:avLst/>
          </a:prstGeom>
        </p:spPr>
      </p:pic>
      <p:pic>
        <p:nvPicPr>
          <p:cNvPr id="8" name="Picture 7" descr="A yellow fruit on a plant&#10;&#10;Description automatically generated">
            <a:extLst>
              <a:ext uri="{FF2B5EF4-FFF2-40B4-BE49-F238E27FC236}">
                <a16:creationId xmlns:a16="http://schemas.microsoft.com/office/drawing/2014/main" id="{5E5A19F2-B0EE-38F4-D60A-5BE51B0ECC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454" r="12502"/>
          <a:stretch/>
        </p:blipFill>
        <p:spPr>
          <a:xfrm>
            <a:off x="6115986" y="5"/>
            <a:ext cx="4811843" cy="4586985"/>
          </a:xfrm>
          <a:custGeom>
            <a:avLst/>
            <a:gdLst/>
            <a:ahLst/>
            <a:cxnLst/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</p:spPr>
      </p:pic>
      <p:pic>
        <p:nvPicPr>
          <p:cNvPr id="9" name="Picture 8" descr="A coconut and milk on a wood surface&#10;&#10;Description automatically generated">
            <a:extLst>
              <a:ext uri="{FF2B5EF4-FFF2-40B4-BE49-F238E27FC236}">
                <a16:creationId xmlns:a16="http://schemas.microsoft.com/office/drawing/2014/main" id="{6A75CB41-3574-919B-7741-90B42BD31C3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949" r="4928"/>
          <a:stretch/>
        </p:blipFill>
        <p:spPr>
          <a:xfrm>
            <a:off x="7495081" y="-1"/>
            <a:ext cx="4696919" cy="4452080"/>
          </a:xfrm>
          <a:custGeom>
            <a:avLst/>
            <a:gdLst/>
            <a:ahLst/>
            <a:cxnLst/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367625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1B9082F-B341-4D3D-5250-0E91148DDBB9}"/>
              </a:ext>
            </a:extLst>
          </p:cNvPr>
          <p:cNvSpPr txBox="1"/>
          <p:nvPr/>
        </p:nvSpPr>
        <p:spPr>
          <a:xfrm>
            <a:off x="2159870" y="813779"/>
            <a:ext cx="3687767" cy="3443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16052">
              <a:spcAft>
                <a:spcPts val="600"/>
              </a:spcAft>
            </a:pPr>
            <a:r>
              <a:rPr lang="en-GB" sz="160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Marketing &amp; Promotional Strategy </a:t>
            </a:r>
            <a:endParaRPr lang="en-GB" sz="1600" dirty="0">
              <a:solidFill>
                <a:schemeClr val="accent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24A71E-81E0-4742-F8F6-D617248761FE}"/>
              </a:ext>
            </a:extLst>
          </p:cNvPr>
          <p:cNvSpPr txBox="1"/>
          <p:nvPr/>
        </p:nvSpPr>
        <p:spPr>
          <a:xfrm>
            <a:off x="1195037" y="1817243"/>
            <a:ext cx="3232270" cy="5943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16052">
              <a:spcAft>
                <a:spcPts val="600"/>
              </a:spcAft>
            </a:pPr>
            <a:r>
              <a:rPr lang="en-US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Organize Events to Offer Customer Opportunities 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028EAC-BCD1-591C-ADDF-C6C7AAE865F6}"/>
              </a:ext>
            </a:extLst>
          </p:cNvPr>
          <p:cNvSpPr txBox="1"/>
          <p:nvPr/>
        </p:nvSpPr>
        <p:spPr>
          <a:xfrm>
            <a:off x="1352709" y="3083271"/>
            <a:ext cx="2303759" cy="10023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16052">
              <a:spcAft>
                <a:spcPts val="600"/>
              </a:spcAft>
            </a:pPr>
            <a:r>
              <a:rPr lang="en-US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Provide Rewards &amp; </a:t>
            </a:r>
          </a:p>
          <a:p>
            <a:pPr defTabSz="416052">
              <a:spcAft>
                <a:spcPts val="600"/>
              </a:spcAft>
            </a:pPr>
            <a:r>
              <a:rPr lang="en-US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Refunds to Satisfied </a:t>
            </a:r>
          </a:p>
          <a:p>
            <a:pPr defTabSz="416052">
              <a:spcAft>
                <a:spcPts val="600"/>
              </a:spcAft>
            </a:pPr>
            <a:r>
              <a:rPr lang="en-US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Customers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C78D6D-8EF4-F9C4-CF9F-853093B09DFC}"/>
              </a:ext>
            </a:extLst>
          </p:cNvPr>
          <p:cNvSpPr txBox="1"/>
          <p:nvPr/>
        </p:nvSpPr>
        <p:spPr>
          <a:xfrm>
            <a:off x="1370228" y="4659988"/>
            <a:ext cx="2268721" cy="10023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16052">
              <a:spcAft>
                <a:spcPts val="600"/>
              </a:spcAft>
            </a:pPr>
            <a:r>
              <a:rPr lang="en-US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Get Notice Using </a:t>
            </a:r>
          </a:p>
          <a:p>
            <a:pPr defTabSz="416052">
              <a:spcAft>
                <a:spcPts val="600"/>
              </a:spcAft>
            </a:pPr>
            <a:r>
              <a:rPr lang="en-US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Bold Advertising </a:t>
            </a:r>
          </a:p>
          <a:p>
            <a:pPr defTabSz="416052">
              <a:spcAft>
                <a:spcPts val="600"/>
              </a:spcAft>
            </a:pPr>
            <a:r>
              <a:rPr lang="en-US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Techniques</a:t>
            </a:r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FABC5E-0AB1-17FA-6CD6-E562281A2ADC}"/>
              </a:ext>
            </a:extLst>
          </p:cNvPr>
          <p:cNvSpPr txBox="1"/>
          <p:nvPr/>
        </p:nvSpPr>
        <p:spPr>
          <a:xfrm>
            <a:off x="4418548" y="1874454"/>
            <a:ext cx="2461431" cy="10023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16052">
              <a:spcAft>
                <a:spcPts val="600"/>
              </a:spcAft>
            </a:pPr>
            <a:r>
              <a:rPr lang="en-US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Collaborate with </a:t>
            </a:r>
          </a:p>
          <a:p>
            <a:pPr defTabSz="416052">
              <a:spcAft>
                <a:spcPts val="600"/>
              </a:spcAft>
            </a:pPr>
            <a:r>
              <a:rPr lang="en-US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Influencers to Raise </a:t>
            </a:r>
          </a:p>
          <a:p>
            <a:pPr defTabSz="416052">
              <a:spcAft>
                <a:spcPts val="600"/>
              </a:spcAft>
            </a:pPr>
            <a:r>
              <a:rPr lang="en-US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Brand Recognition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093ABF2-710B-C526-5E07-6AEFCE8640EC}"/>
              </a:ext>
            </a:extLst>
          </p:cNvPr>
          <p:cNvSpPr txBox="1"/>
          <p:nvPr/>
        </p:nvSpPr>
        <p:spPr>
          <a:xfrm>
            <a:off x="4541182" y="3263198"/>
            <a:ext cx="1883301" cy="6733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16052">
              <a:spcAft>
                <a:spcPts val="600"/>
              </a:spcAft>
            </a:pPr>
            <a:r>
              <a:rPr lang="en-US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Build a loyal </a:t>
            </a:r>
          </a:p>
          <a:p>
            <a:pPr defTabSz="416052">
              <a:spcAft>
                <a:spcPts val="600"/>
              </a:spcAft>
            </a:pPr>
            <a:r>
              <a:rPr lang="en-US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customer base</a:t>
            </a:r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E18616-1435-5260-6DCC-960CE9C0BC9C}"/>
              </a:ext>
            </a:extLst>
          </p:cNvPr>
          <p:cNvSpPr txBox="1"/>
          <p:nvPr/>
        </p:nvSpPr>
        <p:spPr>
          <a:xfrm>
            <a:off x="4786449" y="4577129"/>
            <a:ext cx="1480362" cy="6733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16052">
              <a:spcAft>
                <a:spcPts val="600"/>
              </a:spcAft>
            </a:pPr>
            <a:r>
              <a:rPr lang="en-GB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Social media </a:t>
            </a:r>
          </a:p>
          <a:p>
            <a:pPr defTabSz="416052">
              <a:spcAft>
                <a:spcPts val="600"/>
              </a:spcAft>
            </a:pPr>
            <a:r>
              <a:rPr lang="en-GB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marketing</a:t>
            </a:r>
            <a:endParaRPr lang="en-GB"/>
          </a:p>
        </p:txBody>
      </p:sp>
      <p:pic>
        <p:nvPicPr>
          <p:cNvPr id="20" name="Picture 19" descr="A group of small bottles with black caps">
            <a:extLst>
              <a:ext uri="{FF2B5EF4-FFF2-40B4-BE49-F238E27FC236}">
                <a16:creationId xmlns:a16="http://schemas.microsoft.com/office/drawing/2014/main" id="{555DEACC-D853-BF9C-854B-DF0F7830E1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9458" y="4646951"/>
            <a:ext cx="4452542" cy="1732474"/>
          </a:xfrm>
          <a:prstGeom prst="rect">
            <a:avLst/>
          </a:prstGeom>
        </p:spPr>
      </p:pic>
      <p:pic>
        <p:nvPicPr>
          <p:cNvPr id="21" name="Picture 20" descr="A yellow fruit on a plant&#10;&#10;Description automatically generated">
            <a:extLst>
              <a:ext uri="{FF2B5EF4-FFF2-40B4-BE49-F238E27FC236}">
                <a16:creationId xmlns:a16="http://schemas.microsoft.com/office/drawing/2014/main" id="{5340C7BD-A78E-F4AC-3287-A72DD7347FC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454" r="12502"/>
          <a:stretch/>
        </p:blipFill>
        <p:spPr>
          <a:xfrm>
            <a:off x="6490740" y="119926"/>
            <a:ext cx="4512040" cy="4520011"/>
          </a:xfrm>
          <a:custGeom>
            <a:avLst/>
            <a:gdLst/>
            <a:ahLst/>
            <a:cxnLst/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</p:spPr>
      </p:pic>
      <p:pic>
        <p:nvPicPr>
          <p:cNvPr id="22" name="Picture 21" descr="A coconut and milk on a wood surface&#10;&#10;Description automatically generated">
            <a:extLst>
              <a:ext uri="{FF2B5EF4-FFF2-40B4-BE49-F238E27FC236}">
                <a16:creationId xmlns:a16="http://schemas.microsoft.com/office/drawing/2014/main" id="{36C88E70-4FB9-FDB8-BA2E-9F83EA6847E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949" r="4928"/>
          <a:stretch/>
        </p:blipFill>
        <p:spPr>
          <a:xfrm>
            <a:off x="7794885" y="-359763"/>
            <a:ext cx="4806206" cy="4991724"/>
          </a:xfrm>
          <a:custGeom>
            <a:avLst/>
            <a:gdLst/>
            <a:ahLst/>
            <a:cxnLst/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46435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5FD13B3-3F58-4777-997E-5447AA079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E7BD20-6D81-4370-9DB7-04C9B4E9FC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8F0ECF-D673-4442-A82C-CDA64905A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AF8E598-80EA-41AD-A0F3-9543D601A0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AC7D6F9C-7670-4ACC-ACE1-A6BD24F5C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FF420142-D3AA-46D3-A3A5-250686CD7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051037D6-83DE-41D6-9103-84ABD0FEEB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FCAED6F3-E1FA-489A-A2B1-E97972EB4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A247423-55F2-4D5D-806A-BE33BE6B1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B2FE1F39-B712-4260-8DA6-3B6A94102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259AF7F-DAB9-4EE7-BBEF-7B961E5CF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5A4A23FE-1317-C492-B2E3-0C0542A514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2891" b="-2"/>
          <a:stretch/>
        </p:blipFill>
        <p:spPr>
          <a:xfrm>
            <a:off x="6385810" y="0"/>
            <a:ext cx="580619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4447B2F-B1A0-5E2E-1B6F-A843168C2D3A}"/>
              </a:ext>
            </a:extLst>
          </p:cNvPr>
          <p:cNvSpPr txBox="1"/>
          <p:nvPr/>
        </p:nvSpPr>
        <p:spPr>
          <a:xfrm>
            <a:off x="722304" y="1171238"/>
            <a:ext cx="4958968" cy="51246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accent1"/>
                </a:solidFill>
              </a:rPr>
              <a:t>Privacy and Data Protection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Cybersecurity Guideline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Encrypting confidential data and restoring data backups.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software and hardware updates for all security systems.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regularly educating staff members on cybersecurity.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Use complicated and secure passwords.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setting up firewalls.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</a:t>
            </a: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Sukianto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Axel 03/05/2024)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517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D5FD13B3-3F58-4777-997E-5447AA079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FE7BD20-6D81-4370-9DB7-04C9B4E9FC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08F0ECF-D673-4442-A82C-CDA64905A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2AF8E598-80EA-41AD-A0F3-9543D601A0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AC7D6F9C-7670-4ACC-ACE1-A6BD24F5C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FF420142-D3AA-46D3-A3A5-250686CD7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7">
              <a:extLst>
                <a:ext uri="{FF2B5EF4-FFF2-40B4-BE49-F238E27FC236}">
                  <a16:creationId xmlns:a16="http://schemas.microsoft.com/office/drawing/2014/main" id="{051037D6-83DE-41D6-9103-84ABD0FEEB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8">
              <a:extLst>
                <a:ext uri="{FF2B5EF4-FFF2-40B4-BE49-F238E27FC236}">
                  <a16:creationId xmlns:a16="http://schemas.microsoft.com/office/drawing/2014/main" id="{FCAED6F3-E1FA-489A-A2B1-E97972EB4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9">
              <a:extLst>
                <a:ext uri="{FF2B5EF4-FFF2-40B4-BE49-F238E27FC236}">
                  <a16:creationId xmlns:a16="http://schemas.microsoft.com/office/drawing/2014/main" id="{AA247423-55F2-4D5D-806A-BE33BE6B1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B2FE1F39-B712-4260-8DA6-3B6A94102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0259AF7F-DAB9-4EE7-BBEF-7B961E5CF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C9FC5E4-A101-771F-7C19-29C75891E5EE}"/>
              </a:ext>
            </a:extLst>
          </p:cNvPr>
          <p:cNvSpPr txBox="1"/>
          <p:nvPr/>
        </p:nvSpPr>
        <p:spPr>
          <a:xfrm>
            <a:off x="1996466" y="1119266"/>
            <a:ext cx="7252465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Plan to sustain innovation business preposition Porter’s Generic Strategies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F9EE17-8782-EEA5-FE41-998D8909B009}"/>
              </a:ext>
            </a:extLst>
          </p:cNvPr>
          <p:cNvSpPr txBox="1"/>
          <p:nvPr/>
        </p:nvSpPr>
        <p:spPr>
          <a:xfrm>
            <a:off x="187377" y="2176604"/>
            <a:ext cx="311045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Leadership in Cost</a:t>
            </a:r>
          </a:p>
          <a:p>
            <a:endParaRPr lang="en-US"/>
          </a:p>
          <a:p>
            <a:r>
              <a:rPr lang="en-US"/>
              <a:t>Prioritize producing at the lowest possible cost without reducing quality.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4C0633-02CE-C990-78A8-6F5FBE130617}"/>
              </a:ext>
            </a:extLst>
          </p:cNvPr>
          <p:cNvSpPr txBox="1"/>
          <p:nvPr/>
        </p:nvSpPr>
        <p:spPr>
          <a:xfrm>
            <a:off x="6130976" y="2221573"/>
            <a:ext cx="305049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Distinctiveness</a:t>
            </a:r>
          </a:p>
          <a:p>
            <a:endParaRPr lang="en-US"/>
          </a:p>
          <a:p>
            <a:r>
              <a:rPr lang="en-US"/>
              <a:t>Provide special goods or services that are regarded as outstanding.</a:t>
            </a:r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8706174-1920-DBAB-2BEF-8CB0054E1675}"/>
              </a:ext>
            </a:extLst>
          </p:cNvPr>
          <p:cNvSpPr txBox="1"/>
          <p:nvPr/>
        </p:nvSpPr>
        <p:spPr>
          <a:xfrm>
            <a:off x="322289" y="4248834"/>
            <a:ext cx="281065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Pay attention</a:t>
            </a:r>
          </a:p>
          <a:p>
            <a:r>
              <a:rPr lang="en-US"/>
              <a:t>Focusing on filling a particular market gap or niche.</a:t>
            </a:r>
            <a:endParaRPr lang="en-US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B3B9136-E388-D3B8-C502-8F33001B338C}"/>
              </a:ext>
            </a:extLst>
          </p:cNvPr>
          <p:cNvSpPr txBox="1"/>
          <p:nvPr/>
        </p:nvSpPr>
        <p:spPr>
          <a:xfrm>
            <a:off x="5913620" y="4428715"/>
            <a:ext cx="311045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Concentrated Distinction</a:t>
            </a:r>
          </a:p>
          <a:p>
            <a:r>
              <a:rPr lang="en-US"/>
              <a:t>Mix distinctiveness with a focused market approach.</a:t>
            </a:r>
            <a:endParaRPr lang="en-US" dirty="0"/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A349614D-370C-4444-2216-53B8F71195B1}"/>
              </a:ext>
            </a:extLst>
          </p:cNvPr>
          <p:cNvSpPr txBox="1"/>
          <p:nvPr/>
        </p:nvSpPr>
        <p:spPr>
          <a:xfrm>
            <a:off x="2690735" y="5455212"/>
            <a:ext cx="6100996" cy="3921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Stefan .F. Dieffenbacher</a:t>
            </a:r>
            <a:r>
              <a:rPr lang="en-US" sz="1400" dirty="0">
                <a:latin typeface="+mj-lt"/>
                <a:ea typeface="+mj-ea"/>
                <a:cs typeface="+mj-cs"/>
              </a:rPr>
              <a:t> Porter’s Generic Strategies</a:t>
            </a:r>
            <a:r>
              <a:rPr lang="en-US" sz="1800" dirty="0">
                <a:latin typeface="+mj-lt"/>
                <a:ea typeface="+mj-ea"/>
                <a:cs typeface="+mj-cs"/>
              </a:rPr>
              <a:t>)</a:t>
            </a:r>
            <a:r>
              <a:rPr lang="en-US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5695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D6A5C5B-9046-C307-BF05-F3966C62EFA0}"/>
              </a:ext>
            </a:extLst>
          </p:cNvPr>
          <p:cNvSpPr txBox="1"/>
          <p:nvPr/>
        </p:nvSpPr>
        <p:spPr>
          <a:xfrm>
            <a:off x="254833" y="1004343"/>
            <a:ext cx="215858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/>
          </a:p>
          <a:p>
            <a:r>
              <a:rPr lang="en-US"/>
              <a:t>A wide range of consumers looking for reasonable solutions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D96A3B-94D4-3E09-0090-055A08D44D93}"/>
              </a:ext>
            </a:extLst>
          </p:cNvPr>
          <p:cNvSpPr txBox="1"/>
          <p:nvPr/>
        </p:nvSpPr>
        <p:spPr>
          <a:xfrm>
            <a:off x="262329" y="3664218"/>
            <a:ext cx="239093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Consumers that value quality, innovation, or distinctiveness.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FD3903-1ECA-DE8E-A14A-E242DD92A119}"/>
              </a:ext>
            </a:extLst>
          </p:cNvPr>
          <p:cNvSpPr txBox="1"/>
          <p:nvPr/>
        </p:nvSpPr>
        <p:spPr>
          <a:xfrm>
            <a:off x="427219" y="879634"/>
            <a:ext cx="61009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solidFill>
                  <a:schemeClr val="accent1"/>
                </a:solidFill>
              </a:rPr>
              <a:t>Target Market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90A555-559C-4D2A-BD8E-FD29B7063972}"/>
              </a:ext>
            </a:extLst>
          </p:cNvPr>
          <p:cNvSpPr txBox="1"/>
          <p:nvPr/>
        </p:nvSpPr>
        <p:spPr>
          <a:xfrm>
            <a:off x="194873" y="2563318"/>
            <a:ext cx="272821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limited market sector with certain requirements.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7615CF2-E3DE-EDAA-138D-A637DB52D1BC}"/>
              </a:ext>
            </a:extLst>
          </p:cNvPr>
          <p:cNvSpPr txBox="1"/>
          <p:nvPr/>
        </p:nvSpPr>
        <p:spPr>
          <a:xfrm>
            <a:off x="262329" y="4911989"/>
            <a:ext cx="248087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niche market which values unique products and services.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5FA77E-9803-47B7-9662-4C726118DC03}"/>
              </a:ext>
            </a:extLst>
          </p:cNvPr>
          <p:cNvSpPr txBox="1"/>
          <p:nvPr/>
        </p:nvSpPr>
        <p:spPr>
          <a:xfrm>
            <a:off x="6588176" y="909616"/>
            <a:ext cx="269073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solidFill>
                  <a:schemeClr val="accent1"/>
                </a:solidFill>
              </a:rPr>
              <a:t>Value Proposition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D9EB8D8-8DCF-2F2A-D8FC-C2790FD1929D}"/>
              </a:ext>
            </a:extLst>
          </p:cNvPr>
          <p:cNvSpPr txBox="1"/>
          <p:nvPr/>
        </p:nvSpPr>
        <p:spPr>
          <a:xfrm>
            <a:off x="6835514" y="4413726"/>
            <a:ext cx="2743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Offering goods/services at the most competitive cost available.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465BEF8-404A-7B89-524F-6D1290D3B946}"/>
              </a:ext>
            </a:extLst>
          </p:cNvPr>
          <p:cNvSpPr txBox="1"/>
          <p:nvPr/>
        </p:nvSpPr>
        <p:spPr>
          <a:xfrm>
            <a:off x="6655631" y="1322164"/>
            <a:ext cx="323787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delivering outstanding service, innovation, or outstanding value to help users place your business in another sector.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31976E3-3BB7-9A47-3466-04D6CE152464}"/>
              </a:ext>
            </a:extLst>
          </p:cNvPr>
          <p:cNvSpPr txBox="1"/>
          <p:nvPr/>
        </p:nvSpPr>
        <p:spPr>
          <a:xfrm>
            <a:off x="6603167" y="2806190"/>
            <a:ext cx="374004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offering customized solutions to meet specific needs, implying a shift from a one-size-fits-all strategy to a more user-centric delivery method.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BC7F7C0-A708-6625-D473-32C98E9F255F}"/>
              </a:ext>
            </a:extLst>
          </p:cNvPr>
          <p:cNvSpPr txBox="1"/>
          <p:nvPr/>
        </p:nvSpPr>
        <p:spPr>
          <a:xfrm>
            <a:off x="2870615" y="5391674"/>
            <a:ext cx="61009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(Stefan .F. Dieffenbacher</a:t>
            </a:r>
            <a:r>
              <a:rPr lang="en-US" sz="1800">
                <a:latin typeface="+mj-lt"/>
                <a:ea typeface="+mj-ea"/>
                <a:cs typeface="+mj-cs"/>
              </a:rPr>
              <a:t> Porter’s Generic Strategies)</a:t>
            </a:r>
            <a:endParaRPr lang="en-GB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C28FCCD-A318-7D73-4F52-5E9427D56C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2074" y="382480"/>
            <a:ext cx="6998815" cy="426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096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3338F93-FCBA-E7FA-D7BC-E899107944DF}"/>
              </a:ext>
            </a:extLst>
          </p:cNvPr>
          <p:cNvSpPr txBox="1"/>
          <p:nvPr/>
        </p:nvSpPr>
        <p:spPr>
          <a:xfrm>
            <a:off x="2953062" y="1514007"/>
            <a:ext cx="64082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Learning &amp; implementing processes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2366B5-D430-7CE6-9276-07D45F482B56}"/>
              </a:ext>
            </a:extLst>
          </p:cNvPr>
          <p:cNvSpPr txBox="1"/>
          <p:nvPr/>
        </p:nvSpPr>
        <p:spPr>
          <a:xfrm>
            <a:off x="824459" y="2694083"/>
            <a:ext cx="832703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What have I learned from this course? Making this product myself required me to think creatively outside the box, which is a skill I now possess. My career ambitions will be sustained by applying the knowledge I have gained from this educational program.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6B6EC5-D5BA-2620-6344-60480E32013A}"/>
              </a:ext>
            </a:extLst>
          </p:cNvPr>
          <p:cNvSpPr txBox="1"/>
          <p:nvPr/>
        </p:nvSpPr>
        <p:spPr>
          <a:xfrm>
            <a:off x="921894" y="4601423"/>
            <a:ext cx="750257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When and where will you implement what you have learned? During my studies, I will implement what I have learned in my catering business that I doing from home on social media.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94545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AA12ED-6A4B-2A83-4D44-326BEFE91E46}"/>
              </a:ext>
            </a:extLst>
          </p:cNvPr>
          <p:cNvSpPr txBox="1"/>
          <p:nvPr/>
        </p:nvSpPr>
        <p:spPr>
          <a:xfrm>
            <a:off x="1454046" y="1094282"/>
            <a:ext cx="22635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accent1"/>
                </a:solidFill>
              </a:rPr>
              <a:t>Reference</a:t>
            </a:r>
            <a:endParaRPr lang="en-GB" sz="1600" dirty="0">
              <a:solidFill>
                <a:schemeClr val="accent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301BF-EA6C-34C2-EAC4-76FCAE0ADA69}"/>
              </a:ext>
            </a:extLst>
          </p:cNvPr>
          <p:cNvSpPr txBox="1"/>
          <p:nvPr/>
        </p:nvSpPr>
        <p:spPr>
          <a:xfrm>
            <a:off x="1086787" y="1900244"/>
            <a:ext cx="6100996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Kusstianti N (2020 </a:t>
            </a:r>
            <a:r>
              <a:rPr lang="en-GB" sz="1400" i="1" dirty="0"/>
              <a:t>) Medicinal applications</a:t>
            </a:r>
          </a:p>
          <a:p>
            <a:endParaRPr lang="en-GB" sz="1400" dirty="0"/>
          </a:p>
          <a:p>
            <a:r>
              <a:rPr lang="en-GB" sz="1400" dirty="0"/>
              <a:t>Zering Shiyan ( 19/02/2024) </a:t>
            </a:r>
            <a:r>
              <a:rPr lang="en-GB" sz="1400" i="1" dirty="0"/>
              <a:t>Beauty and  Personal Care UK beauty retail industry Analyst </a:t>
            </a:r>
          </a:p>
          <a:p>
            <a:endParaRPr lang="en-GB" sz="1400" dirty="0"/>
          </a:p>
          <a:p>
            <a:r>
              <a:rPr lang="en-GB" sz="1400" dirty="0"/>
              <a:t>C Tavaune (15 /12/2023 </a:t>
            </a:r>
            <a:r>
              <a:rPr lang="en-GB" sz="1400" i="1" dirty="0"/>
              <a:t>) Jamaica Cerasee </a:t>
            </a:r>
          </a:p>
          <a:p>
            <a:endParaRPr lang="en-GB" sz="1400" dirty="0"/>
          </a:p>
          <a:p>
            <a:r>
              <a:rPr lang="en-GB" sz="1400" dirty="0"/>
              <a:t>industry-reports/</a:t>
            </a:r>
            <a:r>
              <a:rPr lang="en-GB" sz="1400" i="1" dirty="0"/>
              <a:t>Uk-professional-skincare product-market</a:t>
            </a:r>
          </a:p>
          <a:p>
            <a:endParaRPr lang="en-GB" sz="1400" dirty="0"/>
          </a:p>
          <a:p>
            <a:r>
              <a:rPr lang="en-GB" sz="1400" dirty="0"/>
              <a:t>https://www.naturalmiracles.co.uk/cerasee</a:t>
            </a:r>
          </a:p>
          <a:p>
            <a:endParaRPr lang="en-GB" sz="1400" dirty="0"/>
          </a:p>
          <a:p>
            <a:r>
              <a:rPr lang="en-GB" sz="1400" dirty="0"/>
              <a:t>Gesu D Rosallia </a:t>
            </a:r>
            <a:r>
              <a:rPr lang="en-GB" sz="1400" i="1" dirty="0"/>
              <a:t>Senior Innovation Analyst</a:t>
            </a:r>
          </a:p>
          <a:p>
            <a:endParaRPr lang="en-GB" sz="1400" dirty="0"/>
          </a:p>
          <a:p>
            <a:r>
              <a:rPr lang="en-GB" sz="1400" dirty="0"/>
              <a:t>Tunggal T Abi </a:t>
            </a:r>
            <a:r>
              <a:rPr lang="en-GB" sz="1400" i="1" dirty="0"/>
              <a:t>Director of Marketing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840DE6-7D7E-D49A-4DA7-B29384F7E553}"/>
              </a:ext>
            </a:extLst>
          </p:cNvPr>
          <p:cNvSpPr txBox="1"/>
          <p:nvPr/>
        </p:nvSpPr>
        <p:spPr>
          <a:xfrm>
            <a:off x="1094282" y="5276538"/>
            <a:ext cx="786983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Dieffenbacher .F. Stefan. </a:t>
            </a:r>
            <a:r>
              <a:rPr lang="en-US" sz="1400" i="1" dirty="0"/>
              <a:t>Digital Leadership,  Founder for innovation &amp;   transform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325573793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1821</TotalTime>
  <Words>818</Words>
  <Application>Microsoft Office PowerPoint</Application>
  <PresentationFormat>Widescreen</PresentationFormat>
  <Paragraphs>137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Calibri</vt:lpstr>
      <vt:lpstr>Times New Roman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Paulette Canegan</dc:creator>
  <cp:lastModifiedBy>Paulette Canegan</cp:lastModifiedBy>
  <cp:revision>2</cp:revision>
  <dcterms:created xsi:type="dcterms:W3CDTF">2024-04-14T16:59:35Z</dcterms:created>
  <dcterms:modified xsi:type="dcterms:W3CDTF">2024-04-21T20:50:26Z</dcterms:modified>
</cp:coreProperties>
</file>