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7"/>
  </p:notesMasterIdLst>
  <p:sldIdLst>
    <p:sldId id="310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  <p:sldId id="287" r:id="rId14"/>
    <p:sldId id="288" r:id="rId15"/>
    <p:sldId id="28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A47FC1-8440-4EFC-9E9F-865778FA78EC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1EAFC7-5E0F-4A67-9288-0923C700E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597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091124-0407-4365-83FA-AF978F484C5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72257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1CE186-1197-4E46-BAB1-8CE2C5095000}" type="slidenum">
              <a:rPr lang="en-US" smtClean="0">
                <a:solidFill>
                  <a:prstClr val="black"/>
                </a:solidFill>
              </a:rPr>
              <a:pPr/>
              <a:t>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34161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73C926-6C4D-4C38-8CCE-614D49B410EF}" type="slidenum">
              <a:rPr lang="en-GB" smtClean="0">
                <a:solidFill>
                  <a:prstClr val="black"/>
                </a:solidFill>
              </a:rPr>
              <a:pPr/>
              <a:t>12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40400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73C926-6C4D-4C38-8CCE-614D49B410EF}" type="slidenum">
              <a:rPr lang="en-GB" smtClean="0">
                <a:solidFill>
                  <a:prstClr val="black"/>
                </a:solidFill>
              </a:rPr>
              <a:pPr/>
              <a:t>13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0622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DFD6-A176-4843-9362-4D4E0B15E2D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F9378-0EB4-4B6D-936D-B659645E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524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DFD6-A176-4843-9362-4D4E0B15E2D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F9378-0EB4-4B6D-936D-B659645E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678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DFD6-A176-4843-9362-4D4E0B15E2D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F9378-0EB4-4B6D-936D-B659645E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842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DFD6-A176-4843-9362-4D4E0B15E2D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F9378-0EB4-4B6D-936D-B659645E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351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DFD6-A176-4843-9362-4D4E0B15E2D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F9378-0EB4-4B6D-936D-B659645E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019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DFD6-A176-4843-9362-4D4E0B15E2D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F9378-0EB4-4B6D-936D-B659645E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024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DFD6-A176-4843-9362-4D4E0B15E2D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F9378-0EB4-4B6D-936D-B659645E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513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DFD6-A176-4843-9362-4D4E0B15E2D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F9378-0EB4-4B6D-936D-B659645E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7950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DFD6-A176-4843-9362-4D4E0B15E2D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F9378-0EB4-4B6D-936D-B659645E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563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DFD6-A176-4843-9362-4D4E0B15E2D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F9378-0EB4-4B6D-936D-B659645E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309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ADFD6-A176-4843-9362-4D4E0B15E2D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F9378-0EB4-4B6D-936D-B659645E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4940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77991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3482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39193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4897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8537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08741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50276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68046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7612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0272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4555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969181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175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08144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432656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386755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687674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27025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150527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937801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1495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6126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4ADFD6-A176-4843-9362-4D4E0B15E2D1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EF9378-0EB4-4B6D-936D-B659645E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25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17050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1459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5600" y="1412777"/>
            <a:ext cx="7772400" cy="1470025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Coaching </a:t>
            </a:r>
            <a:r>
              <a:rPr lang="en-GB" dirty="0" smtClean="0">
                <a:solidFill>
                  <a:schemeClr val="bg1"/>
                </a:solidFill>
              </a:rPr>
              <a:t>models and underpinning theories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184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Coaching goals and processes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80160"/>
            <a:ext cx="10972800" cy="423707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Coaching relates primarily to the performance improvement (often over the short term) in a specific skills area. </a:t>
            </a:r>
            <a:endParaRPr lang="en-US" dirty="0" smtClean="0"/>
          </a:p>
          <a:p>
            <a:r>
              <a:rPr lang="en-US" dirty="0" smtClean="0"/>
              <a:t>The goal, or at least the </a:t>
            </a:r>
            <a:r>
              <a:rPr lang="en-US" dirty="0"/>
              <a:t>intermediate or sub </a:t>
            </a:r>
            <a:r>
              <a:rPr lang="en-US" dirty="0" smtClean="0"/>
              <a:t>goals, </a:t>
            </a:r>
            <a:r>
              <a:rPr lang="en-US" dirty="0"/>
              <a:t>are typically set with or at the suggestion of the coach</a:t>
            </a:r>
            <a:r>
              <a:rPr lang="en-US" dirty="0" smtClean="0"/>
              <a:t>.</a:t>
            </a:r>
          </a:p>
          <a:p>
            <a:r>
              <a:rPr lang="en-US" dirty="0" smtClean="0"/>
              <a:t> </a:t>
            </a:r>
            <a:r>
              <a:rPr lang="en-US" dirty="0"/>
              <a:t>While the learner has primary ownership of the goal, the coach has primary ownership of the process. </a:t>
            </a:r>
            <a:endParaRPr lang="en-GB" dirty="0"/>
          </a:p>
          <a:p>
            <a:pPr>
              <a:buNone/>
            </a:pPr>
            <a:r>
              <a:rPr lang="en-US" dirty="0"/>
              <a:t>								</a:t>
            </a:r>
            <a:r>
              <a:rPr lang="en-US" sz="2800" dirty="0"/>
              <a:t>Clutterbuck D. (2004: 4)</a:t>
            </a:r>
            <a:endParaRPr lang="en-GB" sz="2800" dirty="0"/>
          </a:p>
          <a:p>
            <a:pPr marL="257175" lvl="3" indent="-257175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241775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</a:t>
            </a:r>
            <a:r>
              <a:rPr lang="en-GB" dirty="0" smtClean="0"/>
              <a:t>models?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tried and tested frameworks and models is one way of ensuring quality…</a:t>
            </a:r>
          </a:p>
          <a:p>
            <a:pPr marL="0" indent="0">
              <a:buNone/>
            </a:pPr>
            <a:r>
              <a:rPr lang="en-GB" dirty="0"/>
              <a:t>	 </a:t>
            </a:r>
            <a:r>
              <a:rPr lang="en-GB" dirty="0" smtClean="0"/>
              <a:t>						</a:t>
            </a:r>
            <a:r>
              <a:rPr lang="en-GB" sz="2400" dirty="0" smtClean="0"/>
              <a:t>Connor </a:t>
            </a:r>
            <a:r>
              <a:rPr lang="en-GB" sz="2400" dirty="0"/>
              <a:t>and </a:t>
            </a:r>
            <a:r>
              <a:rPr lang="en-GB" sz="2400" dirty="0" err="1"/>
              <a:t>Pokora</a:t>
            </a:r>
            <a:r>
              <a:rPr lang="en-GB" sz="2400" dirty="0"/>
              <a:t> </a:t>
            </a:r>
            <a:r>
              <a:rPr lang="en-GB" sz="2400" dirty="0" smtClean="0"/>
              <a:t>(2012:138)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r>
              <a:rPr lang="en-GB" dirty="0"/>
              <a:t>Prevents the coaching conversations from deteriorating into an aimless chat</a:t>
            </a:r>
          </a:p>
        </p:txBody>
      </p:sp>
    </p:spTree>
    <p:extLst>
      <p:ext uri="{BB962C8B-B14F-4D97-AF65-F5344CB8AC3E}">
        <p14:creationId xmlns:p14="http://schemas.microsoft.com/office/powerpoint/2010/main" val="2889207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Popular Models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GROW</a:t>
            </a:r>
          </a:p>
          <a:p>
            <a:r>
              <a:rPr lang="en-GB" dirty="0" smtClean="0"/>
              <a:t>STRIDE</a:t>
            </a:r>
          </a:p>
          <a:p>
            <a:r>
              <a:rPr lang="en-GB" dirty="0" smtClean="0"/>
              <a:t>OSCAR</a:t>
            </a:r>
          </a:p>
          <a:p>
            <a:r>
              <a:rPr lang="en-GB" dirty="0" smtClean="0"/>
              <a:t>CLEAR</a:t>
            </a:r>
          </a:p>
          <a:p>
            <a:r>
              <a:rPr lang="en-GB" dirty="0" smtClean="0"/>
              <a:t>OSKAR</a:t>
            </a:r>
          </a:p>
        </p:txBody>
      </p:sp>
    </p:spTree>
    <p:extLst>
      <p:ext uri="{BB962C8B-B14F-4D97-AF65-F5344CB8AC3E}">
        <p14:creationId xmlns:p14="http://schemas.microsoft.com/office/powerpoint/2010/main" val="2006599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1876" y="188640"/>
            <a:ext cx="4320481" cy="1944216"/>
          </a:xfrm>
        </p:spPr>
      </p:pic>
      <p:sp>
        <p:nvSpPr>
          <p:cNvPr id="2" name="TextBox 1"/>
          <p:cNvSpPr txBox="1"/>
          <p:nvPr/>
        </p:nvSpPr>
        <p:spPr>
          <a:xfrm>
            <a:off x="2351584" y="2276873"/>
            <a:ext cx="8136904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prstClr val="black"/>
                </a:solidFill>
              </a:rPr>
              <a:t>GOAL</a:t>
            </a:r>
          </a:p>
          <a:p>
            <a:r>
              <a:rPr lang="en-GB" sz="4400" dirty="0">
                <a:solidFill>
                  <a:prstClr val="black"/>
                </a:solidFill>
              </a:rPr>
              <a:t>REALITY</a:t>
            </a:r>
          </a:p>
          <a:p>
            <a:r>
              <a:rPr lang="en-GB" sz="4400" dirty="0">
                <a:solidFill>
                  <a:prstClr val="black"/>
                </a:solidFill>
              </a:rPr>
              <a:t>OPTIONS</a:t>
            </a:r>
          </a:p>
          <a:p>
            <a:r>
              <a:rPr lang="en-GB" sz="4400" dirty="0">
                <a:solidFill>
                  <a:prstClr val="black"/>
                </a:solidFill>
              </a:rPr>
              <a:t>WILL/WAY FORWARD</a:t>
            </a:r>
          </a:p>
          <a:p>
            <a:endParaRPr lang="en-GB" sz="4400" dirty="0">
              <a:solidFill>
                <a:prstClr val="black"/>
              </a:solidFill>
            </a:endParaRPr>
          </a:p>
          <a:p>
            <a:r>
              <a:rPr lang="en-GB" sz="2400" dirty="0">
                <a:solidFill>
                  <a:prstClr val="black"/>
                </a:solidFill>
              </a:rPr>
              <a:t>    (Model by John Whitmore based on Graham Alexander)</a:t>
            </a:r>
            <a:endParaRPr lang="en-US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00709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15282"/>
          </a:xfrm>
        </p:spPr>
        <p:txBody>
          <a:bodyPr/>
          <a:lstStyle/>
          <a:p>
            <a:pPr algn="ctr"/>
            <a:r>
              <a:rPr lang="en-GB" dirty="0">
                <a:latin typeface="+mn-lt"/>
              </a:rPr>
              <a:t>STRIDE MODEL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838200" y="1340768"/>
            <a:ext cx="10515600" cy="4836195"/>
          </a:xfrm>
        </p:spPr>
        <p:txBody>
          <a:bodyPr/>
          <a:lstStyle/>
          <a:p>
            <a:r>
              <a:rPr lang="en-GB" dirty="0" smtClean="0"/>
              <a:t>STRENGTH</a:t>
            </a:r>
          </a:p>
          <a:p>
            <a:endParaRPr lang="en-GB" dirty="0"/>
          </a:p>
          <a:p>
            <a:r>
              <a:rPr lang="en-GB" dirty="0" smtClean="0"/>
              <a:t>TARGET</a:t>
            </a:r>
          </a:p>
          <a:p>
            <a:endParaRPr lang="en-GB" dirty="0"/>
          </a:p>
          <a:p>
            <a:r>
              <a:rPr lang="en-GB" dirty="0" smtClean="0"/>
              <a:t>REALITY</a:t>
            </a:r>
          </a:p>
          <a:p>
            <a:endParaRPr lang="en-GB" dirty="0"/>
          </a:p>
          <a:p>
            <a:r>
              <a:rPr lang="en-GB" dirty="0" smtClean="0"/>
              <a:t>IDEAS/COMMIT</a:t>
            </a:r>
          </a:p>
          <a:p>
            <a:endParaRPr lang="en-GB" dirty="0"/>
          </a:p>
          <a:p>
            <a:r>
              <a:rPr lang="en-GB" dirty="0"/>
              <a:t>EVALUATE</a:t>
            </a:r>
          </a:p>
        </p:txBody>
      </p:sp>
      <p:pic>
        <p:nvPicPr>
          <p:cNvPr id="8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7928" y="1340768"/>
            <a:ext cx="5220072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540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48532"/>
          </a:xfrm>
        </p:spPr>
        <p:txBody>
          <a:bodyPr/>
          <a:lstStyle/>
          <a:p>
            <a:pPr algn="ctr"/>
            <a:r>
              <a:rPr lang="en-GB" dirty="0" smtClean="0">
                <a:latin typeface="+mn-lt"/>
              </a:rPr>
              <a:t>OSCAR</a:t>
            </a:r>
            <a:endParaRPr lang="en-US" sz="28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13658"/>
            <a:ext cx="10515600" cy="4963305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OUTCOME </a:t>
            </a:r>
            <a:r>
              <a:rPr lang="en-US" dirty="0"/>
              <a:t>(your destination</a:t>
            </a:r>
            <a:r>
              <a:rPr lang="en-US" dirty="0" smtClean="0"/>
              <a:t>)</a:t>
            </a:r>
            <a:r>
              <a:rPr lang="en-US" i="1" dirty="0" smtClean="0"/>
              <a:t> </a:t>
            </a:r>
          </a:p>
          <a:p>
            <a:endParaRPr lang="en-US" dirty="0"/>
          </a:p>
          <a:p>
            <a:r>
              <a:rPr lang="en-US" dirty="0" smtClean="0"/>
              <a:t>SITUATION </a:t>
            </a:r>
            <a:r>
              <a:rPr lang="en-US" dirty="0"/>
              <a:t>(your starting point</a:t>
            </a:r>
            <a:r>
              <a:rPr lang="en-US" dirty="0" smtClean="0"/>
              <a:t>)</a:t>
            </a:r>
          </a:p>
          <a:p>
            <a:endParaRPr lang="en-US" dirty="0"/>
          </a:p>
          <a:p>
            <a:r>
              <a:rPr lang="en-US" dirty="0" smtClean="0"/>
              <a:t>CHOICES AND CONSEQUENCES (</a:t>
            </a:r>
            <a:r>
              <a:rPr lang="en-US" dirty="0"/>
              <a:t>your route options</a:t>
            </a:r>
            <a:r>
              <a:rPr lang="en-US" dirty="0" smtClean="0"/>
              <a:t>)</a:t>
            </a:r>
          </a:p>
          <a:p>
            <a:endParaRPr lang="en-US" dirty="0"/>
          </a:p>
          <a:p>
            <a:r>
              <a:rPr lang="en-US" dirty="0" smtClean="0"/>
              <a:t>ACTIONS </a:t>
            </a:r>
            <a:r>
              <a:rPr lang="en-US" dirty="0"/>
              <a:t>(your detailed plan</a:t>
            </a:r>
            <a:r>
              <a:rPr lang="en-US" dirty="0" smtClean="0"/>
              <a:t>)</a:t>
            </a:r>
          </a:p>
          <a:p>
            <a:endParaRPr lang="en-US" dirty="0"/>
          </a:p>
          <a:p>
            <a:r>
              <a:rPr lang="en-US" dirty="0" smtClean="0"/>
              <a:t>REVIEW </a:t>
            </a:r>
            <a:r>
              <a:rPr lang="en-US" dirty="0"/>
              <a:t>(making sure you are on track</a:t>
            </a:r>
            <a:r>
              <a:rPr lang="en-US" dirty="0" smtClean="0"/>
              <a:t>)</a:t>
            </a:r>
          </a:p>
          <a:p>
            <a:pPr marL="0" indent="0">
              <a:buNone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			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smtClean="0"/>
              <a:t>Worth consulting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4001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+mn-lt"/>
              </a:rPr>
              <a:t>CLEAR</a:t>
            </a:r>
            <a:endParaRPr lang="en-GB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9102" y="1763487"/>
            <a:ext cx="6979298" cy="3321698"/>
          </a:xfrm>
        </p:spPr>
      </p:pic>
    </p:spTree>
    <p:extLst>
      <p:ext uri="{BB962C8B-B14F-4D97-AF65-F5344CB8AC3E}">
        <p14:creationId xmlns:p14="http://schemas.microsoft.com/office/powerpoint/2010/main" val="29090104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81784"/>
          </a:xfrm>
        </p:spPr>
        <p:txBody>
          <a:bodyPr/>
          <a:lstStyle/>
          <a:p>
            <a:r>
              <a:rPr lang="en-GB" dirty="0" smtClean="0">
                <a:latin typeface="+mn-lt"/>
              </a:rPr>
              <a:t>OSKAR</a:t>
            </a:r>
            <a:endParaRPr lang="en-GB" dirty="0">
              <a:latin typeface="+mn-lt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8349" y="1454727"/>
            <a:ext cx="8312727" cy="4838008"/>
          </a:xfrm>
        </p:spPr>
      </p:pic>
    </p:spTree>
    <p:extLst>
      <p:ext uri="{BB962C8B-B14F-4D97-AF65-F5344CB8AC3E}">
        <p14:creationId xmlns:p14="http://schemas.microsoft.com/office/powerpoint/2010/main" val="39838690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Possible disadvantages of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Focus on skill and process rather than tuning into the client</a:t>
            </a:r>
          </a:p>
          <a:p>
            <a:r>
              <a:rPr lang="en-GB" dirty="0"/>
              <a:t>Might affect relationship</a:t>
            </a:r>
          </a:p>
          <a:p>
            <a:r>
              <a:rPr lang="en-GB" dirty="0"/>
              <a:t>Client might not fit or like model chosen</a:t>
            </a:r>
          </a:p>
          <a:p>
            <a:r>
              <a:rPr lang="en-GB" dirty="0"/>
              <a:t>Your style as a coach might be inhibited by </a:t>
            </a:r>
            <a:r>
              <a:rPr lang="en-GB" dirty="0" smtClean="0"/>
              <a:t>the </a:t>
            </a:r>
            <a:r>
              <a:rPr lang="en-GB" dirty="0"/>
              <a:t>model</a:t>
            </a:r>
          </a:p>
          <a:p>
            <a:r>
              <a:rPr lang="en-GB" dirty="0"/>
              <a:t>Coach may overlook valuable hunch in pursuance of model 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smtClean="0"/>
              <a:t>		</a:t>
            </a:r>
            <a:r>
              <a:rPr lang="en-GB" sz="2800" dirty="0" smtClean="0"/>
              <a:t>Adapted </a:t>
            </a:r>
            <a:r>
              <a:rPr lang="en-GB" sz="2800" dirty="0"/>
              <a:t>from Connor and </a:t>
            </a:r>
            <a:r>
              <a:rPr lang="en-GB" sz="2800" dirty="0" err="1"/>
              <a:t>Pokora</a:t>
            </a:r>
            <a:r>
              <a:rPr lang="en-GB" sz="2800" dirty="0"/>
              <a:t> (2012)</a:t>
            </a:r>
          </a:p>
        </p:txBody>
      </p:sp>
    </p:spTree>
    <p:extLst>
      <p:ext uri="{BB962C8B-B14F-4D97-AF65-F5344CB8AC3E}">
        <p14:creationId xmlns:p14="http://schemas.microsoft.com/office/powerpoint/2010/main" val="34531379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73223"/>
          </a:xfrm>
        </p:spPr>
        <p:txBody>
          <a:bodyPr/>
          <a:lstStyle/>
          <a:p>
            <a:r>
              <a:rPr lang="en-GB" dirty="0" smtClean="0"/>
              <a:t>Theories and approaches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38348"/>
            <a:ext cx="10515600" cy="4971011"/>
          </a:xfrm>
        </p:spPr>
        <p:txBody>
          <a:bodyPr>
            <a:normAutofit/>
          </a:bodyPr>
          <a:lstStyle/>
          <a:p>
            <a:r>
              <a:rPr lang="en-GB" b="1" dirty="0" smtClean="0"/>
              <a:t>Positive  </a:t>
            </a:r>
            <a:r>
              <a:rPr lang="en-GB" b="1" dirty="0" smtClean="0"/>
              <a:t>Psychology Approach  - </a:t>
            </a:r>
            <a:r>
              <a:rPr lang="en-GB" dirty="0" smtClean="0"/>
              <a:t>a </a:t>
            </a:r>
            <a:r>
              <a:rPr lang="en-GB" dirty="0"/>
              <a:t>consistent shifting of attention away from problems and weaknesses to opportunities and strengths. </a:t>
            </a:r>
            <a:r>
              <a:rPr lang="en-GB" dirty="0" smtClean="0"/>
              <a:t>Uses </a:t>
            </a:r>
            <a:r>
              <a:rPr lang="en-GB" dirty="0"/>
              <a:t>a language of strength and vision in addition to the language of issues and concerns. </a:t>
            </a:r>
            <a:r>
              <a:rPr lang="en-GB" dirty="0" smtClean="0"/>
              <a:t> Coaches </a:t>
            </a:r>
            <a:r>
              <a:rPr lang="en-GB" dirty="0" smtClean="0"/>
              <a:t>focus </a:t>
            </a:r>
            <a:r>
              <a:rPr lang="en-GB" dirty="0"/>
              <a:t>their attention on </a:t>
            </a:r>
            <a:r>
              <a:rPr lang="en-GB" dirty="0" smtClean="0"/>
              <a:t>energizing </a:t>
            </a:r>
            <a:r>
              <a:rPr lang="en-GB" dirty="0"/>
              <a:t>and </a:t>
            </a:r>
            <a:r>
              <a:rPr lang="en-GB" dirty="0" smtClean="0"/>
              <a:t>pulling </a:t>
            </a:r>
            <a:r>
              <a:rPr lang="en-GB" dirty="0"/>
              <a:t>people forward</a:t>
            </a:r>
            <a:r>
              <a:rPr lang="en-GB" b="1" dirty="0"/>
              <a:t>. </a:t>
            </a:r>
            <a:endParaRPr lang="en-GB" b="1" dirty="0" smtClean="0"/>
          </a:p>
          <a:p>
            <a:endParaRPr lang="en-GB" b="1" dirty="0" smtClean="0"/>
          </a:p>
          <a:p>
            <a:r>
              <a:rPr lang="en-GB" b="1" dirty="0" smtClean="0"/>
              <a:t>Cognitive Behavioural Coaching </a:t>
            </a:r>
            <a:r>
              <a:rPr lang="en-GB" dirty="0" smtClean="0"/>
              <a:t>- ‘Does not give people the answers  to their difficulties but rather though collaborative processes- guided discovery- assists individuals to devise their own  conclusions and solutions”</a:t>
            </a:r>
          </a:p>
          <a:p>
            <a:pPr marL="914400" lvl="2" indent="0">
              <a:buNone/>
            </a:pPr>
            <a:r>
              <a:rPr lang="en-GB" dirty="0"/>
              <a:t>				</a:t>
            </a:r>
            <a:r>
              <a:rPr lang="en-GB" dirty="0" smtClean="0"/>
              <a:t>	</a:t>
            </a:r>
            <a:r>
              <a:rPr lang="en-GB" sz="2400" dirty="0" err="1" smtClean="0"/>
              <a:t>Meggison</a:t>
            </a:r>
            <a:r>
              <a:rPr lang="en-GB" sz="2400" dirty="0" smtClean="0"/>
              <a:t> </a:t>
            </a:r>
            <a:r>
              <a:rPr lang="en-GB" sz="2400" dirty="0"/>
              <a:t>and </a:t>
            </a:r>
            <a:r>
              <a:rPr lang="en-GB" sz="2400" dirty="0" err="1"/>
              <a:t>Cutterbuck</a:t>
            </a:r>
            <a:r>
              <a:rPr lang="en-GB" sz="2400" dirty="0"/>
              <a:t>, (2009:15</a:t>
            </a:r>
            <a:r>
              <a:rPr lang="en-GB" sz="2400" dirty="0" smtClean="0"/>
              <a:t>)</a:t>
            </a:r>
          </a:p>
          <a:p>
            <a:pPr marL="914400" lvl="2" indent="0">
              <a:buNone/>
            </a:pPr>
            <a:endParaRPr lang="en-GB" sz="2800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98224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06475"/>
          </a:xfrm>
        </p:spPr>
        <p:txBody>
          <a:bodyPr>
            <a:normAutofit/>
          </a:bodyPr>
          <a:lstStyle/>
          <a:p>
            <a:r>
              <a:rPr lang="en-US" dirty="0" smtClean="0"/>
              <a:t>Theoretical approaches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Psychodynamic Coaching </a:t>
            </a:r>
            <a:r>
              <a:rPr lang="en-GB" dirty="0" smtClean="0"/>
              <a:t>- makes </a:t>
            </a:r>
            <a:r>
              <a:rPr lang="en-GB" dirty="0"/>
              <a:t>the unconscious conscious, to increase self awareness to understand the subtle ways in which </a:t>
            </a:r>
            <a:r>
              <a:rPr lang="en-GB" dirty="0" err="1"/>
              <a:t>coachees</a:t>
            </a:r>
            <a:r>
              <a:rPr lang="en-GB" dirty="0"/>
              <a:t> can limit themselves. </a:t>
            </a:r>
            <a:r>
              <a:rPr lang="en-GB" dirty="0" smtClean="0"/>
              <a:t>It helps </a:t>
            </a:r>
            <a:r>
              <a:rPr lang="en-GB" dirty="0"/>
              <a:t>the learner to approach new challenges with awareness and freedom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b="1" dirty="0" smtClean="0"/>
              <a:t>Solution-focused Coaching </a:t>
            </a:r>
            <a:r>
              <a:rPr lang="en-GB" dirty="0" smtClean="0"/>
              <a:t>- Assist </a:t>
            </a:r>
            <a:r>
              <a:rPr lang="en-GB" dirty="0"/>
              <a:t>client to define a desired future state and to construct a pathway in thinking and action that assists the client in achieving that </a:t>
            </a:r>
            <a:r>
              <a:rPr lang="en-GB" dirty="0" smtClean="0"/>
              <a:t>state (not </a:t>
            </a:r>
            <a:r>
              <a:rPr lang="en-GB" dirty="0"/>
              <a:t>interested in pathology of </a:t>
            </a:r>
            <a:r>
              <a:rPr lang="en-GB" dirty="0" smtClean="0"/>
              <a:t>problem). The coach </a:t>
            </a:r>
            <a:r>
              <a:rPr lang="en-GB" dirty="0"/>
              <a:t>helps by reframing the view and scaling the goal through appropriate questions.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2098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other  theories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Ontological</a:t>
            </a:r>
          </a:p>
          <a:p>
            <a:r>
              <a:rPr lang="en-GB" dirty="0"/>
              <a:t>Gestalt</a:t>
            </a:r>
          </a:p>
          <a:p>
            <a:r>
              <a:rPr lang="en-GB" dirty="0"/>
              <a:t>Transactional analysis </a:t>
            </a:r>
          </a:p>
          <a:p>
            <a:r>
              <a:rPr lang="en-GB" dirty="0"/>
              <a:t>Narrative coaching</a:t>
            </a:r>
          </a:p>
          <a:p>
            <a:r>
              <a:rPr lang="en-GB" dirty="0"/>
              <a:t>Etc. etc</a:t>
            </a:r>
            <a:r>
              <a:rPr lang="en-GB" dirty="0" smtClean="0"/>
              <a:t>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733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394</Words>
  <Application>Microsoft Office PowerPoint</Application>
  <PresentationFormat>Widescreen</PresentationFormat>
  <Paragraphs>73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Calibri</vt:lpstr>
      <vt:lpstr>Calibri Light</vt:lpstr>
      <vt:lpstr>Myriad Pro</vt:lpstr>
      <vt:lpstr>Times New Roman</vt:lpstr>
      <vt:lpstr>Office Theme</vt:lpstr>
      <vt:lpstr>20140311PresentationUWTSDTemplate</vt:lpstr>
      <vt:lpstr>1_20140311PresentationUWTSDTemplate</vt:lpstr>
      <vt:lpstr>Coaching models and underpinning theories</vt:lpstr>
      <vt:lpstr>Coaching goals and processes</vt:lpstr>
      <vt:lpstr>Why models?</vt:lpstr>
      <vt:lpstr>Popular Models</vt:lpstr>
      <vt:lpstr>PowerPoint Presentation</vt:lpstr>
      <vt:lpstr>STRIDE MODEL</vt:lpstr>
      <vt:lpstr>OSCAR</vt:lpstr>
      <vt:lpstr>CLEAR</vt:lpstr>
      <vt:lpstr>OSKAR</vt:lpstr>
      <vt:lpstr>Possible disadvantages of models</vt:lpstr>
      <vt:lpstr>Theories and approaches</vt:lpstr>
      <vt:lpstr>Theoretical approaches (cont.)</vt:lpstr>
      <vt:lpstr>Some other  theories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Theories and approaches</dc:title>
  <dc:creator>Mair O'connor</dc:creator>
  <cp:lastModifiedBy>Mair O'connor</cp:lastModifiedBy>
  <cp:revision>8</cp:revision>
  <dcterms:created xsi:type="dcterms:W3CDTF">2019-04-17T14:40:05Z</dcterms:created>
  <dcterms:modified xsi:type="dcterms:W3CDTF">2019-05-29T11:10:25Z</dcterms:modified>
</cp:coreProperties>
</file>