
<file path=[Content_Types].xml><?xml version="1.0" encoding="utf-8"?>
<Types xmlns="http://schemas.openxmlformats.org/package/2006/content-types">
  <Override PartName="/ppt/slides/slide17.xml" ContentType="application/vnd.openxmlformats-officedocument.presentationml.slide+xml"/>
  <Override PartName="/ppt/slideLayouts/slideLayout8.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s/slide22.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docProps/app.xml" ContentType="application/vnd.openxmlformats-officedocument.extended-properties+xml"/>
  <Override PartName="/ppt/slides/slide5.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8.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Layouts/slideLayout3.xml" ContentType="application/vnd.openxmlformats-officedocument.presentationml.slideLayout+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s/slide15.xml" ContentType="application/vnd.openxmlformats-officedocument.presentationml.slide+xml"/>
  <Override PartName="/ppt/viewProps.xml" ContentType="application/vnd.openxmlformats-officedocument.presentationml.viewProps+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258" r:id="rId4"/>
    <p:sldId id="259" r:id="rId5"/>
    <p:sldId id="262" r:id="rId6"/>
    <p:sldId id="263" r:id="rId7"/>
    <p:sldId id="261" r:id="rId8"/>
    <p:sldId id="260" r:id="rId9"/>
    <p:sldId id="264" r:id="rId10"/>
    <p:sldId id="265" r:id="rId11"/>
    <p:sldId id="266" r:id="rId12"/>
    <p:sldId id="268" r:id="rId13"/>
    <p:sldId id="272" r:id="rId14"/>
    <p:sldId id="269" r:id="rId15"/>
    <p:sldId id="270" r:id="rId16"/>
    <p:sldId id="271" r:id="rId17"/>
    <p:sldId id="274" r:id="rId18"/>
    <p:sldId id="275" r:id="rId19"/>
    <p:sldId id="276" r:id="rId20"/>
    <p:sldId id="277" r:id="rId21"/>
    <p:sldId id="278" r:id="rId22"/>
    <p:sldId id="27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theme" Target="theme/theme1.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tableStyles" Target="tableStyles.xml"/><Relationship Id="rId26" Type="http://schemas.openxmlformats.org/officeDocument/2006/relationships/viewProps" Target="viewProps.xml"/><Relationship Id="rId11" Type="http://schemas.openxmlformats.org/officeDocument/2006/relationships/slide" Target="slides/slide10.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20E05BA-8DD3-1D40-BC0E-71996AC817C1}"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20E05BA-8DD3-1D40-BC0E-71996AC817C1}" type="datetimeFigureOut">
              <a:rPr lang="en-US" smtClean="0"/>
              <a:t>12/9/13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20E05BA-8DD3-1D40-BC0E-71996AC817C1}" type="datetimeFigureOut">
              <a:rPr lang="en-US" smtClean="0"/>
              <a:t>12/9/13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20E05BA-8DD3-1D40-BC0E-71996AC817C1}" type="datetimeFigureOut">
              <a:rPr lang="en-US" smtClean="0"/>
              <a:t>12/9/13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0E05BA-8DD3-1D40-BC0E-71996AC817C1}" type="datetimeFigureOut">
              <a:rPr lang="en-US" smtClean="0"/>
              <a:t>12/9/13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20E05BA-8DD3-1D40-BC0E-71996AC817C1}" type="datetimeFigureOut">
              <a:rPr lang="en-US" smtClean="0"/>
              <a:t>12/9/13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20E05BA-8DD3-1D40-BC0E-71996AC817C1}" type="datetimeFigureOut">
              <a:rPr lang="en-US" smtClean="0"/>
              <a:t>12/9/13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20E05BA-8DD3-1D40-BC0E-71996AC817C1}"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023A92-FDB0-CC4C-A916-B72C7A5EF4F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0E05BA-8DD3-1D40-BC0E-71996AC817C1}" type="datetimeFigureOut">
              <a:rPr lang="en-US" smtClean="0"/>
              <a:t>12/9/13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023A92-FDB0-CC4C-A916-B72C7A5EF4FB}"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3"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3"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3"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6" Type="http://schemas.openxmlformats.org/officeDocument/2006/relationships/image" Target="../media/image16.jpeg"/><Relationship Id="rId4" Type="http://schemas.openxmlformats.org/officeDocument/2006/relationships/image" Target="../media/image14.jpeg"/><Relationship Id="rId1" Type="http://schemas.openxmlformats.org/officeDocument/2006/relationships/slideLayout" Target="../slideLayouts/slideLayout7.xml"/><Relationship Id="rId2" Type="http://schemas.openxmlformats.org/officeDocument/2006/relationships/image" Target="../media/image12.jpeg"/><Relationship Id="rId3" Type="http://schemas.openxmlformats.org/officeDocument/2006/relationships/image" Target="../media/image13.jpeg"/><Relationship Id="rId5"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4" Type="http://schemas.openxmlformats.org/officeDocument/2006/relationships/image" Target="../media/image20.jpeg"/><Relationship Id="rId1" Type="http://schemas.openxmlformats.org/officeDocument/2006/relationships/slideLayout" Target="../slideLayouts/slideLayout2.xml"/><Relationship Id="rId2" Type="http://schemas.openxmlformats.org/officeDocument/2006/relationships/image" Target="../media/image18.jpeg"/><Relationship Id="rId3" Type="http://schemas.openxmlformats.org/officeDocument/2006/relationships/image" Target="../media/image19.jpeg"/></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959129"/>
            <a:ext cx="7772400" cy="1155671"/>
          </a:xfrm>
        </p:spPr>
        <p:txBody>
          <a:bodyPr>
            <a:normAutofit/>
          </a:bodyPr>
          <a:lstStyle/>
          <a:p>
            <a:r>
              <a:rPr lang="en-US" dirty="0" smtClean="0"/>
              <a:t>Introduction to Judaism</a:t>
            </a:r>
            <a:endParaRPr lang="en-US" dirty="0"/>
          </a:p>
        </p:txBody>
      </p:sp>
      <p:sp>
        <p:nvSpPr>
          <p:cNvPr id="3" name="Subtitle 2"/>
          <p:cNvSpPr>
            <a:spLocks noGrp="1"/>
          </p:cNvSpPr>
          <p:nvPr>
            <p:ph type="subTitle" idx="1"/>
          </p:nvPr>
        </p:nvSpPr>
        <p:spPr>
          <a:xfrm>
            <a:off x="3276600" y="4876800"/>
            <a:ext cx="4495800" cy="1143000"/>
          </a:xfrm>
        </p:spPr>
        <p:txBody>
          <a:bodyPr>
            <a:normAutofit/>
          </a:bodyPr>
          <a:lstStyle/>
          <a:p>
            <a:r>
              <a:rPr lang="en-US" dirty="0" smtClean="0"/>
              <a:t>The </a:t>
            </a:r>
            <a:r>
              <a:rPr lang="en-US" dirty="0" err="1" smtClean="0"/>
              <a:t>Shoah</a:t>
            </a:r>
            <a:r>
              <a:rPr lang="en-US" dirty="0" smtClean="0"/>
              <a:t> and Jewish-Christian Dialogue</a:t>
            </a:r>
            <a:endParaRPr lang="en-US" dirty="0"/>
          </a:p>
        </p:txBody>
      </p:sp>
      <p:pic>
        <p:nvPicPr>
          <p:cNvPr id="4" name="Picture 3" descr="images.jpeg"/>
          <p:cNvPicPr>
            <a:picLocks noChangeAspect="1"/>
          </p:cNvPicPr>
          <p:nvPr/>
        </p:nvPicPr>
        <p:blipFill>
          <a:blip r:embed="rId2"/>
          <a:stretch>
            <a:fillRect/>
          </a:stretch>
        </p:blipFill>
        <p:spPr>
          <a:xfrm>
            <a:off x="357929" y="4495800"/>
            <a:ext cx="2400336" cy="1940428"/>
          </a:xfrm>
          <a:prstGeom prst="rect">
            <a:avLst/>
          </a:prstGeom>
        </p:spPr>
      </p:pic>
      <p:pic>
        <p:nvPicPr>
          <p:cNvPr id="5" name="Picture 4" descr="03b.jpg"/>
          <p:cNvPicPr>
            <a:picLocks noChangeAspect="1"/>
          </p:cNvPicPr>
          <p:nvPr/>
        </p:nvPicPr>
        <p:blipFill>
          <a:blip r:embed="rId3"/>
          <a:stretch>
            <a:fillRect/>
          </a:stretch>
        </p:blipFill>
        <p:spPr>
          <a:xfrm>
            <a:off x="6324600" y="314379"/>
            <a:ext cx="2540000" cy="26447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After the </a:t>
            </a:r>
            <a:r>
              <a:rPr lang="en-US" dirty="0" err="1" smtClean="0"/>
              <a:t>Shoah</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Contemporary dialogue between Jews and Christians.</a:t>
            </a:r>
          </a:p>
          <a:p>
            <a:pPr>
              <a:buNone/>
            </a:pPr>
            <a:endParaRPr lang="en-US" dirty="0" smtClean="0"/>
          </a:p>
          <a:p>
            <a:pPr>
              <a:buNone/>
            </a:pPr>
            <a:r>
              <a:rPr lang="en-US" dirty="0" smtClean="0"/>
              <a:t>	‘It is not enough merely to assert some kind of continuity between the present-day Jews – whether religious or not – and ancient Israel, but that they are still Israel’ (World Council of Churches, 1967). </a:t>
            </a:r>
          </a:p>
          <a:p>
            <a:pPr>
              <a:buNone/>
            </a:pPr>
            <a:endParaRPr lang="en-US" dirty="0"/>
          </a:p>
        </p:txBody>
      </p:sp>
      <p:sp>
        <p:nvSpPr>
          <p:cNvPr id="4" name="Content Placeholder 3"/>
          <p:cNvSpPr>
            <a:spLocks noGrp="1"/>
          </p:cNvSpPr>
          <p:nvPr>
            <p:ph sz="half" idx="2"/>
          </p:nvPr>
        </p:nvSpPr>
        <p:spPr/>
        <p:txBody>
          <a:bodyPr>
            <a:normAutofit fontScale="92500" lnSpcReduction="20000"/>
          </a:bodyPr>
          <a:lstStyle/>
          <a:p>
            <a:pPr>
              <a:buNone/>
            </a:pPr>
            <a:r>
              <a:rPr lang="en-US" dirty="0" smtClean="0"/>
              <a:t>	</a:t>
            </a:r>
            <a:r>
              <a:rPr lang="en-US" dirty="0" smtClean="0">
                <a:solidFill>
                  <a:srgbClr val="FFFF00"/>
                </a:solidFill>
              </a:rPr>
              <a:t>Christianity, so long an instigator of violence against Jews, rediscovered a respect and admiration for Judaism, and the once close relationship, which had become a distant memory, has been to a large extent restored’ (Edward Kessler</a:t>
            </a:r>
            <a:r>
              <a:rPr lang="en-US" dirty="0" smtClean="0"/>
              <a: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mtClean="0"/>
              <a:t>Developments within Christianity</a:t>
            </a:r>
            <a:endParaRPr lang="en-US" dirty="0"/>
          </a:p>
        </p:txBody>
      </p:sp>
      <p:sp>
        <p:nvSpPr>
          <p:cNvPr id="6" name="Content Placeholder 5"/>
          <p:cNvSpPr>
            <a:spLocks noGrp="1"/>
          </p:cNvSpPr>
          <p:nvPr>
            <p:ph idx="1"/>
          </p:nvPr>
        </p:nvSpPr>
        <p:spPr/>
        <p:txBody>
          <a:bodyPr>
            <a:normAutofit lnSpcReduction="10000"/>
          </a:bodyPr>
          <a:lstStyle/>
          <a:p>
            <a:r>
              <a:rPr lang="en-US" dirty="0" smtClean="0"/>
              <a:t>Christian acknowledgement of their involvement in the development of the </a:t>
            </a:r>
            <a:r>
              <a:rPr lang="en-US" i="1" dirty="0" err="1" smtClean="0"/>
              <a:t>Adversus</a:t>
            </a:r>
            <a:r>
              <a:rPr lang="en-US" i="1" dirty="0" smtClean="0"/>
              <a:t> </a:t>
            </a:r>
            <a:r>
              <a:rPr lang="en-US" i="1" dirty="0" err="1" smtClean="0"/>
              <a:t>Iudaeos</a:t>
            </a:r>
            <a:r>
              <a:rPr lang="en-US" i="1" dirty="0" smtClean="0"/>
              <a:t> </a:t>
            </a:r>
            <a:r>
              <a:rPr lang="en-US" dirty="0" smtClean="0"/>
              <a:t>(anti-Jewish literature).</a:t>
            </a:r>
          </a:p>
          <a:p>
            <a:r>
              <a:rPr lang="en-US" dirty="0" smtClean="0"/>
              <a:t>Acknowledgement of the value and significance of Jewish interpretations of the Scriptures (‘Old Testament’ &gt; Hebrew Bible / </a:t>
            </a:r>
            <a:r>
              <a:rPr lang="en-US" dirty="0" err="1" smtClean="0"/>
              <a:t>Tanakh</a:t>
            </a:r>
            <a:r>
              <a:rPr lang="en-US" dirty="0" smtClean="0"/>
              <a:t>).</a:t>
            </a:r>
          </a:p>
          <a:p>
            <a:r>
              <a:rPr lang="en-US" dirty="0" smtClean="0"/>
              <a:t>Understanding of important developments in Judaism over the centuries.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within Christianity</a:t>
            </a:r>
            <a:endParaRPr lang="en-US" dirty="0"/>
          </a:p>
        </p:txBody>
      </p:sp>
      <p:sp>
        <p:nvSpPr>
          <p:cNvPr id="4" name="Content Placeholder 3"/>
          <p:cNvSpPr>
            <a:spLocks noGrp="1"/>
          </p:cNvSpPr>
          <p:nvPr>
            <p:ph sz="half" idx="1"/>
          </p:nvPr>
        </p:nvSpPr>
        <p:spPr/>
        <p:txBody>
          <a:bodyPr/>
          <a:lstStyle/>
          <a:p>
            <a:endParaRPr lang="en-US" dirty="0" smtClean="0"/>
          </a:p>
          <a:p>
            <a:r>
              <a:rPr lang="en-US" dirty="0" smtClean="0"/>
              <a:t>Importance of Judaism from a Christian perspective.</a:t>
            </a:r>
          </a:p>
          <a:p>
            <a:pPr>
              <a:buNone/>
            </a:pPr>
            <a:endParaRPr lang="en-US" dirty="0" smtClean="0"/>
          </a:p>
          <a:p>
            <a:r>
              <a:rPr lang="en-US" dirty="0" smtClean="0"/>
              <a:t>Rediscovery of ‘Jesus the Jew’.</a:t>
            </a:r>
            <a:endParaRPr lang="en-US" dirty="0"/>
          </a:p>
        </p:txBody>
      </p:sp>
      <p:sp>
        <p:nvSpPr>
          <p:cNvPr id="5" name="Content Placeholder 4"/>
          <p:cNvSpPr>
            <a:spLocks noGrp="1"/>
          </p:cNvSpPr>
          <p:nvPr>
            <p:ph sz="half" idx="2"/>
          </p:nvPr>
        </p:nvSpPr>
        <p:spPr>
          <a:xfrm>
            <a:off x="5257800" y="1600200"/>
            <a:ext cx="3048000" cy="4525963"/>
          </a:xfrm>
        </p:spPr>
        <p:txBody>
          <a:bodyPr/>
          <a:lstStyle/>
          <a:p>
            <a:endParaRPr lang="en-US" dirty="0"/>
          </a:p>
        </p:txBody>
      </p:sp>
      <p:pic>
        <p:nvPicPr>
          <p:cNvPr id="6" name="Picture 5" descr="images-1.jpeg"/>
          <p:cNvPicPr>
            <a:picLocks noChangeAspect="1"/>
          </p:cNvPicPr>
          <p:nvPr/>
        </p:nvPicPr>
        <p:blipFill>
          <a:blip r:embed="rId2"/>
          <a:stretch>
            <a:fillRect/>
          </a:stretch>
        </p:blipFill>
        <p:spPr>
          <a:xfrm>
            <a:off x="4876800" y="1417638"/>
            <a:ext cx="3429000" cy="2444485"/>
          </a:xfrm>
          <a:prstGeom prst="rect">
            <a:avLst/>
          </a:prstGeom>
        </p:spPr>
      </p:pic>
      <p:pic>
        <p:nvPicPr>
          <p:cNvPr id="7" name="Picture 6" descr="images.jpeg"/>
          <p:cNvPicPr>
            <a:picLocks noChangeAspect="1"/>
          </p:cNvPicPr>
          <p:nvPr/>
        </p:nvPicPr>
        <p:blipFill>
          <a:blip r:embed="rId3"/>
          <a:stretch>
            <a:fillRect/>
          </a:stretch>
        </p:blipFill>
        <p:spPr>
          <a:xfrm>
            <a:off x="4876800" y="3862123"/>
            <a:ext cx="3429000" cy="227938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Jesus the Jew</a:t>
            </a:r>
            <a:endParaRPr lang="en-US" dirty="0"/>
          </a:p>
        </p:txBody>
      </p:sp>
      <p:sp>
        <p:nvSpPr>
          <p:cNvPr id="7" name="Content Placeholder 6"/>
          <p:cNvSpPr>
            <a:spLocks noGrp="1"/>
          </p:cNvSpPr>
          <p:nvPr>
            <p:ph sz="half" idx="1"/>
          </p:nvPr>
        </p:nvSpPr>
        <p:spPr/>
        <p:txBody>
          <a:bodyPr>
            <a:normAutofit/>
          </a:bodyPr>
          <a:lstStyle/>
          <a:p>
            <a:endParaRPr lang="en-US"/>
          </a:p>
        </p:txBody>
      </p:sp>
      <p:sp>
        <p:nvSpPr>
          <p:cNvPr id="8" name="Content Placeholder 7"/>
          <p:cNvSpPr>
            <a:spLocks noGrp="1"/>
          </p:cNvSpPr>
          <p:nvPr>
            <p:ph sz="half" idx="2"/>
          </p:nvPr>
        </p:nvSpPr>
        <p:spPr/>
        <p:txBody>
          <a:bodyPr>
            <a:normAutofit/>
          </a:bodyPr>
          <a:lstStyle/>
          <a:p>
            <a:r>
              <a:rPr lang="en-US" dirty="0" smtClean="0"/>
              <a:t>Jesus within his Jewish context.</a:t>
            </a:r>
          </a:p>
          <a:p>
            <a:r>
              <a:rPr lang="en-US" dirty="0" smtClean="0"/>
              <a:t>Evidence for the </a:t>
            </a:r>
            <a:r>
              <a:rPr lang="en-US" dirty="0" err="1" smtClean="0"/>
              <a:t>Jewishness</a:t>
            </a:r>
            <a:r>
              <a:rPr lang="en-US" dirty="0" smtClean="0"/>
              <a:t> of Jesus:</a:t>
            </a:r>
          </a:p>
          <a:p>
            <a:r>
              <a:rPr lang="en-US" sz="2162" dirty="0" smtClean="0">
                <a:solidFill>
                  <a:srgbClr val="FFFF00"/>
                </a:solidFill>
              </a:rPr>
              <a:t>The Gospels</a:t>
            </a:r>
          </a:p>
          <a:p>
            <a:r>
              <a:rPr lang="en-US" sz="2162" dirty="0" smtClean="0">
                <a:solidFill>
                  <a:srgbClr val="FFFF00"/>
                </a:solidFill>
              </a:rPr>
              <a:t>The letters of Paul</a:t>
            </a:r>
          </a:p>
          <a:p>
            <a:r>
              <a:rPr lang="en-US" sz="2162" dirty="0" smtClean="0">
                <a:solidFill>
                  <a:srgbClr val="FFFF00"/>
                </a:solidFill>
              </a:rPr>
              <a:t>The Roman historian Tacitus (‘</a:t>
            </a:r>
            <a:r>
              <a:rPr lang="en-US" sz="2162" dirty="0" err="1" smtClean="0">
                <a:solidFill>
                  <a:srgbClr val="FFFF00"/>
                </a:solidFill>
              </a:rPr>
              <a:t>Chrestus</a:t>
            </a:r>
            <a:r>
              <a:rPr lang="en-US" sz="2162" dirty="0" smtClean="0">
                <a:solidFill>
                  <a:srgbClr val="FFFF00"/>
                </a:solidFill>
              </a:rPr>
              <a:t>, who was crucified by Pontius Pilate’)</a:t>
            </a:r>
          </a:p>
          <a:p>
            <a:r>
              <a:rPr lang="en-US" sz="2162" dirty="0" smtClean="0">
                <a:solidFill>
                  <a:srgbClr val="FFFF00"/>
                </a:solidFill>
              </a:rPr>
              <a:t>Josephus (37-100 CE)</a:t>
            </a:r>
            <a:endParaRPr lang="en-US" sz="2162" dirty="0">
              <a:solidFill>
                <a:srgbClr val="FFFF00"/>
              </a:solidFill>
            </a:endParaRPr>
          </a:p>
        </p:txBody>
      </p:sp>
      <p:pic>
        <p:nvPicPr>
          <p:cNvPr id="6" name="Content Placeholder 3" descr="Jew-Chagall.jpg"/>
          <p:cNvPicPr>
            <a:picLocks noGrp="1" noChangeAspect="1"/>
          </p:cNvPicPr>
          <p:nvPr/>
        </p:nvPicPr>
        <p:blipFill>
          <a:blip r:embed="rId2"/>
          <a:stretch>
            <a:fillRect/>
          </a:stretch>
        </p:blipFill>
        <p:spPr>
          <a:xfrm>
            <a:off x="457200" y="1600200"/>
            <a:ext cx="4038600" cy="483076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 name="Title 14"/>
          <p:cNvSpPr>
            <a:spLocks noGrp="1"/>
          </p:cNvSpPr>
          <p:nvPr>
            <p:ph type="title"/>
          </p:nvPr>
        </p:nvSpPr>
        <p:spPr/>
        <p:txBody>
          <a:bodyPr/>
          <a:lstStyle/>
          <a:p>
            <a:r>
              <a:rPr lang="en-US" dirty="0" smtClean="0"/>
              <a:t>Polemic in the New Testament?</a:t>
            </a:r>
            <a:endParaRPr lang="en-US" dirty="0"/>
          </a:p>
        </p:txBody>
      </p:sp>
      <p:sp>
        <p:nvSpPr>
          <p:cNvPr id="16" name="Content Placeholder 15"/>
          <p:cNvSpPr>
            <a:spLocks noGrp="1"/>
          </p:cNvSpPr>
          <p:nvPr>
            <p:ph sz="half" idx="1"/>
          </p:nvPr>
        </p:nvSpPr>
        <p:spPr/>
        <p:txBody>
          <a:bodyPr>
            <a:normAutofit fontScale="85000" lnSpcReduction="10000"/>
          </a:bodyPr>
          <a:lstStyle/>
          <a:p>
            <a:r>
              <a:rPr lang="en-US" dirty="0" smtClean="0"/>
              <a:t>Has the polemical language of the early Christian writings incurred hatred against the Jews?</a:t>
            </a:r>
          </a:p>
          <a:p>
            <a:r>
              <a:rPr lang="en-US" dirty="0" smtClean="0"/>
              <a:t>Are the roots of anti-Semitism to be found within the pages of the New Testament?</a:t>
            </a:r>
            <a:endParaRPr lang="en-US" dirty="0"/>
          </a:p>
        </p:txBody>
      </p:sp>
      <p:sp>
        <p:nvSpPr>
          <p:cNvPr id="17" name="Content Placeholder 16"/>
          <p:cNvSpPr>
            <a:spLocks noGrp="1"/>
          </p:cNvSpPr>
          <p:nvPr>
            <p:ph sz="half" idx="2"/>
          </p:nvPr>
        </p:nvSpPr>
        <p:spPr/>
        <p:txBody>
          <a:bodyPr>
            <a:normAutofit fontScale="85000" lnSpcReduction="10000"/>
          </a:bodyPr>
          <a:lstStyle/>
          <a:p>
            <a:r>
              <a:rPr lang="en-US" dirty="0" smtClean="0"/>
              <a:t>Quarrels </a:t>
            </a:r>
            <a:r>
              <a:rPr lang="en-US" i="1" dirty="0" smtClean="0"/>
              <a:t>among </a:t>
            </a:r>
            <a:r>
              <a:rPr lang="en-US" dirty="0" smtClean="0"/>
              <a:t>Jews on Jewish matters.</a:t>
            </a:r>
          </a:p>
          <a:p>
            <a:r>
              <a:rPr lang="en-US" dirty="0" smtClean="0"/>
              <a:t>Not early Christian debates about ‘foreigners’.</a:t>
            </a:r>
          </a:p>
          <a:p>
            <a:r>
              <a:rPr lang="en-US" dirty="0" smtClean="0"/>
              <a:t>Need to read the texts within their historical context.</a:t>
            </a:r>
          </a:p>
          <a:p>
            <a:r>
              <a:rPr lang="en-US" dirty="0" smtClean="0"/>
              <a:t>Relationship between context and effect.</a:t>
            </a:r>
          </a:p>
          <a:p>
            <a:r>
              <a:rPr lang="en-US" dirty="0" smtClean="0"/>
              <a:t>Authoritative texts that are open to manipulation and misinterpretation.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Second Vatican Council </a:t>
            </a:r>
            <a:br>
              <a:rPr lang="en-US" dirty="0" smtClean="0"/>
            </a:b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Reassessment of the attitude of the Church to the Jewish people.</a:t>
            </a:r>
          </a:p>
          <a:p>
            <a:r>
              <a:rPr lang="en-US" dirty="0" smtClean="0"/>
              <a:t>Pope John XXIII (1881-1963).</a:t>
            </a:r>
          </a:p>
          <a:p>
            <a:r>
              <a:rPr lang="en-US" dirty="0" smtClean="0"/>
              <a:t>Abraham Joshua </a:t>
            </a:r>
            <a:r>
              <a:rPr lang="en-US" dirty="0" err="1" smtClean="0"/>
              <a:t>Heschel</a:t>
            </a:r>
            <a:r>
              <a:rPr lang="en-US" dirty="0" smtClean="0"/>
              <a:t> (1907-1972) and Jules Isaac (1877-1963).</a:t>
            </a:r>
            <a:endParaRPr lang="en-US" dirty="0"/>
          </a:p>
        </p:txBody>
      </p:sp>
      <p:sp>
        <p:nvSpPr>
          <p:cNvPr id="4" name="Content Placeholder 3"/>
          <p:cNvSpPr>
            <a:spLocks noGrp="1"/>
          </p:cNvSpPr>
          <p:nvPr>
            <p:ph sz="half" idx="2"/>
          </p:nvPr>
        </p:nvSpPr>
        <p:spPr/>
        <p:txBody>
          <a:bodyPr>
            <a:normAutofit fontScale="92500" lnSpcReduction="10000"/>
          </a:bodyPr>
          <a:lstStyle/>
          <a:p>
            <a:r>
              <a:rPr lang="en-US" i="1" dirty="0" smtClean="0"/>
              <a:t>Nostra </a:t>
            </a:r>
            <a:r>
              <a:rPr lang="en-US" i="1" dirty="0" err="1" smtClean="0"/>
              <a:t>Aetate</a:t>
            </a:r>
            <a:r>
              <a:rPr lang="en-US" i="1" dirty="0" smtClean="0"/>
              <a:t> </a:t>
            </a:r>
            <a:r>
              <a:rPr lang="en-US" dirty="0" smtClean="0"/>
              <a:t>(‘In our Time’, 1965): condemnation of anti-Semitism, eradication of anti-Judaism, acknowledgement of the value of Judaism.</a:t>
            </a:r>
            <a:endParaRPr lang="en-US" i="1" dirty="0" smtClean="0"/>
          </a:p>
          <a:p>
            <a:r>
              <a:rPr lang="en-US" dirty="0" smtClean="0"/>
              <a:t>Pope John Paul II (1920-2005): call for the Catholic Church to acknowledge the existence of Israel (1994).</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within Judaism</a:t>
            </a:r>
            <a:endParaRPr lang="en-US" dirty="0"/>
          </a:p>
        </p:txBody>
      </p:sp>
      <p:sp>
        <p:nvSpPr>
          <p:cNvPr id="3" name="Content Placeholder 2"/>
          <p:cNvSpPr>
            <a:spLocks noGrp="1"/>
          </p:cNvSpPr>
          <p:nvPr>
            <p:ph sz="half" idx="1"/>
          </p:nvPr>
        </p:nvSpPr>
        <p:spPr/>
        <p:txBody>
          <a:bodyPr/>
          <a:lstStyle/>
          <a:p>
            <a:r>
              <a:rPr lang="en-US" dirty="0" smtClean="0"/>
              <a:t>Establishing dialogue with Christian groups in order to eradicate anti-Semitism.</a:t>
            </a:r>
          </a:p>
          <a:p>
            <a:r>
              <a:rPr lang="en-US" dirty="0" smtClean="0"/>
              <a:t>Focus on the Jewish character of Jesus: ‘our fellow Jew’, ‘our older brother’ (Martin Buber, 1878-1965)</a:t>
            </a:r>
            <a:endParaRPr lang="en-US" dirty="0"/>
          </a:p>
        </p:txBody>
      </p:sp>
      <p:sp>
        <p:nvSpPr>
          <p:cNvPr id="4" name="Content Placeholder 3"/>
          <p:cNvSpPr>
            <a:spLocks noGrp="1"/>
          </p:cNvSpPr>
          <p:nvPr>
            <p:ph sz="half" idx="2"/>
          </p:nvPr>
        </p:nvSpPr>
        <p:spPr>
          <a:xfrm>
            <a:off x="4648200" y="1600200"/>
            <a:ext cx="4038600" cy="4876799"/>
          </a:xfrm>
        </p:spPr>
        <p:txBody>
          <a:bodyPr/>
          <a:lstStyle/>
          <a:p>
            <a:pPr>
              <a:buNone/>
            </a:pPr>
            <a:r>
              <a:rPr lang="en-US" dirty="0" smtClean="0"/>
              <a:t>	</a:t>
            </a:r>
            <a:r>
              <a:rPr lang="en-US" sz="2000" dirty="0" smtClean="0">
                <a:solidFill>
                  <a:srgbClr val="FFFF00"/>
                </a:solidFill>
              </a:rPr>
              <a:t>Jews and Christians seek authority from the same book – the Bible [what Jews calls “</a:t>
            </a:r>
            <a:r>
              <a:rPr lang="en-US" sz="2000" dirty="0" err="1" smtClean="0">
                <a:solidFill>
                  <a:srgbClr val="FFFF00"/>
                </a:solidFill>
              </a:rPr>
              <a:t>Tanakh</a:t>
            </a:r>
            <a:r>
              <a:rPr lang="en-US" sz="2000" dirty="0" smtClean="0">
                <a:solidFill>
                  <a:srgbClr val="FFFF00"/>
                </a:solidFill>
              </a:rPr>
              <a:t>” and Christians call the “Old Testament”]’</a:t>
            </a:r>
          </a:p>
          <a:p>
            <a:pPr>
              <a:buNone/>
            </a:pPr>
            <a:r>
              <a:rPr lang="en-US" sz="2000" dirty="0" smtClean="0">
                <a:solidFill>
                  <a:srgbClr val="FFFF00"/>
                </a:solidFill>
              </a:rPr>
              <a:t>	</a:t>
            </a:r>
            <a:r>
              <a:rPr lang="en-US" sz="2000" i="1" dirty="0" err="1" smtClean="0">
                <a:solidFill>
                  <a:srgbClr val="FFFF00"/>
                </a:solidFill>
              </a:rPr>
              <a:t>Dabru</a:t>
            </a:r>
            <a:r>
              <a:rPr lang="en-US" sz="2000" i="1" dirty="0" smtClean="0">
                <a:solidFill>
                  <a:srgbClr val="FFFF00"/>
                </a:solidFill>
              </a:rPr>
              <a:t> </a:t>
            </a:r>
            <a:r>
              <a:rPr lang="en-US" sz="2000" i="1" dirty="0" err="1" smtClean="0">
                <a:solidFill>
                  <a:srgbClr val="FFFF00"/>
                </a:solidFill>
              </a:rPr>
              <a:t>Emet</a:t>
            </a:r>
            <a:r>
              <a:rPr lang="en-US" sz="2000" i="1" dirty="0" smtClean="0">
                <a:solidFill>
                  <a:srgbClr val="FFFF00"/>
                </a:solidFill>
              </a:rPr>
              <a:t> – </a:t>
            </a:r>
            <a:r>
              <a:rPr lang="en-US" sz="2000" dirty="0" smtClean="0">
                <a:solidFill>
                  <a:srgbClr val="FFFF00"/>
                </a:solidFill>
              </a:rPr>
              <a:t>Speak the Truth, 2000</a:t>
            </a:r>
            <a:endParaRPr lang="en-US" sz="2000" dirty="0">
              <a:solidFill>
                <a:srgbClr val="FFFF00"/>
              </a:solidFill>
            </a:endParaRPr>
          </a:p>
        </p:txBody>
      </p:sp>
      <p:pic>
        <p:nvPicPr>
          <p:cNvPr id="6" name="Picture 5" descr="images.jpeg"/>
          <p:cNvPicPr>
            <a:picLocks noChangeAspect="1"/>
          </p:cNvPicPr>
          <p:nvPr/>
        </p:nvPicPr>
        <p:blipFill>
          <a:blip r:embed="rId2"/>
          <a:stretch>
            <a:fillRect/>
          </a:stretch>
        </p:blipFill>
        <p:spPr>
          <a:xfrm>
            <a:off x="4648200" y="4313237"/>
            <a:ext cx="4038600" cy="216376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Jewish Questions after the </a:t>
            </a:r>
            <a:r>
              <a:rPr lang="en-US" dirty="0" err="1" smtClean="0"/>
              <a:t>Shoah</a:t>
            </a:r>
            <a:endParaRPr lang="en-US" dirty="0"/>
          </a:p>
        </p:txBody>
      </p:sp>
      <p:sp>
        <p:nvSpPr>
          <p:cNvPr id="6" name="Content Placeholder 5"/>
          <p:cNvSpPr>
            <a:spLocks noGrp="1"/>
          </p:cNvSpPr>
          <p:nvPr>
            <p:ph idx="1"/>
          </p:nvPr>
        </p:nvSpPr>
        <p:spPr/>
        <p:txBody>
          <a:bodyPr/>
          <a:lstStyle/>
          <a:p>
            <a:r>
              <a:rPr lang="en-US" dirty="0" smtClean="0"/>
              <a:t>Why did God allow the </a:t>
            </a:r>
            <a:r>
              <a:rPr lang="en-US" dirty="0" err="1" smtClean="0"/>
              <a:t>Shoah</a:t>
            </a:r>
            <a:r>
              <a:rPr lang="en-US" dirty="0" smtClean="0"/>
              <a:t> to happen?</a:t>
            </a:r>
          </a:p>
          <a:p>
            <a:r>
              <a:rPr lang="en-US" dirty="0" smtClean="0"/>
              <a:t>What does it say about the nature of God?</a:t>
            </a:r>
          </a:p>
          <a:p>
            <a:r>
              <a:rPr lang="en-US" dirty="0" smtClean="0"/>
              <a:t>The disappearance of the almighty and merciful God?</a:t>
            </a:r>
          </a:p>
          <a:p>
            <a:r>
              <a:rPr lang="en-US" dirty="0" smtClean="0"/>
              <a:t>Did God suffer with his people in Auschwitz?</a:t>
            </a:r>
          </a:p>
          <a:p>
            <a:r>
              <a:rPr lang="en-US" dirty="0" smtClean="0"/>
              <a:t>Punishment for the sins of European Jews?</a:t>
            </a:r>
          </a:p>
          <a:p>
            <a:r>
              <a:rPr lang="en-US" dirty="0" smtClean="0"/>
              <a:t>Is it the devil – rather than God – who was responsible for the concentration camps?</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Zionism and the State of Israel</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Belief in the right of Jews to return and control the land of Israel (cf. Genesis 17).</a:t>
            </a:r>
          </a:p>
          <a:p>
            <a:r>
              <a:rPr lang="en-US" dirty="0" smtClean="0"/>
              <a:t>Zionism: religious ideal and political movement.</a:t>
            </a:r>
          </a:p>
          <a:p>
            <a:r>
              <a:rPr lang="en-US" dirty="0" smtClean="0"/>
              <a:t>Before World War II it formed a response to the lack of freedom in the ghettos in Europe.</a:t>
            </a:r>
          </a:p>
          <a:p>
            <a:r>
              <a:rPr lang="en-US" dirty="0" smtClean="0"/>
              <a:t>Theodor Herzl (1860-1904) wrote </a:t>
            </a:r>
            <a:r>
              <a:rPr lang="en-US" i="1" dirty="0" smtClean="0"/>
              <a:t>The Jewish State </a:t>
            </a:r>
            <a:r>
              <a:rPr lang="en-US" dirty="0" smtClean="0"/>
              <a:t>(1896) calling for an independent state  for the Jews.</a:t>
            </a:r>
          </a:p>
          <a:p>
            <a:r>
              <a:rPr lang="en-US" dirty="0" smtClean="0"/>
              <a:t>The rooting of the nation in one land.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The Contribution of Theodor Herzl</a:t>
            </a:r>
            <a:endParaRPr lang="en-US" dirty="0"/>
          </a:p>
        </p:txBody>
      </p:sp>
      <p:sp>
        <p:nvSpPr>
          <p:cNvPr id="5" name="Content Placeholder 4"/>
          <p:cNvSpPr>
            <a:spLocks noGrp="1"/>
          </p:cNvSpPr>
          <p:nvPr>
            <p:ph sz="half" idx="1"/>
          </p:nvPr>
        </p:nvSpPr>
        <p:spPr/>
        <p:txBody>
          <a:bodyPr>
            <a:normAutofit fontScale="92500" lnSpcReduction="20000"/>
          </a:bodyPr>
          <a:lstStyle/>
          <a:p>
            <a:endParaRPr lang="en-US"/>
          </a:p>
        </p:txBody>
      </p:sp>
      <p:sp>
        <p:nvSpPr>
          <p:cNvPr id="6" name="Content Placeholder 5"/>
          <p:cNvSpPr>
            <a:spLocks noGrp="1"/>
          </p:cNvSpPr>
          <p:nvPr>
            <p:ph sz="half" idx="2"/>
          </p:nvPr>
        </p:nvSpPr>
        <p:spPr/>
        <p:txBody>
          <a:bodyPr>
            <a:normAutofit fontScale="92500" lnSpcReduction="20000"/>
          </a:bodyPr>
          <a:lstStyle/>
          <a:p>
            <a:pPr>
              <a:buNone/>
            </a:pPr>
            <a:r>
              <a:rPr lang="en-US" dirty="0" smtClean="0"/>
              <a:t>	‘I have established the Jewish state. If I said that today people would despise me. But in five years’ time – certainly within fifty years – I will be right’ (31 August, 1897, in his diary). </a:t>
            </a:r>
          </a:p>
          <a:p>
            <a:pPr>
              <a:buNone/>
            </a:pPr>
            <a:r>
              <a:rPr lang="en-US" dirty="0" smtClean="0"/>
              <a:t>	On 28 November 1947 the United Nations agreed to allow the Jews to establish the state of Israel.  </a:t>
            </a:r>
            <a:endParaRPr lang="en-US" dirty="0"/>
          </a:p>
        </p:txBody>
      </p:sp>
      <p:pic>
        <p:nvPicPr>
          <p:cNvPr id="7" name="Picture 6" descr="200px-Herzl_retouched.jpg"/>
          <p:cNvPicPr>
            <a:picLocks noChangeAspect="1"/>
          </p:cNvPicPr>
          <p:nvPr/>
        </p:nvPicPr>
        <p:blipFill>
          <a:blip r:embed="rId2"/>
          <a:stretch>
            <a:fillRect/>
          </a:stretch>
        </p:blipFill>
        <p:spPr>
          <a:xfrm>
            <a:off x="457200" y="1600201"/>
            <a:ext cx="4191000" cy="452596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Opposition</a:t>
            </a:r>
            <a:endParaRPr lang="en-US" dirty="0"/>
          </a:p>
        </p:txBody>
      </p:sp>
      <p:sp>
        <p:nvSpPr>
          <p:cNvPr id="3" name="Content Placeholder 2"/>
          <p:cNvSpPr>
            <a:spLocks noGrp="1"/>
          </p:cNvSpPr>
          <p:nvPr>
            <p:ph idx="1"/>
          </p:nvPr>
        </p:nvSpPr>
        <p:spPr/>
        <p:txBody>
          <a:bodyPr>
            <a:normAutofit/>
          </a:bodyPr>
          <a:lstStyle/>
          <a:p>
            <a:r>
              <a:rPr lang="en-US" dirty="0" smtClean="0"/>
              <a:t>Zionism promotes anti-Semitism, because it points to a lack of commitment to the adopted home. </a:t>
            </a:r>
          </a:p>
          <a:p>
            <a:r>
              <a:rPr lang="en-US" dirty="0" smtClean="0"/>
              <a:t>Ultra-orthodox Jews: rejection of Israel because God alone can create a land for the nation. He will intervene, through the Messiah, in the future.</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‘Messianic Zionism’</a:t>
            </a:r>
            <a:endParaRPr lang="en-US" dirty="0"/>
          </a:p>
        </p:txBody>
      </p:sp>
      <p:pic>
        <p:nvPicPr>
          <p:cNvPr id="4" name="Content Placeholder 3" descr="images-4.jpeg"/>
          <p:cNvPicPr>
            <a:picLocks noGrp="1" noChangeAspect="1"/>
          </p:cNvPicPr>
          <p:nvPr>
            <p:ph idx="1"/>
          </p:nvPr>
        </p:nvPicPr>
        <p:blipFill>
          <a:blip r:embed="rId2"/>
          <a:stretch>
            <a:fillRect/>
          </a:stretch>
        </p:blipFill>
        <p:spPr>
          <a:xfrm>
            <a:off x="5105400" y="1828800"/>
            <a:ext cx="3581400" cy="4191000"/>
          </a:xfrm>
        </p:spPr>
      </p:pic>
      <p:pic>
        <p:nvPicPr>
          <p:cNvPr id="5" name="Picture 4" descr="DownloadedFile-1.jpeg"/>
          <p:cNvPicPr>
            <a:picLocks noChangeAspect="1"/>
          </p:cNvPicPr>
          <p:nvPr/>
        </p:nvPicPr>
        <p:blipFill>
          <a:blip r:embed="rId3"/>
          <a:stretch>
            <a:fillRect/>
          </a:stretch>
        </p:blipFill>
        <p:spPr>
          <a:xfrm>
            <a:off x="1079500" y="2057400"/>
            <a:ext cx="4025900" cy="3352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State of </a:t>
            </a:r>
            <a:r>
              <a:rPr lang="en-US" dirty="0" smtClean="0"/>
              <a:t>Israel</a:t>
            </a:r>
            <a:endParaRPr lang="en-US" dirty="0"/>
          </a:p>
        </p:txBody>
      </p:sp>
      <p:pic>
        <p:nvPicPr>
          <p:cNvPr id="4" name="Content Placeholder 3" descr="Israel-Palestine_maps.jpg"/>
          <p:cNvPicPr>
            <a:picLocks noGrp="1" noChangeAspect="1"/>
          </p:cNvPicPr>
          <p:nvPr>
            <p:ph idx="1"/>
          </p:nvPr>
        </p:nvPicPr>
        <p:blipFill>
          <a:blip r:embed="rId2"/>
          <a:stretch>
            <a:fillRect/>
          </a:stretch>
        </p:blipFill>
        <p:spPr>
          <a:xfrm>
            <a:off x="1082821" y="1600200"/>
            <a:ext cx="6978357" cy="4525963"/>
          </a:xfrm>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Israel</a:t>
            </a:r>
            <a:r>
              <a:rPr lang="en-US" dirty="0" smtClean="0"/>
              <a:t> / Palestine</a:t>
            </a:r>
            <a:endParaRPr lang="en-US" dirty="0"/>
          </a:p>
        </p:txBody>
      </p:sp>
      <p:pic>
        <p:nvPicPr>
          <p:cNvPr id="4" name="Content Placeholder 3" descr="images.jpeg"/>
          <p:cNvPicPr>
            <a:picLocks noGrp="1" noChangeAspect="1"/>
          </p:cNvPicPr>
          <p:nvPr>
            <p:ph idx="1"/>
          </p:nvPr>
        </p:nvPicPr>
        <p:blipFill>
          <a:blip r:embed="rId2"/>
          <a:stretch>
            <a:fillRect/>
          </a:stretch>
        </p:blipFill>
        <p:spPr>
          <a:xfrm>
            <a:off x="1752600" y="1905000"/>
            <a:ext cx="5638800" cy="3886200"/>
          </a:xfr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images-1.jpeg"/>
          <p:cNvPicPr>
            <a:picLocks noGrp="1" noChangeAspect="1"/>
          </p:cNvPicPr>
          <p:nvPr>
            <p:ph idx="4294967295"/>
          </p:nvPr>
        </p:nvPicPr>
        <p:blipFill>
          <a:blip r:embed="rId2"/>
          <a:stretch>
            <a:fillRect/>
          </a:stretch>
        </p:blipFill>
        <p:spPr>
          <a:xfrm>
            <a:off x="2539206" y="2209800"/>
            <a:ext cx="4217988" cy="2362200"/>
          </a:xfrm>
        </p:spPr>
      </p:pic>
      <p:pic>
        <p:nvPicPr>
          <p:cNvPr id="5" name="Picture 4" descr="images-4.jpeg"/>
          <p:cNvPicPr>
            <a:picLocks noChangeAspect="1"/>
          </p:cNvPicPr>
          <p:nvPr/>
        </p:nvPicPr>
        <p:blipFill>
          <a:blip r:embed="rId3"/>
          <a:stretch>
            <a:fillRect/>
          </a:stretch>
        </p:blipFill>
        <p:spPr>
          <a:xfrm>
            <a:off x="615950" y="853281"/>
            <a:ext cx="2984500" cy="2717800"/>
          </a:xfrm>
          <a:prstGeom prst="rect">
            <a:avLst/>
          </a:prstGeom>
        </p:spPr>
      </p:pic>
      <p:pic>
        <p:nvPicPr>
          <p:cNvPr id="6" name="Picture 5" descr="images-3.jpeg"/>
          <p:cNvPicPr>
            <a:picLocks noChangeAspect="1"/>
          </p:cNvPicPr>
          <p:nvPr/>
        </p:nvPicPr>
        <p:blipFill>
          <a:blip r:embed="rId4"/>
          <a:stretch>
            <a:fillRect/>
          </a:stretch>
        </p:blipFill>
        <p:spPr>
          <a:xfrm>
            <a:off x="4648200" y="609600"/>
            <a:ext cx="3810000" cy="2133600"/>
          </a:xfrm>
          <a:prstGeom prst="rect">
            <a:avLst/>
          </a:prstGeom>
        </p:spPr>
      </p:pic>
      <p:pic>
        <p:nvPicPr>
          <p:cNvPr id="7" name="Picture 6" descr="images.jpeg"/>
          <p:cNvPicPr>
            <a:picLocks noChangeAspect="1"/>
          </p:cNvPicPr>
          <p:nvPr/>
        </p:nvPicPr>
        <p:blipFill>
          <a:blip r:embed="rId5"/>
          <a:stretch>
            <a:fillRect/>
          </a:stretch>
        </p:blipFill>
        <p:spPr>
          <a:xfrm>
            <a:off x="5010944" y="3409950"/>
            <a:ext cx="3492500" cy="2324100"/>
          </a:xfrm>
          <a:prstGeom prst="rect">
            <a:avLst/>
          </a:prstGeom>
        </p:spPr>
      </p:pic>
      <p:pic>
        <p:nvPicPr>
          <p:cNvPr id="8" name="Picture 7" descr="DownloadedFile.jpeg"/>
          <p:cNvPicPr>
            <a:picLocks noChangeAspect="1"/>
          </p:cNvPicPr>
          <p:nvPr/>
        </p:nvPicPr>
        <p:blipFill>
          <a:blip r:embed="rId6"/>
          <a:stretch>
            <a:fillRect/>
          </a:stretch>
        </p:blipFill>
        <p:spPr>
          <a:xfrm>
            <a:off x="792956" y="4155281"/>
            <a:ext cx="3492500" cy="23241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City of Jerusalem</a:t>
            </a:r>
            <a:endParaRPr lang="en-US" dirty="0"/>
          </a:p>
        </p:txBody>
      </p:sp>
      <p:sp>
        <p:nvSpPr>
          <p:cNvPr id="3" name="Content Placeholder 2"/>
          <p:cNvSpPr>
            <a:spLocks noGrp="1"/>
          </p:cNvSpPr>
          <p:nvPr>
            <p:ph idx="1"/>
          </p:nvPr>
        </p:nvSpPr>
        <p:spPr/>
        <p:txBody>
          <a:bodyPr>
            <a:normAutofit/>
          </a:bodyPr>
          <a:lstStyle/>
          <a:p>
            <a:r>
              <a:rPr lang="en-US" dirty="0" smtClean="0"/>
              <a:t>A city elected by God and destroyed twice (</a:t>
            </a:r>
            <a:r>
              <a:rPr lang="en-US" dirty="0" smtClean="0"/>
              <a:t>587</a:t>
            </a:r>
            <a:r>
              <a:rPr lang="en-US" dirty="0" smtClean="0"/>
              <a:t> </a:t>
            </a:r>
            <a:r>
              <a:rPr lang="en-US" dirty="0" smtClean="0"/>
              <a:t>BCE</a:t>
            </a:r>
            <a:r>
              <a:rPr lang="en-US" dirty="0" smtClean="0"/>
              <a:t>, </a:t>
            </a:r>
            <a:r>
              <a:rPr lang="en-US" dirty="0" smtClean="0"/>
              <a:t>70</a:t>
            </a:r>
            <a:r>
              <a:rPr lang="en-US" dirty="0" smtClean="0"/>
              <a:t> </a:t>
            </a:r>
            <a:r>
              <a:rPr lang="en-US" dirty="0" smtClean="0"/>
              <a:t>CE</a:t>
            </a:r>
            <a:r>
              <a:rPr lang="en-US" dirty="0" smtClean="0"/>
              <a:t>)</a:t>
            </a:r>
            <a:r>
              <a:rPr lang="en-US" dirty="0" smtClean="0"/>
              <a:t>.</a:t>
            </a:r>
            <a:endParaRPr lang="en-US" dirty="0" smtClean="0"/>
          </a:p>
          <a:p>
            <a:r>
              <a:rPr lang="en-US" dirty="0" smtClean="0"/>
              <a:t>Jewish hope </a:t>
            </a:r>
            <a:r>
              <a:rPr lang="en-US" dirty="0" smtClean="0"/>
              <a:t>for the rebuilding of the city</a:t>
            </a:r>
            <a:r>
              <a:rPr lang="en-US" dirty="0" smtClean="0"/>
              <a:t>.</a:t>
            </a:r>
          </a:p>
          <a:p>
            <a:r>
              <a:rPr lang="en-US" dirty="0" smtClean="0"/>
              <a:t>In Islam Jerusalem </a:t>
            </a:r>
            <a:r>
              <a:rPr lang="en-US" dirty="0" smtClean="0"/>
              <a:t>(</a:t>
            </a:r>
            <a:r>
              <a:rPr lang="en-US" dirty="0" smtClean="0"/>
              <a:t>Al-</a:t>
            </a:r>
            <a:r>
              <a:rPr lang="en-US" dirty="0" err="1" smtClean="0"/>
              <a:t>Quds</a:t>
            </a:r>
            <a:r>
              <a:rPr lang="en-US" dirty="0" smtClean="0"/>
              <a:t>)</a:t>
            </a:r>
            <a:r>
              <a:rPr lang="en-US" dirty="0" smtClean="0"/>
              <a:t> is the most sacred city after Mecca and </a:t>
            </a:r>
            <a:r>
              <a:rPr lang="en-US" dirty="0" smtClean="0"/>
              <a:t>Medina </a:t>
            </a:r>
            <a:r>
              <a:rPr lang="en-US" dirty="0" smtClean="0"/>
              <a:t>(Mohammed ascended to heaven from Al</a:t>
            </a:r>
            <a:r>
              <a:rPr lang="en-US" dirty="0" smtClean="0"/>
              <a:t>-</a:t>
            </a:r>
            <a:r>
              <a:rPr lang="en-US" dirty="0" err="1" smtClean="0"/>
              <a:t>Aqsa</a:t>
            </a:r>
            <a:r>
              <a:rPr lang="en-US" dirty="0" smtClean="0"/>
              <a:t> and met Musa </a:t>
            </a:r>
            <a:r>
              <a:rPr lang="en-US" dirty="0" smtClean="0"/>
              <a:t>(Moses), </a:t>
            </a:r>
            <a:r>
              <a:rPr lang="en-US" dirty="0" err="1" smtClean="0"/>
              <a:t>Isa</a:t>
            </a:r>
            <a:r>
              <a:rPr lang="en-US" dirty="0" smtClean="0"/>
              <a:t> </a:t>
            </a:r>
            <a:r>
              <a:rPr lang="en-US" dirty="0" smtClean="0"/>
              <a:t>(Jesus</a:t>
            </a:r>
            <a:r>
              <a:rPr lang="en-US" dirty="0" smtClean="0"/>
              <a:t>) and the divine countenance. </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Jerusalem</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The city was conquered by Crusaders in 1099; the Al-</a:t>
            </a:r>
            <a:r>
              <a:rPr lang="en-US" dirty="0" err="1" smtClean="0"/>
              <a:t>Aqsa</a:t>
            </a:r>
            <a:r>
              <a:rPr lang="en-US" dirty="0" smtClean="0"/>
              <a:t> mosque was renamed the Temple of Solomon.</a:t>
            </a:r>
          </a:p>
          <a:p>
            <a:r>
              <a:rPr lang="en-US" dirty="0" err="1" smtClean="0"/>
              <a:t>Saladdin</a:t>
            </a:r>
            <a:r>
              <a:rPr lang="en-US" dirty="0" smtClean="0"/>
              <a:t> captured the city in 1187.</a:t>
            </a:r>
          </a:p>
          <a:p>
            <a:r>
              <a:rPr lang="en-US" dirty="0" smtClean="0"/>
              <a:t>Much debate during the 20</a:t>
            </a:r>
            <a:r>
              <a:rPr lang="en-US" baseline="30000" dirty="0" smtClean="0"/>
              <a:t>th</a:t>
            </a:r>
            <a:r>
              <a:rPr lang="en-US" dirty="0" smtClean="0"/>
              <a:t> century as to who should rule parts of Jerusalem (and its use as the capital of the Palestinian state). </a:t>
            </a:r>
          </a:p>
          <a:p>
            <a:r>
              <a:rPr lang="en-US" dirty="0" smtClean="0"/>
              <a:t>Very little progress made since the assassination of Yitzhak Rabin in 1995.</a:t>
            </a:r>
          </a:p>
          <a:p>
            <a:r>
              <a:rPr lang="en-US" dirty="0" smtClean="0"/>
              <a:t>A large wall separating Jewish and Palestinian areas has been built during the past decade. </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 name="Content Placeholder 7" descr="images.jpeg"/>
          <p:cNvPicPr>
            <a:picLocks noGrp="1" noChangeAspect="1"/>
          </p:cNvPicPr>
          <p:nvPr>
            <p:ph idx="1"/>
          </p:nvPr>
        </p:nvPicPr>
        <p:blipFill>
          <a:blip r:embed="rId2"/>
          <a:stretch>
            <a:fillRect/>
          </a:stretch>
        </p:blipFill>
        <p:spPr>
          <a:xfrm>
            <a:off x="1371600" y="685800"/>
            <a:ext cx="6172200" cy="5257800"/>
          </a:xfrm>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DownloadedFile.jpeg"/>
          <p:cNvPicPr>
            <a:picLocks noGrp="1" noChangeAspect="1"/>
          </p:cNvPicPr>
          <p:nvPr>
            <p:ph idx="1"/>
          </p:nvPr>
        </p:nvPicPr>
        <p:blipFill>
          <a:blip r:embed="rId2"/>
          <a:stretch>
            <a:fillRect/>
          </a:stretch>
        </p:blipFill>
        <p:spPr>
          <a:xfrm>
            <a:off x="457200" y="444500"/>
            <a:ext cx="4114800" cy="2908300"/>
          </a:xfrm>
        </p:spPr>
      </p:pic>
      <p:pic>
        <p:nvPicPr>
          <p:cNvPr id="5" name="Picture 4" descr="images-1.jpeg"/>
          <p:cNvPicPr>
            <a:picLocks noChangeAspect="1"/>
          </p:cNvPicPr>
          <p:nvPr/>
        </p:nvPicPr>
        <p:blipFill>
          <a:blip r:embed="rId3"/>
          <a:stretch>
            <a:fillRect/>
          </a:stretch>
        </p:blipFill>
        <p:spPr>
          <a:xfrm>
            <a:off x="1905000" y="3657600"/>
            <a:ext cx="3733800" cy="2895600"/>
          </a:xfrm>
          <a:prstGeom prst="rect">
            <a:avLst/>
          </a:prstGeom>
        </p:spPr>
      </p:pic>
      <p:pic>
        <p:nvPicPr>
          <p:cNvPr id="7" name="Picture 6" descr="images-3.jpeg"/>
          <p:cNvPicPr>
            <a:picLocks noChangeAspect="1"/>
          </p:cNvPicPr>
          <p:nvPr/>
        </p:nvPicPr>
        <p:blipFill>
          <a:blip r:embed="rId4"/>
          <a:stretch>
            <a:fillRect/>
          </a:stretch>
        </p:blipFill>
        <p:spPr>
          <a:xfrm>
            <a:off x="4572000" y="762000"/>
            <a:ext cx="3644900" cy="32004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wallabudis.jpg"/>
          <p:cNvPicPr>
            <a:picLocks noGrp="1" noChangeAspect="1"/>
          </p:cNvPicPr>
          <p:nvPr>
            <p:ph idx="1"/>
          </p:nvPr>
        </p:nvPicPr>
        <p:blipFill>
          <a:blip r:embed="rId2"/>
          <a:stretch>
            <a:fillRect/>
          </a:stretch>
        </p:blipFill>
        <p:spPr>
          <a:xfrm>
            <a:off x="1371600" y="838200"/>
            <a:ext cx="6172200" cy="5105400"/>
          </a:xfrm>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70000" lnSpcReduction="20000"/>
          </a:bodyPr>
          <a:lstStyle/>
          <a:p>
            <a:pPr>
              <a:buNone/>
            </a:pPr>
            <a:r>
              <a:rPr lang="en-US" dirty="0" smtClean="0"/>
              <a:t>	</a:t>
            </a:r>
            <a:r>
              <a:rPr lang="en-US" dirty="0" smtClean="0">
                <a:solidFill>
                  <a:srgbClr val="FFFF00"/>
                </a:solidFill>
              </a:rPr>
              <a:t>We do not see consensus in the United Church of Christ or among our panel on the covenantal significance of the state of Israel. We appreciate the compelling moral argument for the creation of modern Israel as a vehicle for self-determination and as a haven for victimized people; we also recognize that this event has entailed the dispossession of Palestinians from their homes and the denial of human rights (Theological Panel on Jewish-Christian Relations, the United Church of Christ, 1990). </a:t>
            </a:r>
            <a:endParaRPr lang="en-US" dirty="0">
              <a:solidFill>
                <a:srgbClr val="FFFF00"/>
              </a:solidFill>
            </a:endParaRPr>
          </a:p>
        </p:txBody>
      </p:sp>
      <p:sp>
        <p:nvSpPr>
          <p:cNvPr id="5" name="Content Placeholder 4"/>
          <p:cNvSpPr>
            <a:spLocks noGrp="1"/>
          </p:cNvSpPr>
          <p:nvPr>
            <p:ph sz="half" idx="2"/>
          </p:nvPr>
        </p:nvSpPr>
        <p:spPr/>
        <p:txBody>
          <a:bodyPr>
            <a:normAutofit fontScale="70000" lnSpcReduction="20000"/>
          </a:bodyPr>
          <a:lstStyle/>
          <a:p>
            <a:pPr>
              <a:buNone/>
            </a:pPr>
            <a:r>
              <a:rPr lang="en-US" dirty="0" smtClean="0"/>
              <a:t>	‘The state of Israel is, whatever its limitations, a heartening adventure in nationhood. It has gathered Jews of all nations, the remnants of the victims of Hitlerism and other forms of nationalistic persecution and given them a land of their own. Whatever our political or religious positions may be, it is not possible to withhold admiration, sympathy and respect for such an achievement’ (Niebuhr, 28 May 1956).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363</TotalTime>
  <Words>1108</Words>
  <Application>Microsoft Macintosh PowerPoint</Application>
  <PresentationFormat>On-screen Show (4:3)</PresentationFormat>
  <Paragraphs>76</Paragraphs>
  <Slides>22</Slides>
  <Notes>0</Notes>
  <HiddenSlides>0</HiddenSlides>
  <MMClips>0</MMClips>
  <ScaleCrop>false</ScaleCrop>
  <HeadingPairs>
    <vt:vector size="4" baseType="variant">
      <vt:variant>
        <vt:lpstr>Design Template</vt:lpstr>
      </vt:variant>
      <vt:variant>
        <vt:i4>1</vt:i4>
      </vt:variant>
      <vt:variant>
        <vt:lpstr>Slide Titles</vt:lpstr>
      </vt:variant>
      <vt:variant>
        <vt:i4>22</vt:i4>
      </vt:variant>
    </vt:vector>
  </HeadingPairs>
  <TitlesOfParts>
    <vt:vector size="23" baseType="lpstr">
      <vt:lpstr>Office Theme</vt:lpstr>
      <vt:lpstr>Introduction to Judaism</vt:lpstr>
      <vt:lpstr>After the Shoah</vt:lpstr>
      <vt:lpstr>Developments within Christianity</vt:lpstr>
      <vt:lpstr>Developments within Christianity</vt:lpstr>
      <vt:lpstr>Jesus the Jew</vt:lpstr>
      <vt:lpstr>Polemic in the New Testament?</vt:lpstr>
      <vt:lpstr>Second Vatican Council  </vt:lpstr>
      <vt:lpstr>Developments within Judaism</vt:lpstr>
      <vt:lpstr>Jewish Questions after the Shoah</vt:lpstr>
      <vt:lpstr>Zionism and the State of Israel</vt:lpstr>
      <vt:lpstr>The Contribution of Theodor Herzl</vt:lpstr>
      <vt:lpstr>Jewish Opposition</vt:lpstr>
      <vt:lpstr>‘Messianic Zionism’</vt:lpstr>
      <vt:lpstr>The State of Israel</vt:lpstr>
      <vt:lpstr>Israel / Palestine</vt:lpstr>
      <vt:lpstr>Slide 16</vt:lpstr>
      <vt:lpstr>The City of Jerusalem</vt:lpstr>
      <vt:lpstr>Jerusalem</vt:lpstr>
      <vt:lpstr>Slide 19</vt:lpstr>
      <vt:lpstr>Slide 20</vt:lpstr>
      <vt:lpstr>Slide 21</vt:lpstr>
      <vt:lpstr>Slide 22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Judaism</dc:title>
  <dc:creator>Catrin Williams</dc:creator>
  <cp:lastModifiedBy>Catrin Williams</cp:lastModifiedBy>
  <cp:revision>19</cp:revision>
  <dcterms:created xsi:type="dcterms:W3CDTF">2013-12-09T10:44:27Z</dcterms:created>
  <dcterms:modified xsi:type="dcterms:W3CDTF">2013-12-09T16:48:01Z</dcterms:modified>
</cp:coreProperties>
</file>