
<file path=[Content_Types].xml><?xml version="1.0" encoding="utf-8"?>
<Types xmlns="http://schemas.openxmlformats.org/package/2006/content-types">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69" r:id="rId2"/>
    <p:sldId id="307" r:id="rId3"/>
    <p:sldId id="303" r:id="rId4"/>
    <p:sldId id="293" r:id="rId5"/>
    <p:sldId id="815" r:id="rId6"/>
    <p:sldId id="276" r:id="rId7"/>
    <p:sldId id="278" r:id="rId8"/>
    <p:sldId id="816" r:id="rId9"/>
    <p:sldId id="266" r:id="rId10"/>
    <p:sldId id="260" r:id="rId11"/>
    <p:sldId id="308" r:id="rId12"/>
    <p:sldId id="304" r:id="rId13"/>
    <p:sldId id="261" r:id="rId14"/>
    <p:sldId id="264" r:id="rId15"/>
    <p:sldId id="263" r:id="rId16"/>
    <p:sldId id="305" r:id="rId17"/>
    <p:sldId id="285" r:id="rId18"/>
    <p:sldId id="287" r:id="rId19"/>
    <p:sldId id="282" r:id="rId20"/>
    <p:sldId id="281" r:id="rId21"/>
    <p:sldId id="271" r:id="rId22"/>
    <p:sldId id="273" r:id="rId23"/>
    <p:sldId id="279" r:id="rId24"/>
    <p:sldId id="280" r:id="rId25"/>
    <p:sldId id="817" r:id="rId26"/>
    <p:sldId id="257" r:id="rId27"/>
    <p:sldId id="258" r:id="rId28"/>
    <p:sldId id="25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3"/>
    <p:restoredTop sz="51972"/>
  </p:normalViewPr>
  <p:slideViewPr>
    <p:cSldViewPr snapToGrid="0">
      <p:cViewPr varScale="1">
        <p:scale>
          <a:sx n="53" d="100"/>
          <a:sy n="53" d="100"/>
        </p:scale>
        <p:origin x="23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F3840B-3FD2-A140-B7E2-FC47EF049CF7}" type="datetimeFigureOut">
              <a:rPr lang="en-US" smtClean="0"/>
              <a:t>9/26/26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11F13-B507-744B-B88C-282B49E35B58}" type="slidenum">
              <a:rPr lang="en-US" smtClean="0"/>
              <a:t>‹#›</a:t>
            </a:fld>
            <a:endParaRPr lang="en-US"/>
          </a:p>
        </p:txBody>
      </p:sp>
    </p:spTree>
    <p:extLst>
      <p:ext uri="{BB962C8B-B14F-4D97-AF65-F5344CB8AC3E}">
        <p14:creationId xmlns:p14="http://schemas.microsoft.com/office/powerpoint/2010/main" val="1984446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wu9.workflow.arts.ac.uk/horn"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2AD6A872-F6FD-99E8-1FBB-68E63B3E8E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a:extLst>
              <a:ext uri="{FF2B5EF4-FFF2-40B4-BE49-F238E27FC236}">
                <a16:creationId xmlns:a16="http://schemas.microsoft.com/office/drawing/2014/main" id="{BA455DE9-3D65-3FCD-6B89-97457835BB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u="sng">
                <a:hlinkClick r:id="rId3"/>
              </a:rPr>
              <a:t>https://twu9.workflow.arts.ac.uk/horn</a:t>
            </a:r>
            <a:endParaRPr lang="en-GB" altLang="en-US"/>
          </a:p>
          <a:p>
            <a:pPr eaLnBrk="1" hangingPunct="1">
              <a:spcBef>
                <a:spcPct val="0"/>
              </a:spcBef>
            </a:pPr>
            <a:endParaRPr lang="en-US" altLang="en-US"/>
          </a:p>
          <a:p>
            <a:pPr eaLnBrk="1" hangingPunct="1">
              <a:spcBef>
                <a:spcPct val="0"/>
              </a:spcBef>
            </a:pPr>
            <a:endParaRPr lang="en-US" altLang="en-US"/>
          </a:p>
        </p:txBody>
      </p:sp>
      <p:sp>
        <p:nvSpPr>
          <p:cNvPr id="17411" name="Slide Number Placeholder 3">
            <a:extLst>
              <a:ext uri="{FF2B5EF4-FFF2-40B4-BE49-F238E27FC236}">
                <a16:creationId xmlns:a16="http://schemas.microsoft.com/office/drawing/2014/main" id="{D32631D3-1554-E33D-68B8-81834832AD7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2FD195F-AAC2-CC43-9AA4-64717A1FE0E6}" type="slidenum">
              <a:rPr lang="en-US" altLang="en-US" smtClean="0"/>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22EE37-B6F1-9540-92E6-5B7143BB298E}" type="slidenum">
              <a:rPr lang="en-US" smtClean="0"/>
              <a:t>13</a:t>
            </a:fld>
            <a:endParaRPr lang="en-US"/>
          </a:p>
        </p:txBody>
      </p:sp>
    </p:spTree>
    <p:extLst>
      <p:ext uri="{BB962C8B-B14F-4D97-AF65-F5344CB8AC3E}">
        <p14:creationId xmlns:p14="http://schemas.microsoft.com/office/powerpoint/2010/main" val="326429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22EE37-B6F1-9540-92E6-5B7143BB298E}" type="slidenum">
              <a:rPr lang="en-US" smtClean="0"/>
              <a:t>15</a:t>
            </a:fld>
            <a:endParaRPr lang="en-US"/>
          </a:p>
        </p:txBody>
      </p:sp>
    </p:spTree>
    <p:extLst>
      <p:ext uri="{BB962C8B-B14F-4D97-AF65-F5344CB8AC3E}">
        <p14:creationId xmlns:p14="http://schemas.microsoft.com/office/powerpoint/2010/main" val="1804968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case, the exhibition— which brings together a selection of works created between 1993 and 2015—emerges as a wreckage of sorts, consisting of a series of elements that allude to travel, migration and maritime transport, fundamental to globalisation, although now almost obsolete. </a:t>
            </a:r>
            <a:r>
              <a:rPr lang="en-GB" dirty="0" err="1"/>
              <a:t>Kounellis</a:t>
            </a:r>
            <a:r>
              <a:rPr lang="en-GB" dirty="0"/>
              <a:t> expresses a longing for the poetic dimension of travel, lost in the industrial age, and this exhibit generally conveys that sense of physical and emotional displacement. The main installation, which serves as the centrepiece of the entire exhibition, consists of a set of nine Venetian sails arranged in a fan shape, evoking stories of navigation, memory and history. In this work, created for the 1993 Venice Biennale, the sails, which date from the 17th century to more recent times, symbolise Venice’s cultural heritage and its connection to the Mediterranean, but also </a:t>
            </a:r>
            <a:r>
              <a:rPr lang="en-GB" dirty="0" err="1"/>
              <a:t>Kounellis</a:t>
            </a:r>
            <a:r>
              <a:rPr lang="en-GB" dirty="0"/>
              <a:t>’ critical nostalgia arising from the transformation of maritime trade and the absence of the individual imprint on the industry of his present. These sails are paintings that remind us of how sailing ships were adorned with markings that identified those vessels and their crews, in many cases with shapes that offered a certain protection through their religious status. It is, therefore, a kind of lament and tribute, a warning that every story is important […] </a:t>
            </a:r>
            <a:r>
              <a:rPr lang="en-GB" sz="1400" b="1" dirty="0"/>
              <a:t>As is typical of </a:t>
            </a:r>
            <a:r>
              <a:rPr lang="en-GB" sz="1400" b="1" dirty="0" err="1"/>
              <a:t>Kounellis</a:t>
            </a:r>
            <a:r>
              <a:rPr lang="en-GB" sz="1400" b="1" dirty="0"/>
              <a:t>’ work, through materials that are imbued with meaning, he proposes a reflection on the human imprint on objects, but also on painting and its possibilities, since his pictorial practice is based on a transgressive conception of art and his definition of painting as a “logical affair”.</a:t>
            </a: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dirty="0"/>
          </a:p>
          <a:p>
            <a:endParaRPr lang="en-US" dirty="0"/>
          </a:p>
        </p:txBody>
      </p:sp>
      <p:sp>
        <p:nvSpPr>
          <p:cNvPr id="4" name="Slide Number Placeholder 3"/>
          <p:cNvSpPr>
            <a:spLocks noGrp="1"/>
          </p:cNvSpPr>
          <p:nvPr>
            <p:ph type="sldNum" sz="quarter" idx="5"/>
          </p:nvPr>
        </p:nvSpPr>
        <p:spPr/>
        <p:txBody>
          <a:bodyPr/>
          <a:lstStyle/>
          <a:p>
            <a:fld id="{C7511F13-B507-744B-B88C-282B49E35B58}" type="slidenum">
              <a:rPr lang="en-US" smtClean="0"/>
              <a:t>16</a:t>
            </a:fld>
            <a:endParaRPr lang="en-US"/>
          </a:p>
        </p:txBody>
      </p:sp>
    </p:spTree>
    <p:extLst>
      <p:ext uri="{BB962C8B-B14F-4D97-AF65-F5344CB8AC3E}">
        <p14:creationId xmlns:p14="http://schemas.microsoft.com/office/powerpoint/2010/main" val="4106331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D8359FF6-BE1B-3352-0BFC-C398DCE4AE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A1E2AC8F-E6ED-B656-2B01-847A958FCA6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https://www.bu.edu/sequitur/2016/04/29/schoenberger-tinguely/</a:t>
            </a:r>
          </a:p>
          <a:p>
            <a:endParaRPr lang="en-US" altLang="en-US"/>
          </a:p>
        </p:txBody>
      </p:sp>
      <p:sp>
        <p:nvSpPr>
          <p:cNvPr id="25603" name="Slide Number Placeholder 3">
            <a:extLst>
              <a:ext uri="{FF2B5EF4-FFF2-40B4-BE49-F238E27FC236}">
                <a16:creationId xmlns:a16="http://schemas.microsoft.com/office/drawing/2014/main" id="{2E81A7F4-B8EC-638A-E584-44B30608B5F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A393743-C1E8-1740-B40A-D2C0A1C571D2}" type="slidenum">
              <a:rPr lang="en-US" altLang="en-US" smtClean="0"/>
              <a:pPr/>
              <a:t>17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8AACB5C5-82A0-252E-C1DC-1C7EA8FD0A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DCF09B0F-21F4-36F9-39C5-199EE743892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Similar machines- different outcomes</a:t>
            </a:r>
          </a:p>
        </p:txBody>
      </p:sp>
      <p:sp>
        <p:nvSpPr>
          <p:cNvPr id="27651" name="Slide Number Placeholder 3">
            <a:extLst>
              <a:ext uri="{FF2B5EF4-FFF2-40B4-BE49-F238E27FC236}">
                <a16:creationId xmlns:a16="http://schemas.microsoft.com/office/drawing/2014/main" id="{4A1FBB11-7182-0F08-F6E7-6CFF27BC71C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9D63B78-4CCB-4D42-BD25-86CADAB5E211}" type="slidenum">
              <a:rPr lang="en-US" altLang="en-US" smtClean="0"/>
              <a:pPr/>
              <a:t>18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6B589474-1DB5-E8BB-0192-786AC39181E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a:extLst>
              <a:ext uri="{FF2B5EF4-FFF2-40B4-BE49-F238E27FC236}">
                <a16:creationId xmlns:a16="http://schemas.microsoft.com/office/drawing/2014/main" id="{69E91BA3-B883-4807-60C4-8F40EB1BC3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https://www.youtube.com/watch?v=so1rfLd_OiM</a:t>
            </a:r>
          </a:p>
          <a:p>
            <a:r>
              <a:rPr lang="en-GB" altLang="en-US"/>
              <a:t>Rebecca Horn - Flying Books Under Black Rain Painting</a:t>
            </a:r>
          </a:p>
          <a:p>
            <a:endParaRPr lang="en-US" altLang="en-US"/>
          </a:p>
        </p:txBody>
      </p:sp>
      <p:sp>
        <p:nvSpPr>
          <p:cNvPr id="20483" name="Slide Number Placeholder 3">
            <a:extLst>
              <a:ext uri="{FF2B5EF4-FFF2-40B4-BE49-F238E27FC236}">
                <a16:creationId xmlns:a16="http://schemas.microsoft.com/office/drawing/2014/main" id="{4D945700-A6FE-0739-62ED-5D5FDD36242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8276705-99FF-7248-82CD-30FF2D5EE19B}" type="slidenum">
              <a:rPr lang="en-US" altLang="en-US" smtClean="0"/>
              <a:pPr/>
              <a:t>19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D3FF860-9A7E-8C66-D21F-66772DA2B5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5EB2F384-84BB-EE46-CF99-17B1D8F31FA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https://www.youtube.com/watch?v=P13oZsD-t4s</a:t>
            </a:r>
          </a:p>
        </p:txBody>
      </p:sp>
      <p:sp>
        <p:nvSpPr>
          <p:cNvPr id="22531" name="Slide Number Placeholder 3">
            <a:extLst>
              <a:ext uri="{FF2B5EF4-FFF2-40B4-BE49-F238E27FC236}">
                <a16:creationId xmlns:a16="http://schemas.microsoft.com/office/drawing/2014/main" id="{7CDEF297-6A56-6E72-2FE9-35D18C7F3D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016E80F-4799-4749-AD0D-EFFCF5DDF635}" type="slidenum">
              <a:rPr lang="en-US" altLang="en-US" smtClean="0"/>
              <a:pPr/>
              <a:t>20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41CCD456-024F-BAE2-9BB1-8F0ED93F81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783DD547-21ED-F737-F471-0C2CC1D0B0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9699" name="Slide Number Placeholder 3">
            <a:extLst>
              <a:ext uri="{FF2B5EF4-FFF2-40B4-BE49-F238E27FC236}">
                <a16:creationId xmlns:a16="http://schemas.microsoft.com/office/drawing/2014/main" id="{772EEA95-6F7C-A200-B1B2-4164735D88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F40F423-10F1-3848-95A1-29A972828324}" type="slidenum">
              <a:rPr lang="en-US" altLang="en-US" smtClean="0"/>
              <a:pPr/>
              <a:t>21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A95DCA8-1BBC-D510-8DAE-F2B0221A81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2961FEC5-AB8E-FDA8-C2F8-9E13C0EEF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John Cage:4 mins 33 seconds performance </a:t>
            </a:r>
          </a:p>
          <a:p>
            <a:pPr eaLnBrk="1" hangingPunct="1">
              <a:spcBef>
                <a:spcPct val="0"/>
              </a:spcBef>
            </a:pPr>
            <a:endParaRPr lang="en-US" altLang="en-US"/>
          </a:p>
        </p:txBody>
      </p:sp>
      <p:sp>
        <p:nvSpPr>
          <p:cNvPr id="31747" name="Slide Number Placeholder 3">
            <a:extLst>
              <a:ext uri="{FF2B5EF4-FFF2-40B4-BE49-F238E27FC236}">
                <a16:creationId xmlns:a16="http://schemas.microsoft.com/office/drawing/2014/main" id="{B313F0A3-E7AF-2888-0A22-A0A40E7B82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2FB3161-6D8A-7444-96C5-73DE09BB0693}" type="slidenum">
              <a:rPr lang="en-US" altLang="en-US" smtClean="0"/>
              <a:pPr/>
              <a:t>22</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427FADA-3D78-FD44-99C5-3FEA354313AE}" type="slidenum">
              <a:rPr lang="en-US" smtClean="0"/>
              <a:t>26</a:t>
            </a:fld>
            <a:endParaRPr lang="en-US"/>
          </a:p>
        </p:txBody>
      </p:sp>
    </p:spTree>
    <p:extLst>
      <p:ext uri="{BB962C8B-B14F-4D97-AF65-F5344CB8AC3E}">
        <p14:creationId xmlns:p14="http://schemas.microsoft.com/office/powerpoint/2010/main" val="1534060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259102-E8C0-144D-BB8A-4EB609D7CB74}" type="slidenum">
              <a:rPr lang="en-US" smtClean="0"/>
              <a:t>27</a:t>
            </a:fld>
            <a:endParaRPr lang="en-US"/>
          </a:p>
        </p:txBody>
      </p:sp>
    </p:spTree>
    <p:extLst>
      <p:ext uri="{BB962C8B-B14F-4D97-AF65-F5344CB8AC3E}">
        <p14:creationId xmlns:p14="http://schemas.microsoft.com/office/powerpoint/2010/main" val="272713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BAB2-D3F5-55EC-8188-FD495C1EC0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009762-29C5-6DDF-B279-E2E66ED995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E0E2B17-93B6-09A4-DE7A-416D50F4EF52}"/>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A73BA25F-AE99-7AC1-F285-490C73EE85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CB3EC0-7D37-3355-A3E8-4B58D146B0EE}"/>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1307671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665F-DE83-9E65-8ED5-FE82A1A527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0CBCDB-9691-CBDA-CC97-03C95C17CB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37B458-CB40-7799-E42B-C465BA94E36A}"/>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20490B1F-B95B-E93D-ACD7-A1C70A412E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C2B9FA-740E-6F4D-43B8-4BF5AE489CC1}"/>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1971309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8816B-31B7-C8D8-947C-104CD10652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9E3300-8B30-0B79-76D7-9142758DE9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933FD8-5BE2-F0AF-29F6-723088961F58}"/>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5F06009F-F4E6-FB85-AFD1-8EC73710EE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1B2061-67EE-BCAC-8A58-B5A1C677E95D}"/>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1853572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777C-60D3-0CCD-068C-1BDA65EB4C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50354A-DA4F-3861-712E-4AFADBF6795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D6EF5F4-7C82-EE2B-2B46-0F6BE6F920D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AE24E9C-A377-CE96-BF08-6D032EF2043B}"/>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6" name="Footer Placeholder 5">
            <a:extLst>
              <a:ext uri="{FF2B5EF4-FFF2-40B4-BE49-F238E27FC236}">
                <a16:creationId xmlns:a16="http://schemas.microsoft.com/office/drawing/2014/main" id="{91280479-29E8-0D84-21C5-6E48F1A0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552449-0FF4-C388-15BB-285622BE553C}"/>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4232320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ED91-BB66-138B-429A-146F0778FA3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CBF6D7-476D-4007-94CF-11226FE713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C75F23-2B90-9105-3232-24EB675D66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2CF063C-6101-A04F-E62A-4665A61051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953789-A651-67EC-154F-A3B1C1EB15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BE054AD-BF1B-5B49-9DCC-485BF5B7046E}"/>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8" name="Footer Placeholder 7">
            <a:extLst>
              <a:ext uri="{FF2B5EF4-FFF2-40B4-BE49-F238E27FC236}">
                <a16:creationId xmlns:a16="http://schemas.microsoft.com/office/drawing/2014/main" id="{B9562E17-5994-ED42-EA40-9F952D38A6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7D057A-0F1F-866D-ADDE-6B18E19E6FB5}"/>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2133612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4C8E7-8516-5A6D-8347-C4F97AAC7AD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30C69CA-91D5-E0A9-C195-BAD27D43C5D6}"/>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4" name="Footer Placeholder 3">
            <a:extLst>
              <a:ext uri="{FF2B5EF4-FFF2-40B4-BE49-F238E27FC236}">
                <a16:creationId xmlns:a16="http://schemas.microsoft.com/office/drawing/2014/main" id="{F2FF90A7-5F72-AFB7-1EDD-FA9AEF48ED4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7387AE6-EE46-D632-6CA1-BB664B3A87AE}"/>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2620218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A2B861-EAB7-D3AE-B34D-187CC5D6EC8D}"/>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3" name="Footer Placeholder 2">
            <a:extLst>
              <a:ext uri="{FF2B5EF4-FFF2-40B4-BE49-F238E27FC236}">
                <a16:creationId xmlns:a16="http://schemas.microsoft.com/office/drawing/2014/main" id="{931C3498-807C-04ED-E5C4-B6ADB87FC3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CF79B8-A8E0-7CE7-6A03-89D7F6C95A01}"/>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3487708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E2E4-AE82-B938-45D7-6A68A31BAA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4E3D0F-2B73-EDC1-2AFA-D777E9C91B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6B2BB6F-F9C4-3839-E833-C4D0BCD2C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B16402-B250-A1A6-DBC0-1F13987C5ECD}"/>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6" name="Footer Placeholder 5">
            <a:extLst>
              <a:ext uri="{FF2B5EF4-FFF2-40B4-BE49-F238E27FC236}">
                <a16:creationId xmlns:a16="http://schemas.microsoft.com/office/drawing/2014/main" id="{7DD88510-EC52-D486-B9C0-DF3874062F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FFD3B4-5DC6-1BE5-BE68-FE89FC0B510F}"/>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3024794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0E52-BCB3-287A-08AC-78534998F2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51F42F-4907-6C5F-2F64-0BA304F415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65CC2A-8376-B40F-DE6C-24E77E6F91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CE89B2-4040-D95D-0770-ACC601D018EF}"/>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6" name="Footer Placeholder 5">
            <a:extLst>
              <a:ext uri="{FF2B5EF4-FFF2-40B4-BE49-F238E27FC236}">
                <a16:creationId xmlns:a16="http://schemas.microsoft.com/office/drawing/2014/main" id="{95AA877B-AF9F-5A69-C9FF-B0C569B0D5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9FF451-06B1-B4F3-BD20-D5B2AA6E5577}"/>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3494390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1D9D-1D65-C4BE-9992-33AF81C292B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DA6702-2930-922A-82C1-BBCE28716A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03A3D1-B782-D168-FBAE-66292B090C2B}"/>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8A7F514A-0521-1E44-6739-B61AAB352F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4B0126-FFC7-FCC7-BEED-0751917B213F}"/>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4262259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1274C2-A1F7-2D35-5435-9357FA2B12F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7880CF-A2BF-7E10-EA3B-5CC77D675A3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FEC853-FBDC-B261-76DF-C0899951128C}"/>
              </a:ext>
            </a:extLst>
          </p:cNvPr>
          <p:cNvSpPr>
            <a:spLocks noGrp="1"/>
          </p:cNvSpPr>
          <p:nvPr>
            <p:ph type="dt" sz="half" idx="10"/>
          </p:nvPr>
        </p:nvSpPr>
        <p:spPr/>
        <p:txBody>
          <a:body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3C67DA46-83AE-524C-8AB3-A937664F4A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960363-1ADA-0AE2-84F4-1A222430CE70}"/>
              </a:ext>
            </a:extLst>
          </p:cNvPr>
          <p:cNvSpPr>
            <a:spLocks noGrp="1"/>
          </p:cNvSpPr>
          <p:nvPr>
            <p:ph type="sldNum" sz="quarter" idx="12"/>
          </p:nvPr>
        </p:nvSpPr>
        <p:spPr/>
        <p:txBody>
          <a:bodyPr/>
          <a:lstStyle/>
          <a:p>
            <a:fld id="{CED70332-037E-3248-947B-55707ABECFC9}" type="slidenum">
              <a:rPr lang="en-US" smtClean="0"/>
              <a:t>‹#›</a:t>
            </a:fld>
            <a:endParaRPr lang="en-US"/>
          </a:p>
        </p:txBody>
      </p:sp>
    </p:spTree>
    <p:extLst>
      <p:ext uri="{BB962C8B-B14F-4D97-AF65-F5344CB8AC3E}">
        <p14:creationId xmlns:p14="http://schemas.microsoft.com/office/powerpoint/2010/main" val="298118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30C4E7-DC05-7FEC-939A-3344EDD0FE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FA042C-B2B7-5D50-93FD-124136A178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748EA3-124C-2569-93A7-56DEA6DAAD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E9541C-E002-374D-A59F-55363F59573E}" type="datetimeFigureOut">
              <a:rPr lang="en-US" smtClean="0"/>
              <a:t>9/26/26</a:t>
            </a:fld>
            <a:endParaRPr lang="en-US"/>
          </a:p>
        </p:txBody>
      </p:sp>
      <p:sp>
        <p:nvSpPr>
          <p:cNvPr id="5" name="Footer Placeholder 4">
            <a:extLst>
              <a:ext uri="{FF2B5EF4-FFF2-40B4-BE49-F238E27FC236}">
                <a16:creationId xmlns:a16="http://schemas.microsoft.com/office/drawing/2014/main" id="{98AFDB33-56B3-BED3-B64D-05D5E567B4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055DA08-2813-943F-066F-6D8AF63947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D70332-037E-3248-947B-55707ABECFC9}" type="slidenum">
              <a:rPr lang="en-US" smtClean="0"/>
              <a:t>‹#›</a:t>
            </a:fld>
            <a:endParaRPr lang="en-US"/>
          </a:p>
        </p:txBody>
      </p:sp>
    </p:spTree>
    <p:extLst>
      <p:ext uri="{BB962C8B-B14F-4D97-AF65-F5344CB8AC3E}">
        <p14:creationId xmlns:p14="http://schemas.microsoft.com/office/powerpoint/2010/main" val="4066806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O0uNnmAudmk" TargetMode="External"/><Relationship Id="rId2" Type="http://schemas.openxmlformats.org/officeDocument/2006/relationships/hyperlink" Target="https://www.tate.org.uk/art/artists/rebecca-horn-2269" TargetMode="External"/><Relationship Id="rId1" Type="http://schemas.openxmlformats.org/officeDocument/2006/relationships/slideLayout" Target="../slideLayouts/slideLayout7.xml"/><Relationship Id="rId4" Type="http://schemas.openxmlformats.org/officeDocument/2006/relationships/hyperlink" Target="https://www.youtube.com/watch?v=Eh9JH7daSb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Users/shellieholden/Desktop/Foundation%202021:22/Module%20One_%20On%20your%20marks%20/VID_20191022_141401.mp4" TargetMode="External"/><Relationship Id="rId1" Type="http://schemas.microsoft.com/office/2007/relationships/media" Target="file:////Users/shellieholden/Desktop/Foundation%202021:22/Module%20One_%20On%20your%20marks%20/VID_20191022_141401.mp4" TargetMode="Externa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tonyorrico.com/penwald-drawings/archive/" TargetMode="External"/><Relationship Id="rId2" Type="http://schemas.openxmlformats.org/officeDocument/2006/relationships/image" Target="../media/image14.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tonyorrico.com/penwald-drawings/archive/"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hyperlink" Target="https://youtu.be/gj9nHa7FtQQ"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7.tiff"/><Relationship Id="rId4" Type="http://schemas.openxmlformats.org/officeDocument/2006/relationships/image" Target="../media/image26.tiff"/></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9.tiff"/></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hyperlink" Target="https://www.youtube.com/watch?v=yoAbXwr3qkg"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google.com/search?q=vivaldis+four+seasons&amp;oq=vivaldis+&amp;aqs=chrome.0.69i59j69i57j0l4.2344j0j7&amp;sourceid=chrome&amp;ie=UTF-8" TargetMode="External"/><Relationship Id="rId5" Type="http://schemas.openxmlformats.org/officeDocument/2006/relationships/hyperlink" Target="https://www.youtube.com/watch?v=EcsM4HUEwV" TargetMode="Externa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patternity.org/projects/explore-our-studio-projects/when-stripes-collide-a-film-with-lily-silverton-pop-magazine/" TargetMode="External"/><Relationship Id="rId3" Type="http://schemas.openxmlformats.org/officeDocument/2006/relationships/image" Target="../media/image39.jpeg"/><Relationship Id="rId7" Type="http://schemas.openxmlformats.org/officeDocument/2006/relationships/hyperlink" Target="https://patternity.org/search/?q=digital+print" TargetMode="Externa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alaska.si.edu/media.asp?id=360&amp;object_id=706" TargetMode="External"/><Relationship Id="rId3" Type="http://schemas.openxmlformats.org/officeDocument/2006/relationships/package" Target="../embeddings/Microsoft_Word_Document.docx"/><Relationship Id="rId7" Type="http://schemas.openxmlformats.org/officeDocument/2006/relationships/image" Target="../media/image45.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package" Target="../embeddings/Microsoft_Word_Document1.docx"/><Relationship Id="rId4" Type="http://schemas.openxmlformats.org/officeDocument/2006/relationships/image" Target="../media/image43.png"/><Relationship Id="rId9" Type="http://schemas.openxmlformats.org/officeDocument/2006/relationships/hyperlink" Target="http://alaska.si.edu/media.asp?id=45&amp;object_id=706"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g"/></Relationships>
</file>

<file path=ppt/slides/_rels/slide28.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2">
            <a:extLst>
              <a:ext uri="{FF2B5EF4-FFF2-40B4-BE49-F238E27FC236}">
                <a16:creationId xmlns:a16="http://schemas.microsoft.com/office/drawing/2014/main" id="{49C8FF95-6152-18C8-68F2-2449A93A8D0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439" y="1165223"/>
            <a:ext cx="7405688" cy="532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6" name="Picture 3">
            <a:extLst>
              <a:ext uri="{FF2B5EF4-FFF2-40B4-BE49-F238E27FC236}">
                <a16:creationId xmlns:a16="http://schemas.microsoft.com/office/drawing/2014/main" id="{3A459BD6-80C4-8EBE-6110-869E3F3F129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30565" y="1165224"/>
            <a:ext cx="3959225" cy="532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Box 1">
            <a:extLst>
              <a:ext uri="{FF2B5EF4-FFF2-40B4-BE49-F238E27FC236}">
                <a16:creationId xmlns:a16="http://schemas.microsoft.com/office/drawing/2014/main" id="{E074BB2A-5EC4-D789-2DE3-275EE8AD082F}"/>
              </a:ext>
            </a:extLst>
          </p:cNvPr>
          <p:cNvSpPr txBox="1">
            <a:spLocks noChangeArrowheads="1"/>
          </p:cNvSpPr>
          <p:nvPr/>
        </p:nvSpPr>
        <p:spPr bwMode="auto">
          <a:xfrm>
            <a:off x="0" y="6488112"/>
            <a:ext cx="6461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b="1" dirty="0"/>
              <a:t>Rebecca Horn</a:t>
            </a:r>
            <a:r>
              <a:rPr lang="en-US" altLang="en-US" sz="1800" dirty="0"/>
              <a:t> (born 24 March 1944), Visual and Performance Artist</a:t>
            </a:r>
          </a:p>
        </p:txBody>
      </p:sp>
      <p:sp>
        <p:nvSpPr>
          <p:cNvPr id="4" name="TextBox 3">
            <a:extLst>
              <a:ext uri="{FF2B5EF4-FFF2-40B4-BE49-F238E27FC236}">
                <a16:creationId xmlns:a16="http://schemas.microsoft.com/office/drawing/2014/main" id="{98178324-04D7-BF03-6DE3-2CE0FEB824C8}"/>
              </a:ext>
            </a:extLst>
          </p:cNvPr>
          <p:cNvSpPr txBox="1"/>
          <p:nvPr/>
        </p:nvSpPr>
        <p:spPr>
          <a:xfrm>
            <a:off x="0" y="0"/>
            <a:ext cx="10852400" cy="1200329"/>
          </a:xfrm>
          <a:prstGeom prst="rect">
            <a:avLst/>
          </a:prstGeom>
          <a:noFill/>
        </p:spPr>
        <p:txBody>
          <a:bodyPr wrap="square">
            <a:spAutoFit/>
          </a:bodyPr>
          <a:lstStyle/>
          <a:p>
            <a:r>
              <a:rPr lang="en-GB" sz="3600" b="1" kern="100" dirty="0">
                <a:latin typeface="Helvetica" pitchFamily="2" charset="0"/>
                <a:ea typeface="Aptos" panose="020B0004020202020204" pitchFamily="34" charset="0"/>
                <a:cs typeface="Times New Roman" panose="02020603050405020304" pitchFamily="18" charset="0"/>
              </a:rPr>
              <a:t>On Your Marks: Becoming Drawing Machine – Body Extension </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668ED-DFCD-CF44-179D-A1AA96D642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0670752-552D-37A4-CF62-85250EC08CF0}"/>
              </a:ext>
            </a:extLst>
          </p:cNvPr>
          <p:cNvSpPr txBox="1"/>
          <p:nvPr/>
        </p:nvSpPr>
        <p:spPr>
          <a:xfrm>
            <a:off x="493776" y="2314108"/>
            <a:ext cx="10984992" cy="1721818"/>
          </a:xfrm>
          <a:prstGeom prst="rect">
            <a:avLst/>
          </a:prstGeom>
          <a:noFill/>
        </p:spPr>
        <p:txBody>
          <a:bodyPr wrap="square">
            <a:spAutoFit/>
          </a:bodyPr>
          <a:lstStyle/>
          <a:p>
            <a:pPr>
              <a:lnSpc>
                <a:spcPct val="106000"/>
              </a:lnSpc>
              <a:spcBef>
                <a:spcPts val="200"/>
              </a:spcBef>
              <a:buNone/>
            </a:pPr>
            <a:r>
              <a:rPr lang="en-GB" sz="2400" u="sng" dirty="0">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https://www.tate.org.uk/art/artists/rebecca-horn-2269</a:t>
            </a:r>
            <a:endParaRPr lang="en-GB" sz="2400" u="sng"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06000"/>
              </a:lnSpc>
              <a:spcBef>
                <a:spcPts val="200"/>
              </a:spcBef>
            </a:pPr>
            <a:r>
              <a:rPr lang="en-GB" sz="24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https://www.youtube.com/watch?v=O0uNnmAudmk</a:t>
            </a:r>
            <a:endParaRPr lang="en-GB" sz="2400" u="sng" dirty="0">
              <a:latin typeface="Calibri" panose="020F0502020204030204" pitchFamily="34" charset="0"/>
              <a:ea typeface="Calibri" panose="020F0502020204030204" pitchFamily="34" charset="0"/>
              <a:cs typeface="Calibri" panose="020F0502020204030204" pitchFamily="34" charset="0"/>
            </a:endParaRPr>
          </a:p>
          <a:p>
            <a:pPr>
              <a:lnSpc>
                <a:spcPct val="106000"/>
              </a:lnSpc>
              <a:spcBef>
                <a:spcPts val="200"/>
              </a:spcBef>
            </a:pPr>
            <a:r>
              <a:rPr lang="en-GB" sz="2400"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https://flash---</a:t>
            </a:r>
            <a:r>
              <a:rPr lang="en-GB" sz="2400" u="sng"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art.com</a:t>
            </a:r>
            <a:r>
              <a:rPr lang="en-GB" sz="2400"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/article/the-inanimate-world-of-</a:t>
            </a:r>
            <a:r>
              <a:rPr lang="en-GB" sz="2400" u="sng"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rebecca</a:t>
            </a:r>
            <a:r>
              <a:rPr lang="en-GB" sz="2400"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-horn/ </a:t>
            </a:r>
          </a:p>
          <a:p>
            <a:pPr>
              <a:lnSpc>
                <a:spcPct val="106000"/>
              </a:lnSpc>
              <a:spcBef>
                <a:spcPts val="200"/>
              </a:spcBef>
            </a:pPr>
            <a:r>
              <a:rPr lang="en-GB" sz="24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https://www.youtube.com/watch?v=Eh9JH7daSbg</a:t>
            </a:r>
            <a:endParaRPr lang="en-US" sz="2400" dirty="0"/>
          </a:p>
        </p:txBody>
      </p:sp>
      <p:sp>
        <p:nvSpPr>
          <p:cNvPr id="5" name="TextBox 4">
            <a:extLst>
              <a:ext uri="{FF2B5EF4-FFF2-40B4-BE49-F238E27FC236}">
                <a16:creationId xmlns:a16="http://schemas.microsoft.com/office/drawing/2014/main" id="{A93883B2-09BC-5323-42E3-74BD589BDF3A}"/>
              </a:ext>
            </a:extLst>
          </p:cNvPr>
          <p:cNvSpPr txBox="1"/>
          <p:nvPr/>
        </p:nvSpPr>
        <p:spPr>
          <a:xfrm>
            <a:off x="493776" y="6136886"/>
            <a:ext cx="6096000" cy="369332"/>
          </a:xfrm>
          <a:prstGeom prst="rect">
            <a:avLst/>
          </a:prstGeom>
          <a:noFill/>
        </p:spPr>
        <p:txBody>
          <a:bodyPr wrap="square">
            <a:spAutoFit/>
          </a:bodyPr>
          <a:lstStyle/>
          <a:p>
            <a:r>
              <a:rPr lang="en-US" sz="1800" dirty="0"/>
              <a:t>(cut and past the link to see performance by Rebecca Horn)</a:t>
            </a:r>
          </a:p>
        </p:txBody>
      </p:sp>
    </p:spTree>
    <p:extLst>
      <p:ext uri="{BB962C8B-B14F-4D97-AF65-F5344CB8AC3E}">
        <p14:creationId xmlns:p14="http://schemas.microsoft.com/office/powerpoint/2010/main" val="441575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E70B-514B-68C5-AE5B-FE8F73C9CE6E}"/>
              </a:ext>
            </a:extLst>
          </p:cNvPr>
          <p:cNvSpPr>
            <a:spLocks noGrp="1"/>
          </p:cNvSpPr>
          <p:nvPr>
            <p:ph type="title"/>
          </p:nvPr>
        </p:nvSpPr>
        <p:spPr>
          <a:xfrm>
            <a:off x="505326" y="651995"/>
            <a:ext cx="10848474" cy="1325563"/>
          </a:xfrm>
        </p:spPr>
        <p:txBody>
          <a:bodyPr>
            <a:normAutofit fontScale="90000"/>
          </a:bodyPr>
          <a:lstStyle/>
          <a:p>
            <a:br>
              <a:rPr lang="en-GB" kern="100" dirty="0">
                <a:latin typeface="Aptos" panose="020B0004020202020204" pitchFamily="34" charset="0"/>
                <a:ea typeface="Aptos" panose="020B0004020202020204" pitchFamily="34" charset="0"/>
                <a:cs typeface="Times New Roman" panose="02020603050405020304" pitchFamily="18" charset="0"/>
              </a:rPr>
            </a:br>
            <a:r>
              <a:rPr lang="en-GB" b="1" kern="100" dirty="0">
                <a:latin typeface="Helvetica" pitchFamily="2" charset="0"/>
                <a:ea typeface="Aptos" panose="020B0004020202020204" pitchFamily="34" charset="0"/>
                <a:cs typeface="Times New Roman" panose="02020603050405020304" pitchFamily="18" charset="0"/>
              </a:rPr>
              <a:t>Becoming Drawing Machine – </a:t>
            </a:r>
            <a:br>
              <a:rPr lang="en-GB" b="1" kern="100" dirty="0">
                <a:latin typeface="Helvetica" pitchFamily="2" charset="0"/>
                <a:ea typeface="Aptos" panose="020B0004020202020204" pitchFamily="34" charset="0"/>
                <a:cs typeface="Times New Roman" panose="02020603050405020304" pitchFamily="18" charset="0"/>
              </a:rPr>
            </a:br>
            <a:r>
              <a:rPr lang="en-GB" b="1" kern="100" dirty="0">
                <a:latin typeface="Helvetica" pitchFamily="2" charset="0"/>
                <a:ea typeface="Aptos" panose="020B0004020202020204" pitchFamily="34" charset="0"/>
                <a:cs typeface="Times New Roman" panose="02020603050405020304" pitchFamily="18" charset="0"/>
              </a:rPr>
              <a:t>Body Extension </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id="{56682842-8AC3-3353-4370-045C70B50B94}"/>
              </a:ext>
            </a:extLst>
          </p:cNvPr>
          <p:cNvSpPr txBox="1"/>
          <p:nvPr/>
        </p:nvSpPr>
        <p:spPr>
          <a:xfrm>
            <a:off x="1111622" y="2865473"/>
            <a:ext cx="10515600" cy="2616101"/>
          </a:xfrm>
          <a:prstGeom prst="rect">
            <a:avLst/>
          </a:prstGeom>
          <a:noFill/>
        </p:spPr>
        <p:txBody>
          <a:bodyPr wrap="square">
            <a:spAutoFit/>
          </a:bodyPr>
          <a:lstStyle/>
          <a:p>
            <a:pPr>
              <a:buNone/>
            </a:pPr>
            <a:r>
              <a:rPr lang="en-GB" sz="2000" b="1" kern="100" dirty="0">
                <a:solidFill>
                  <a:srgbClr val="EE0000"/>
                </a:solidFill>
                <a:effectLst/>
                <a:latin typeface="Aptos" panose="020B0004020202020204" pitchFamily="34" charset="0"/>
                <a:ea typeface="Aptos" panose="020B0004020202020204" pitchFamily="34"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2400" kern="100" dirty="0">
                <a:effectLst/>
                <a:latin typeface="Helvetica" pitchFamily="2" charset="0"/>
                <a:ea typeface="Aptos" panose="020B0004020202020204" pitchFamily="34" charset="0"/>
                <a:cs typeface="Times New Roman" panose="02020603050405020304" pitchFamily="18" charset="0"/>
              </a:rPr>
              <a:t>Make a body extension that holds at least 2 pencils to then make marks.  </a:t>
            </a:r>
          </a:p>
          <a:p>
            <a:pPr marL="342900" lvl="0" indent="-342900">
              <a:buFont typeface="+mj-lt"/>
              <a:buAutoNum type="arabicPeriod"/>
            </a:pPr>
            <a:r>
              <a:rPr lang="en-GB" sz="2400" kern="100" dirty="0">
                <a:solidFill>
                  <a:srgbClr val="000000"/>
                </a:solidFill>
                <a:effectLst/>
                <a:latin typeface="Helvetica" pitchFamily="2" charset="0"/>
                <a:ea typeface="Aptos" panose="020B0004020202020204" pitchFamily="34" charset="0"/>
                <a:cs typeface="Times New Roman" panose="02020603050405020304" pitchFamily="18" charset="0"/>
              </a:rPr>
              <a:t>Use your body extensions/machines to make marks </a:t>
            </a:r>
          </a:p>
          <a:p>
            <a:pPr lvl="0"/>
            <a:r>
              <a:rPr lang="en-GB" sz="2400" kern="100" dirty="0">
                <a:solidFill>
                  <a:srgbClr val="000000"/>
                </a:solidFill>
                <a:latin typeface="Helvetica" pitchFamily="2" charset="0"/>
                <a:ea typeface="Aptos" panose="020B0004020202020204" pitchFamily="34" charset="0"/>
                <a:cs typeface="Times New Roman" panose="02020603050405020304" pitchFamily="18" charset="0"/>
              </a:rPr>
              <a:t>    </a:t>
            </a:r>
            <a:r>
              <a:rPr lang="en-GB" sz="2400" kern="100" dirty="0">
                <a:solidFill>
                  <a:srgbClr val="000000"/>
                </a:solidFill>
                <a:effectLst/>
                <a:latin typeface="Helvetica" pitchFamily="2" charset="0"/>
                <a:ea typeface="Aptos" panose="020B0004020202020204" pitchFamily="34" charset="0"/>
                <a:cs typeface="Times New Roman" panose="02020603050405020304" pitchFamily="18" charset="0"/>
              </a:rPr>
              <a:t>(visual drawings, film, photography, sound…) </a:t>
            </a:r>
            <a:endParaRPr lang="en-GB" sz="2400" kern="100" dirty="0">
              <a:latin typeface="Helvetica" pitchFamily="2" charset="0"/>
              <a:ea typeface="Aptos" panose="020B0004020202020204" pitchFamily="34" charset="0"/>
              <a:cs typeface="Times New Roman" panose="02020603050405020304" pitchFamily="18" charset="0"/>
            </a:endParaRPr>
          </a:p>
          <a:p>
            <a:pPr marL="457200" lvl="0" indent="-457200">
              <a:buFont typeface="+mj-lt"/>
              <a:buAutoNum type="arabicPeriod"/>
            </a:pPr>
            <a:r>
              <a:rPr lang="en-GB" sz="2400" kern="100" dirty="0">
                <a:solidFill>
                  <a:srgbClr val="000000"/>
                </a:solidFill>
                <a:effectLst/>
                <a:latin typeface="Helvetica" pitchFamily="2" charset="0"/>
                <a:ea typeface="Aptos" panose="020B0004020202020204" pitchFamily="34" charset="0"/>
                <a:cs typeface="Times New Roman" panose="02020603050405020304" pitchFamily="18" charset="0"/>
              </a:rPr>
              <a:t>Work together to document. </a:t>
            </a:r>
            <a:endParaRPr lang="en-GB" sz="2400" kern="100" dirty="0">
              <a:effectLst/>
              <a:latin typeface="Helvetica" pitchFamily="2"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2400" kern="100" dirty="0">
                <a:solidFill>
                  <a:srgbClr val="000000"/>
                </a:solidFill>
                <a:effectLst/>
                <a:latin typeface="Helvetica" pitchFamily="2" charset="0"/>
                <a:ea typeface="Aptos" panose="020B0004020202020204" pitchFamily="34" charset="0"/>
                <a:cs typeface="Times New Roman" panose="02020603050405020304" pitchFamily="18" charset="0"/>
              </a:rPr>
              <a:t>Research – write 200 words on 3 selected artists (from th</a:t>
            </a:r>
            <a:r>
              <a:rPr lang="en-GB" sz="2400" kern="100" dirty="0">
                <a:solidFill>
                  <a:srgbClr val="000000"/>
                </a:solidFill>
                <a:latin typeface="Helvetica" pitchFamily="2" charset="0"/>
                <a:ea typeface="Aptos" panose="020B0004020202020204" pitchFamily="34" charset="0"/>
                <a:cs typeface="Times New Roman" panose="02020603050405020304" pitchFamily="18" charset="0"/>
              </a:rPr>
              <a:t>e PP or other reputable sources). </a:t>
            </a:r>
            <a:endParaRPr lang="en-GB" sz="2400" kern="100" dirty="0">
              <a:effectLst/>
              <a:latin typeface="Helvetica" pitchFamily="2"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63864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4">
            <a:extLst>
              <a:ext uri="{FF2B5EF4-FFF2-40B4-BE49-F238E27FC236}">
                <a16:creationId xmlns:a16="http://schemas.microsoft.com/office/drawing/2014/main" id="{A82DB575-C081-7043-1D97-DA6D7D5E2C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84" y="204952"/>
            <a:ext cx="6085334" cy="6088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4" name="Picture 6">
            <a:extLst>
              <a:ext uri="{FF2B5EF4-FFF2-40B4-BE49-F238E27FC236}">
                <a16:creationId xmlns:a16="http://schemas.microsoft.com/office/drawing/2014/main" id="{CFBE5E16-A2B4-9435-08CF-530776014A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564659"/>
            <a:ext cx="6072570" cy="455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9B681576-AA0E-E64B-A9FE-DA8193795A7C}"/>
              </a:ext>
            </a:extLst>
          </p:cNvPr>
          <p:cNvPicPr>
            <a:picLocks noChangeAspect="1"/>
          </p:cNvPicPr>
          <p:nvPr/>
        </p:nvPicPr>
        <p:blipFill>
          <a:blip r:embed="rId4"/>
          <a:stretch>
            <a:fillRect/>
          </a:stretch>
        </p:blipFill>
        <p:spPr>
          <a:xfrm>
            <a:off x="7609106" y="2538248"/>
            <a:ext cx="3177346" cy="35673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5786F0-272E-AB8D-D7E6-8676EDF55F73}"/>
              </a:ext>
            </a:extLst>
          </p:cNvPr>
          <p:cNvPicPr>
            <a:picLocks noChangeAspect="1"/>
          </p:cNvPicPr>
          <p:nvPr/>
        </p:nvPicPr>
        <p:blipFill>
          <a:blip r:embed="rId2"/>
          <a:stretch>
            <a:fillRect/>
          </a:stretch>
        </p:blipFill>
        <p:spPr>
          <a:xfrm>
            <a:off x="3890327" y="457275"/>
            <a:ext cx="8083296" cy="6069464"/>
          </a:xfrm>
          <a:prstGeom prst="rect">
            <a:avLst/>
          </a:prstGeom>
        </p:spPr>
      </p:pic>
      <p:pic>
        <p:nvPicPr>
          <p:cNvPr id="7" name="Picture 6">
            <a:extLst>
              <a:ext uri="{FF2B5EF4-FFF2-40B4-BE49-F238E27FC236}">
                <a16:creationId xmlns:a16="http://schemas.microsoft.com/office/drawing/2014/main" id="{479B0D75-6C03-C157-8896-23C2141CC6DE}"/>
              </a:ext>
            </a:extLst>
          </p:cNvPr>
          <p:cNvPicPr>
            <a:picLocks noChangeAspect="1"/>
          </p:cNvPicPr>
          <p:nvPr/>
        </p:nvPicPr>
        <p:blipFill>
          <a:blip r:embed="rId3"/>
          <a:stretch>
            <a:fillRect/>
          </a:stretch>
        </p:blipFill>
        <p:spPr>
          <a:xfrm>
            <a:off x="218377" y="2134354"/>
            <a:ext cx="3305111" cy="4392385"/>
          </a:xfrm>
          <a:prstGeom prst="rect">
            <a:avLst/>
          </a:prstGeom>
        </p:spPr>
      </p:pic>
    </p:spTree>
    <p:extLst>
      <p:ext uri="{BB962C8B-B14F-4D97-AF65-F5344CB8AC3E}">
        <p14:creationId xmlns:p14="http://schemas.microsoft.com/office/powerpoint/2010/main" val="3900512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1" name="Picture 3">
            <a:extLst>
              <a:ext uri="{FF2B5EF4-FFF2-40B4-BE49-F238E27FC236}">
                <a16:creationId xmlns:a16="http://schemas.microsoft.com/office/drawing/2014/main" id="{4E1CB0D8-5F83-D579-9597-1864C72D03B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34716" y="1202072"/>
            <a:ext cx="4486065" cy="5368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2" name="Picture 4">
            <a:extLst>
              <a:ext uri="{FF2B5EF4-FFF2-40B4-BE49-F238E27FC236}">
                <a16:creationId xmlns:a16="http://schemas.microsoft.com/office/drawing/2014/main" id="{CD96EAF7-4092-3500-44A4-5951AF1E4D7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64263" y="2303463"/>
            <a:ext cx="56896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3">
            <a:extLst>
              <a:ext uri="{FF2B5EF4-FFF2-40B4-BE49-F238E27FC236}">
                <a16:creationId xmlns:a16="http://schemas.microsoft.com/office/drawing/2014/main" id="{8833D025-948E-0975-EA59-EA58AE1E7D1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407988"/>
            <a:ext cx="4349750" cy="579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6" name="Picture 4">
            <a:extLst>
              <a:ext uri="{FF2B5EF4-FFF2-40B4-BE49-F238E27FC236}">
                <a16:creationId xmlns:a16="http://schemas.microsoft.com/office/drawing/2014/main" id="{308C7D33-128C-E469-703A-5D5968079A85}"/>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45000" y="415925"/>
            <a:ext cx="4368800" cy="58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VID_20191022_141401.mp4" descr="VID_20191022_141401">
            <a:hlinkClick r:id="" action="ppaction://media"/>
            <a:extLst>
              <a:ext uri="{FF2B5EF4-FFF2-40B4-BE49-F238E27FC236}">
                <a16:creationId xmlns:a16="http://schemas.microsoft.com/office/drawing/2014/main" id="{E5CF05C1-F108-5604-2E76-503E003E09E4}"/>
              </a:ext>
            </a:extLst>
          </p:cNvPr>
          <p:cNvPicPr>
            <a:picLocks noChangeAspect="1" noChangeArrowheads="1"/>
          </p:cNvPicPr>
          <p:nvPr>
            <a:videoFile r:link="rId2"/>
            <p:extLst>
              <p:ext uri="{DAA4B4D4-6D71-4841-9C94-3DE7FCFB9230}">
                <p14:media xmlns:p14="http://schemas.microsoft.com/office/powerpoint/2010/main" r:link="rId1"/>
              </p:ext>
            </p:extLst>
          </p:nvPr>
        </p:nvPicPr>
        <p:blipFill>
          <a:blip r:embed="rId6">
            <a:extLst>
              <a:ext uri="{28A0092B-C50C-407E-A947-70E740481C1C}">
                <a14:useLocalDpi xmlns:a14="http://schemas.microsoft.com/office/drawing/2010/main" val="0"/>
              </a:ext>
            </a:extLst>
          </a:blip>
          <a:srcRect/>
          <a:stretch>
            <a:fillRect/>
          </a:stretch>
        </p:blipFill>
        <p:spPr bwMode="auto">
          <a:xfrm>
            <a:off x="8934450" y="407988"/>
            <a:ext cx="325755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3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E78ED-C4FA-B4A2-AED9-9FC2E884D100}"/>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6122B219-5587-7850-A6C9-76FC06174F0E}"/>
              </a:ext>
            </a:extLst>
          </p:cNvPr>
          <p:cNvPicPr>
            <a:picLocks noChangeAspect="1"/>
          </p:cNvPicPr>
          <p:nvPr/>
        </p:nvPicPr>
        <p:blipFill>
          <a:blip r:embed="rId2"/>
          <a:srcRect/>
          <a:stretch/>
        </p:blipFill>
        <p:spPr>
          <a:xfrm>
            <a:off x="125839" y="341965"/>
            <a:ext cx="8892322" cy="5948243"/>
          </a:xfrm>
          <a:prstGeom prst="rect">
            <a:avLst/>
          </a:prstGeom>
        </p:spPr>
      </p:pic>
      <p:sp>
        <p:nvSpPr>
          <p:cNvPr id="3" name="TextBox 2">
            <a:extLst>
              <a:ext uri="{FF2B5EF4-FFF2-40B4-BE49-F238E27FC236}">
                <a16:creationId xmlns:a16="http://schemas.microsoft.com/office/drawing/2014/main" id="{98C473DC-0836-EF88-060D-0E4397200199}"/>
              </a:ext>
            </a:extLst>
          </p:cNvPr>
          <p:cNvSpPr txBox="1"/>
          <p:nvPr/>
        </p:nvSpPr>
        <p:spPr>
          <a:xfrm>
            <a:off x="1576558" y="6290208"/>
            <a:ext cx="7344704" cy="369332"/>
          </a:xfrm>
          <a:prstGeom prst="rect">
            <a:avLst/>
          </a:prstGeom>
          <a:noFill/>
        </p:spPr>
        <p:txBody>
          <a:bodyPr wrap="square" rtlCol="0">
            <a:spAutoFit/>
          </a:bodyPr>
          <a:lstStyle/>
          <a:p>
            <a:r>
              <a:rPr lang="en-US" b="1" dirty="0"/>
              <a:t>Tony </a:t>
            </a:r>
            <a:r>
              <a:rPr lang="en-US" b="1" dirty="0" err="1"/>
              <a:t>Orrico</a:t>
            </a:r>
            <a:r>
              <a:rPr lang="en-US" dirty="0"/>
              <a:t> </a:t>
            </a:r>
            <a:r>
              <a:rPr lang="en-US" i="1" dirty="0" err="1"/>
              <a:t>Penwald</a:t>
            </a:r>
            <a:r>
              <a:rPr lang="en-US" i="1" dirty="0"/>
              <a:t> 1: 1 circle </a:t>
            </a:r>
            <a:r>
              <a:rPr lang="en-US" dirty="0"/>
              <a:t>(2009)</a:t>
            </a:r>
          </a:p>
        </p:txBody>
      </p:sp>
      <p:sp>
        <p:nvSpPr>
          <p:cNvPr id="2" name="TextBox 1">
            <a:extLst>
              <a:ext uri="{FF2B5EF4-FFF2-40B4-BE49-F238E27FC236}">
                <a16:creationId xmlns:a16="http://schemas.microsoft.com/office/drawing/2014/main" id="{04D26322-56B3-8D13-6B78-1D2D00EA92E1}"/>
              </a:ext>
            </a:extLst>
          </p:cNvPr>
          <p:cNvSpPr txBox="1"/>
          <p:nvPr/>
        </p:nvSpPr>
        <p:spPr>
          <a:xfrm>
            <a:off x="9018161" y="4925568"/>
            <a:ext cx="2883353" cy="923330"/>
          </a:xfrm>
          <a:prstGeom prst="rect">
            <a:avLst/>
          </a:prstGeom>
          <a:noFill/>
        </p:spPr>
        <p:txBody>
          <a:bodyPr wrap="none" rtlCol="0">
            <a:spAutoFit/>
          </a:bodyPr>
          <a:lstStyle/>
          <a:p>
            <a:r>
              <a:rPr lang="en-US" dirty="0">
                <a:solidFill>
                  <a:srgbClr val="FF0000"/>
                </a:solidFill>
              </a:rPr>
              <a:t>Performative drawings that </a:t>
            </a:r>
          </a:p>
          <a:p>
            <a:r>
              <a:rPr lang="en-US" dirty="0">
                <a:solidFill>
                  <a:srgbClr val="FF0000"/>
                </a:solidFill>
              </a:rPr>
              <a:t>don’t have an apparatus </a:t>
            </a:r>
          </a:p>
          <a:p>
            <a:r>
              <a:rPr lang="en-US" dirty="0">
                <a:solidFill>
                  <a:srgbClr val="FF0000"/>
                </a:solidFill>
              </a:rPr>
              <a:t>between them</a:t>
            </a:r>
          </a:p>
        </p:txBody>
      </p:sp>
    </p:spTree>
    <p:extLst>
      <p:ext uri="{BB962C8B-B14F-4D97-AF65-F5344CB8AC3E}">
        <p14:creationId xmlns:p14="http://schemas.microsoft.com/office/powerpoint/2010/main" val="2645273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797B919D-C401-5D4C-8FA2-7C05E0A7EA15}"/>
              </a:ext>
            </a:extLst>
          </p:cNvPr>
          <p:cNvPicPr>
            <a:picLocks noChangeAspect="1"/>
          </p:cNvPicPr>
          <p:nvPr/>
        </p:nvPicPr>
        <p:blipFill rotWithShape="1">
          <a:blip r:embed="rId2"/>
          <a:srcRect l="1849" t="1951" r="1320" b="1429"/>
          <a:stretch/>
        </p:blipFill>
        <p:spPr>
          <a:xfrm>
            <a:off x="859543" y="485422"/>
            <a:ext cx="10472913" cy="5688411"/>
          </a:xfrm>
          <a:prstGeom prst="rect">
            <a:avLst/>
          </a:prstGeom>
        </p:spPr>
      </p:pic>
      <p:sp>
        <p:nvSpPr>
          <p:cNvPr id="2" name="TextBox 1">
            <a:extLst>
              <a:ext uri="{FF2B5EF4-FFF2-40B4-BE49-F238E27FC236}">
                <a16:creationId xmlns:a16="http://schemas.microsoft.com/office/drawing/2014/main" id="{2F5C8266-5EB2-C7EF-FE00-636EC964CDA5}"/>
              </a:ext>
            </a:extLst>
          </p:cNvPr>
          <p:cNvSpPr txBox="1"/>
          <p:nvPr/>
        </p:nvSpPr>
        <p:spPr>
          <a:xfrm>
            <a:off x="782109" y="6173833"/>
            <a:ext cx="4275466" cy="369332"/>
          </a:xfrm>
          <a:prstGeom prst="rect">
            <a:avLst/>
          </a:prstGeom>
          <a:noFill/>
        </p:spPr>
        <p:txBody>
          <a:bodyPr wrap="none" rtlCol="0">
            <a:spAutoFit/>
          </a:bodyPr>
          <a:lstStyle/>
          <a:p>
            <a:r>
              <a:rPr lang="en-US" u="sng" dirty="0">
                <a:hlinkClick r:id="rId3">
                  <a:extLst>
                    <a:ext uri="{A12FA001-AC4F-418D-AE19-62706E023703}">
                      <ahyp:hlinkClr xmlns:ahyp="http://schemas.microsoft.com/office/drawing/2018/hyperlinkcolor" val="tx"/>
                    </a:ext>
                  </a:extLst>
                </a:hlinkClick>
              </a:rPr>
              <a:t>Link : </a:t>
            </a:r>
            <a:r>
              <a:rPr lang="en-US" b="1" u="sng" dirty="0">
                <a:hlinkClick r:id="rId3">
                  <a:extLst>
                    <a:ext uri="{A12FA001-AC4F-418D-AE19-62706E023703}">
                      <ahyp:hlinkClr xmlns:ahyp="http://schemas.microsoft.com/office/drawing/2018/hyperlinkcolor" val="tx"/>
                    </a:ext>
                  </a:extLst>
                </a:hlinkClick>
              </a:rPr>
              <a:t>Tony Orrico </a:t>
            </a:r>
            <a:r>
              <a:rPr lang="en-US" i="1" u="sng" dirty="0" err="1"/>
              <a:t>Penwald</a:t>
            </a:r>
            <a:r>
              <a:rPr lang="en-US" i="1" u="sng" dirty="0"/>
              <a:t> 1: 1 circle </a:t>
            </a:r>
            <a:r>
              <a:rPr lang="en-US" u="sng" dirty="0"/>
              <a:t>(2009)</a:t>
            </a:r>
          </a:p>
        </p:txBody>
      </p:sp>
      <p:pic>
        <p:nvPicPr>
          <p:cNvPr id="5" name="Picture 4" descr="A pixelated mouse cursor&#10;&#10;Description automatically generated">
            <a:extLst>
              <a:ext uri="{FF2B5EF4-FFF2-40B4-BE49-F238E27FC236}">
                <a16:creationId xmlns:a16="http://schemas.microsoft.com/office/drawing/2014/main" id="{9FFC1019-D92D-ED1F-F1C9-346B8DD145D4}"/>
              </a:ext>
            </a:extLst>
          </p:cNvPr>
          <p:cNvPicPr>
            <a:picLocks noChangeAspect="1"/>
          </p:cNvPicPr>
          <p:nvPr/>
        </p:nvPicPr>
        <p:blipFill>
          <a:blip r:embed="rId4"/>
          <a:stretch>
            <a:fillRect/>
          </a:stretch>
        </p:blipFill>
        <p:spPr>
          <a:xfrm>
            <a:off x="4898245" y="6150387"/>
            <a:ext cx="450081" cy="450081"/>
          </a:xfrm>
          <a:prstGeom prst="rect">
            <a:avLst/>
          </a:prstGeom>
        </p:spPr>
      </p:pic>
    </p:spTree>
    <p:extLst>
      <p:ext uri="{BB962C8B-B14F-4D97-AF65-F5344CB8AC3E}">
        <p14:creationId xmlns:p14="http://schemas.microsoft.com/office/powerpoint/2010/main" val="3015617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1B64B90-5A74-4043-8C73-DFF969B66B08}"/>
              </a:ext>
            </a:extLst>
          </p:cNvPr>
          <p:cNvPicPr>
            <a:picLocks noChangeAspect="1"/>
          </p:cNvPicPr>
          <p:nvPr/>
        </p:nvPicPr>
        <p:blipFill rotWithShape="1">
          <a:blip r:embed="rId2"/>
          <a:srcRect l="20974" t="1141" r="21386" b="5499"/>
          <a:stretch/>
        </p:blipFill>
        <p:spPr>
          <a:xfrm rot="16200000">
            <a:off x="4129087" y="-2014539"/>
            <a:ext cx="4171951" cy="10429875"/>
          </a:xfrm>
          <a:prstGeom prst="rect">
            <a:avLst/>
          </a:prstGeom>
        </p:spPr>
      </p:pic>
      <p:sp>
        <p:nvSpPr>
          <p:cNvPr id="3" name="TextBox 2">
            <a:extLst>
              <a:ext uri="{FF2B5EF4-FFF2-40B4-BE49-F238E27FC236}">
                <a16:creationId xmlns:a16="http://schemas.microsoft.com/office/drawing/2014/main" id="{4B59C53B-9DF1-C34B-8617-0F1BDDD8A646}"/>
              </a:ext>
            </a:extLst>
          </p:cNvPr>
          <p:cNvSpPr txBox="1"/>
          <p:nvPr/>
        </p:nvSpPr>
        <p:spPr>
          <a:xfrm>
            <a:off x="921101" y="5314431"/>
            <a:ext cx="4345677" cy="369332"/>
          </a:xfrm>
          <a:prstGeom prst="rect">
            <a:avLst/>
          </a:prstGeom>
          <a:noFill/>
        </p:spPr>
        <p:txBody>
          <a:bodyPr wrap="none" rtlCol="0">
            <a:spAutoFit/>
          </a:bodyPr>
          <a:lstStyle/>
          <a:p>
            <a:r>
              <a:rPr lang="en-US" b="1" dirty="0"/>
              <a:t>Tony </a:t>
            </a:r>
            <a:r>
              <a:rPr lang="en-US" b="1" dirty="0" err="1"/>
              <a:t>Orrico</a:t>
            </a:r>
            <a:r>
              <a:rPr lang="en-US" b="1" dirty="0"/>
              <a:t> </a:t>
            </a:r>
            <a:r>
              <a:rPr lang="en-US" i="1" dirty="0" err="1"/>
              <a:t>Penwald</a:t>
            </a:r>
            <a:r>
              <a:rPr lang="en-US" i="1" dirty="0"/>
              <a:t> 6: project, recoil </a:t>
            </a:r>
            <a:r>
              <a:rPr lang="en-US" dirty="0"/>
              <a:t>(2011)</a:t>
            </a:r>
          </a:p>
        </p:txBody>
      </p:sp>
    </p:spTree>
    <p:extLst>
      <p:ext uri="{BB962C8B-B14F-4D97-AF65-F5344CB8AC3E}">
        <p14:creationId xmlns:p14="http://schemas.microsoft.com/office/powerpoint/2010/main" val="70353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F80A97-9476-3864-1498-CF7C85B69725}"/>
              </a:ext>
            </a:extLst>
          </p:cNvPr>
          <p:cNvPicPr>
            <a:picLocks noChangeAspect="1"/>
          </p:cNvPicPr>
          <p:nvPr/>
        </p:nvPicPr>
        <p:blipFill>
          <a:blip r:embed="rId2"/>
          <a:stretch>
            <a:fillRect/>
          </a:stretch>
        </p:blipFill>
        <p:spPr>
          <a:xfrm>
            <a:off x="6096000" y="224852"/>
            <a:ext cx="5417427" cy="6408295"/>
          </a:xfrm>
          <a:prstGeom prst="rect">
            <a:avLst/>
          </a:prstGeom>
        </p:spPr>
      </p:pic>
      <p:pic>
        <p:nvPicPr>
          <p:cNvPr id="7" name="Picture 6">
            <a:extLst>
              <a:ext uri="{FF2B5EF4-FFF2-40B4-BE49-F238E27FC236}">
                <a16:creationId xmlns:a16="http://schemas.microsoft.com/office/drawing/2014/main" id="{CF8B2205-07A0-8989-9FAA-A6D16511B377}"/>
              </a:ext>
            </a:extLst>
          </p:cNvPr>
          <p:cNvPicPr>
            <a:picLocks noChangeAspect="1"/>
          </p:cNvPicPr>
          <p:nvPr/>
        </p:nvPicPr>
        <p:blipFill>
          <a:blip r:embed="rId3"/>
          <a:stretch>
            <a:fillRect/>
          </a:stretch>
        </p:blipFill>
        <p:spPr>
          <a:xfrm>
            <a:off x="1116073" y="224852"/>
            <a:ext cx="4811765" cy="6408295"/>
          </a:xfrm>
          <a:prstGeom prst="rect">
            <a:avLst/>
          </a:prstGeom>
        </p:spPr>
      </p:pic>
    </p:spTree>
    <p:extLst>
      <p:ext uri="{BB962C8B-B14F-4D97-AF65-F5344CB8AC3E}">
        <p14:creationId xmlns:p14="http://schemas.microsoft.com/office/powerpoint/2010/main" val="3335432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1B64B90-5A74-4043-8C73-DFF969B66B08}"/>
              </a:ext>
            </a:extLst>
          </p:cNvPr>
          <p:cNvPicPr>
            <a:picLocks noChangeAspect="1"/>
          </p:cNvPicPr>
          <p:nvPr/>
        </p:nvPicPr>
        <p:blipFill>
          <a:blip r:embed="rId2"/>
          <a:srcRect/>
          <a:stretch/>
        </p:blipFill>
        <p:spPr>
          <a:xfrm>
            <a:off x="125839" y="341965"/>
            <a:ext cx="8892322" cy="5948243"/>
          </a:xfrm>
          <a:prstGeom prst="rect">
            <a:avLst/>
          </a:prstGeom>
        </p:spPr>
      </p:pic>
      <p:sp>
        <p:nvSpPr>
          <p:cNvPr id="3" name="TextBox 2">
            <a:extLst>
              <a:ext uri="{FF2B5EF4-FFF2-40B4-BE49-F238E27FC236}">
                <a16:creationId xmlns:a16="http://schemas.microsoft.com/office/drawing/2014/main" id="{0814D11E-7EA0-164D-B51D-3FD9CEEF2F3D}"/>
              </a:ext>
            </a:extLst>
          </p:cNvPr>
          <p:cNvSpPr txBox="1"/>
          <p:nvPr/>
        </p:nvSpPr>
        <p:spPr>
          <a:xfrm>
            <a:off x="1576558" y="6290208"/>
            <a:ext cx="7344704" cy="369332"/>
          </a:xfrm>
          <a:prstGeom prst="rect">
            <a:avLst/>
          </a:prstGeom>
          <a:noFill/>
        </p:spPr>
        <p:txBody>
          <a:bodyPr wrap="square" rtlCol="0">
            <a:spAutoFit/>
          </a:bodyPr>
          <a:lstStyle/>
          <a:p>
            <a:r>
              <a:rPr lang="en-US" b="1" dirty="0"/>
              <a:t>Tony </a:t>
            </a:r>
            <a:r>
              <a:rPr lang="en-US" b="1" dirty="0" err="1"/>
              <a:t>Orrico</a:t>
            </a:r>
            <a:r>
              <a:rPr lang="en-US" dirty="0"/>
              <a:t> </a:t>
            </a:r>
            <a:r>
              <a:rPr lang="en-US" i="1" dirty="0" err="1"/>
              <a:t>Penwald</a:t>
            </a:r>
            <a:r>
              <a:rPr lang="en-US" i="1" dirty="0"/>
              <a:t> 1: 1 circle </a:t>
            </a:r>
            <a:r>
              <a:rPr lang="en-US" dirty="0"/>
              <a:t>(2009)</a:t>
            </a:r>
          </a:p>
        </p:txBody>
      </p:sp>
      <p:sp>
        <p:nvSpPr>
          <p:cNvPr id="2" name="TextBox 1">
            <a:extLst>
              <a:ext uri="{FF2B5EF4-FFF2-40B4-BE49-F238E27FC236}">
                <a16:creationId xmlns:a16="http://schemas.microsoft.com/office/drawing/2014/main" id="{35F31F3E-05F0-6EE9-2C12-D95F30071939}"/>
              </a:ext>
            </a:extLst>
          </p:cNvPr>
          <p:cNvSpPr txBox="1"/>
          <p:nvPr/>
        </p:nvSpPr>
        <p:spPr>
          <a:xfrm>
            <a:off x="9018161" y="4925568"/>
            <a:ext cx="2883353" cy="923330"/>
          </a:xfrm>
          <a:prstGeom prst="rect">
            <a:avLst/>
          </a:prstGeom>
          <a:noFill/>
        </p:spPr>
        <p:txBody>
          <a:bodyPr wrap="none" rtlCol="0">
            <a:spAutoFit/>
          </a:bodyPr>
          <a:lstStyle/>
          <a:p>
            <a:r>
              <a:rPr lang="en-US" dirty="0">
                <a:solidFill>
                  <a:srgbClr val="FF0000"/>
                </a:solidFill>
              </a:rPr>
              <a:t>Performative drawings that </a:t>
            </a:r>
          </a:p>
          <a:p>
            <a:r>
              <a:rPr lang="en-US" dirty="0">
                <a:solidFill>
                  <a:srgbClr val="FF0000"/>
                </a:solidFill>
              </a:rPr>
              <a:t>don’t have an apparatus </a:t>
            </a:r>
          </a:p>
          <a:p>
            <a:r>
              <a:rPr lang="en-US" dirty="0">
                <a:solidFill>
                  <a:srgbClr val="FF0000"/>
                </a:solidFill>
              </a:rPr>
              <a:t>between them</a:t>
            </a:r>
          </a:p>
        </p:txBody>
      </p:sp>
    </p:spTree>
    <p:extLst>
      <p:ext uri="{BB962C8B-B14F-4D97-AF65-F5344CB8AC3E}">
        <p14:creationId xmlns:p14="http://schemas.microsoft.com/office/powerpoint/2010/main" val="3096047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7B919D-C401-5D4C-8FA2-7C05E0A7EA15}"/>
              </a:ext>
            </a:extLst>
          </p:cNvPr>
          <p:cNvPicPr>
            <a:picLocks noChangeAspect="1"/>
          </p:cNvPicPr>
          <p:nvPr/>
        </p:nvPicPr>
        <p:blipFill rotWithShape="1">
          <a:blip r:embed="rId3"/>
          <a:srcRect l="1714" t="4830" r="1809" b="3674"/>
          <a:stretch/>
        </p:blipFill>
        <p:spPr>
          <a:xfrm>
            <a:off x="870831" y="485422"/>
            <a:ext cx="10435173" cy="5671477"/>
          </a:xfrm>
          <a:prstGeom prst="rect">
            <a:avLst/>
          </a:prstGeom>
        </p:spPr>
      </p:pic>
      <p:sp>
        <p:nvSpPr>
          <p:cNvPr id="5" name="TextBox 4">
            <a:extLst>
              <a:ext uri="{FF2B5EF4-FFF2-40B4-BE49-F238E27FC236}">
                <a16:creationId xmlns:a16="http://schemas.microsoft.com/office/drawing/2014/main" id="{21E40D6A-C466-8AAA-2B6F-05EBF9B13BF5}"/>
              </a:ext>
            </a:extLst>
          </p:cNvPr>
          <p:cNvSpPr txBox="1"/>
          <p:nvPr/>
        </p:nvSpPr>
        <p:spPr>
          <a:xfrm>
            <a:off x="782109" y="6173833"/>
            <a:ext cx="4890698" cy="369332"/>
          </a:xfrm>
          <a:prstGeom prst="rect">
            <a:avLst/>
          </a:prstGeom>
          <a:noFill/>
        </p:spPr>
        <p:txBody>
          <a:bodyPr wrap="none" rtlCol="0">
            <a:spAutoFit/>
          </a:bodyPr>
          <a:lstStyle/>
          <a:p>
            <a:r>
              <a:rPr lang="en-US" dirty="0">
                <a:hlinkClick r:id="rId4">
                  <a:extLst>
                    <a:ext uri="{A12FA001-AC4F-418D-AE19-62706E023703}">
                      <ahyp:hlinkClr xmlns:ahyp="http://schemas.microsoft.com/office/drawing/2018/hyperlinkcolor" val="tx"/>
                    </a:ext>
                  </a:extLst>
                </a:hlinkClick>
              </a:rPr>
              <a:t>Link : </a:t>
            </a:r>
            <a:r>
              <a:rPr lang="en-US" b="1" dirty="0">
                <a:hlinkClick r:id="rId4">
                  <a:extLst>
                    <a:ext uri="{A12FA001-AC4F-418D-AE19-62706E023703}">
                      <ahyp:hlinkClr xmlns:ahyp="http://schemas.microsoft.com/office/drawing/2018/hyperlinkcolor" val="tx"/>
                    </a:ext>
                  </a:extLst>
                </a:hlinkClick>
              </a:rPr>
              <a:t>Tony Orrico </a:t>
            </a:r>
            <a:r>
              <a:rPr lang="en-US" i="1" dirty="0">
                <a:hlinkClick r:id="rId4">
                  <a:extLst>
                    <a:ext uri="{A12FA001-AC4F-418D-AE19-62706E023703}">
                      <ahyp:hlinkClr xmlns:ahyp="http://schemas.microsoft.com/office/drawing/2018/hyperlinkcolor" val="tx"/>
                    </a:ext>
                  </a:extLst>
                </a:hlinkClick>
              </a:rPr>
              <a:t>Penwald 6: project, recoil</a:t>
            </a:r>
            <a:r>
              <a:rPr lang="en-US" u="sng" dirty="0"/>
              <a:t> (2011)</a:t>
            </a:r>
          </a:p>
        </p:txBody>
      </p:sp>
      <p:pic>
        <p:nvPicPr>
          <p:cNvPr id="2" name="Picture 1" descr="A pixelated mouse cursor&#10;&#10;Description automatically generated">
            <a:extLst>
              <a:ext uri="{FF2B5EF4-FFF2-40B4-BE49-F238E27FC236}">
                <a16:creationId xmlns:a16="http://schemas.microsoft.com/office/drawing/2014/main" id="{F396C8F3-C736-B856-4ED7-C5526FDC37F4}"/>
              </a:ext>
            </a:extLst>
          </p:cNvPr>
          <p:cNvPicPr>
            <a:picLocks noChangeAspect="1"/>
          </p:cNvPicPr>
          <p:nvPr/>
        </p:nvPicPr>
        <p:blipFill>
          <a:blip r:embed="rId5"/>
          <a:stretch>
            <a:fillRect/>
          </a:stretch>
        </p:blipFill>
        <p:spPr>
          <a:xfrm>
            <a:off x="5506381" y="6138664"/>
            <a:ext cx="450081" cy="450081"/>
          </a:xfrm>
          <a:prstGeom prst="rect">
            <a:avLst/>
          </a:prstGeom>
        </p:spPr>
      </p:pic>
    </p:spTree>
    <p:extLst>
      <p:ext uri="{BB962C8B-B14F-4D97-AF65-F5344CB8AC3E}">
        <p14:creationId xmlns:p14="http://schemas.microsoft.com/office/powerpoint/2010/main" val="1830326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2A2620-90AA-7C44-97FF-224FC986E1F9}"/>
              </a:ext>
            </a:extLst>
          </p:cNvPr>
          <p:cNvPicPr>
            <a:picLocks noChangeAspect="1"/>
          </p:cNvPicPr>
          <p:nvPr/>
        </p:nvPicPr>
        <p:blipFill rotWithShape="1">
          <a:blip r:embed="rId2"/>
          <a:srcRect t="4130" b="15283"/>
          <a:stretch/>
        </p:blipFill>
        <p:spPr>
          <a:xfrm>
            <a:off x="757239" y="478194"/>
            <a:ext cx="10711536" cy="5800725"/>
          </a:xfrm>
          <a:prstGeom prst="rect">
            <a:avLst/>
          </a:prstGeom>
        </p:spPr>
      </p:pic>
      <p:sp>
        <p:nvSpPr>
          <p:cNvPr id="4" name="TextBox 3">
            <a:extLst>
              <a:ext uri="{FF2B5EF4-FFF2-40B4-BE49-F238E27FC236}">
                <a16:creationId xmlns:a16="http://schemas.microsoft.com/office/drawing/2014/main" id="{3EF571B8-20CA-8E46-9AD4-82ABC6EFF0FA}"/>
              </a:ext>
            </a:extLst>
          </p:cNvPr>
          <p:cNvSpPr txBox="1"/>
          <p:nvPr/>
        </p:nvSpPr>
        <p:spPr>
          <a:xfrm>
            <a:off x="689358" y="6267630"/>
            <a:ext cx="4980851" cy="369332"/>
          </a:xfrm>
          <a:prstGeom prst="rect">
            <a:avLst/>
          </a:prstGeom>
          <a:noFill/>
        </p:spPr>
        <p:txBody>
          <a:bodyPr wrap="none" rtlCol="0">
            <a:spAutoFit/>
          </a:bodyPr>
          <a:lstStyle/>
          <a:p>
            <a:r>
              <a:rPr lang="en-US" b="1" dirty="0"/>
              <a:t>Matthew Barney </a:t>
            </a:r>
            <a:r>
              <a:rPr lang="en-US" i="1" dirty="0"/>
              <a:t>Drawing Restraint </a:t>
            </a:r>
            <a:r>
              <a:rPr lang="en-US" dirty="0"/>
              <a:t>(1987-present)</a:t>
            </a:r>
          </a:p>
        </p:txBody>
      </p:sp>
    </p:spTree>
    <p:extLst>
      <p:ext uri="{BB962C8B-B14F-4D97-AF65-F5344CB8AC3E}">
        <p14:creationId xmlns:p14="http://schemas.microsoft.com/office/powerpoint/2010/main" val="2811903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2A2620-90AA-7C44-97FF-224FC986E1F9}"/>
              </a:ext>
            </a:extLst>
          </p:cNvPr>
          <p:cNvPicPr>
            <a:picLocks noChangeAspect="1"/>
          </p:cNvPicPr>
          <p:nvPr/>
        </p:nvPicPr>
        <p:blipFill>
          <a:blip r:embed="rId3"/>
          <a:srcRect/>
          <a:stretch/>
        </p:blipFill>
        <p:spPr>
          <a:xfrm>
            <a:off x="984773" y="388510"/>
            <a:ext cx="3959768" cy="5872538"/>
          </a:xfrm>
          <a:prstGeom prst="rect">
            <a:avLst/>
          </a:prstGeom>
        </p:spPr>
      </p:pic>
      <p:pic>
        <p:nvPicPr>
          <p:cNvPr id="4" name="Picture 3" descr="A person doing a trick on a skateboard&#10;&#10;Description automatically generated with medium confidence">
            <a:extLst>
              <a:ext uri="{FF2B5EF4-FFF2-40B4-BE49-F238E27FC236}">
                <a16:creationId xmlns:a16="http://schemas.microsoft.com/office/drawing/2014/main" id="{3D693DF5-DA3A-CD47-843C-99030D160C3B}"/>
              </a:ext>
            </a:extLst>
          </p:cNvPr>
          <p:cNvPicPr>
            <a:picLocks noChangeAspect="1"/>
          </p:cNvPicPr>
          <p:nvPr/>
        </p:nvPicPr>
        <p:blipFill>
          <a:blip r:embed="rId4"/>
          <a:stretch>
            <a:fillRect/>
          </a:stretch>
        </p:blipFill>
        <p:spPr>
          <a:xfrm>
            <a:off x="5424488" y="388510"/>
            <a:ext cx="5890718" cy="5872537"/>
          </a:xfrm>
          <a:prstGeom prst="rect">
            <a:avLst/>
          </a:prstGeom>
        </p:spPr>
      </p:pic>
      <p:sp>
        <p:nvSpPr>
          <p:cNvPr id="2" name="TextBox 1">
            <a:extLst>
              <a:ext uri="{FF2B5EF4-FFF2-40B4-BE49-F238E27FC236}">
                <a16:creationId xmlns:a16="http://schemas.microsoft.com/office/drawing/2014/main" id="{44FB807E-01D5-C17B-5143-08BF81E31BB5}"/>
              </a:ext>
            </a:extLst>
          </p:cNvPr>
          <p:cNvSpPr txBox="1"/>
          <p:nvPr/>
        </p:nvSpPr>
        <p:spPr>
          <a:xfrm>
            <a:off x="881270" y="6267630"/>
            <a:ext cx="4980851" cy="369332"/>
          </a:xfrm>
          <a:prstGeom prst="rect">
            <a:avLst/>
          </a:prstGeom>
          <a:noFill/>
        </p:spPr>
        <p:txBody>
          <a:bodyPr wrap="none" rtlCol="0">
            <a:spAutoFit/>
          </a:bodyPr>
          <a:lstStyle/>
          <a:p>
            <a:r>
              <a:rPr lang="en-US" b="1" dirty="0"/>
              <a:t>Matthew Barney </a:t>
            </a:r>
            <a:r>
              <a:rPr lang="en-US" i="1" dirty="0"/>
              <a:t>Drawing Restraint </a:t>
            </a:r>
            <a:r>
              <a:rPr lang="en-US" dirty="0"/>
              <a:t>(1987-present)</a:t>
            </a:r>
          </a:p>
        </p:txBody>
      </p:sp>
    </p:spTree>
    <p:extLst>
      <p:ext uri="{BB962C8B-B14F-4D97-AF65-F5344CB8AC3E}">
        <p14:creationId xmlns:p14="http://schemas.microsoft.com/office/powerpoint/2010/main" val="545098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955792-8857-B2BD-FE6A-6E14F9F1EE85}"/>
              </a:ext>
            </a:extLst>
          </p:cNvPr>
          <p:cNvPicPr>
            <a:picLocks noChangeAspect="1"/>
          </p:cNvPicPr>
          <p:nvPr/>
        </p:nvPicPr>
        <p:blipFill rotWithShape="1">
          <a:blip r:embed="rId3">
            <a:extLst>
              <a:ext uri="{28A0092B-C50C-407E-A947-70E740481C1C}">
                <a14:useLocalDpi xmlns:a14="http://schemas.microsoft.com/office/drawing/2010/main" val="0"/>
              </a:ext>
            </a:extLst>
          </a:blip>
          <a:srcRect t="20744" b="4653"/>
          <a:stretch/>
        </p:blipFill>
        <p:spPr>
          <a:xfrm>
            <a:off x="958359" y="383157"/>
            <a:ext cx="10292899" cy="5789756"/>
          </a:xfrm>
          <a:prstGeom prst="rect">
            <a:avLst/>
          </a:prstGeom>
        </p:spPr>
      </p:pic>
      <p:sp>
        <p:nvSpPr>
          <p:cNvPr id="4" name="TextBox 3">
            <a:extLst>
              <a:ext uri="{FF2B5EF4-FFF2-40B4-BE49-F238E27FC236}">
                <a16:creationId xmlns:a16="http://schemas.microsoft.com/office/drawing/2014/main" id="{C5D9157D-A316-E940-B798-74C14290BCDD}"/>
              </a:ext>
            </a:extLst>
          </p:cNvPr>
          <p:cNvSpPr txBox="1"/>
          <p:nvPr/>
        </p:nvSpPr>
        <p:spPr>
          <a:xfrm>
            <a:off x="879336" y="6180090"/>
            <a:ext cx="4592668" cy="369332"/>
          </a:xfrm>
          <a:prstGeom prst="rect">
            <a:avLst/>
          </a:prstGeom>
          <a:noFill/>
        </p:spPr>
        <p:txBody>
          <a:bodyPr wrap="none" rtlCol="0">
            <a:spAutoFit/>
          </a:bodyPr>
          <a:lstStyle/>
          <a:p>
            <a:r>
              <a:rPr lang="en-US" dirty="0">
                <a:hlinkClick r:id="rId4">
                  <a:extLst>
                    <a:ext uri="{A12FA001-AC4F-418D-AE19-62706E023703}">
                      <ahyp:hlinkClr xmlns:ahyp="http://schemas.microsoft.com/office/drawing/2018/hyperlinkcolor" val="tx"/>
                    </a:ext>
                  </a:extLst>
                </a:hlinkClick>
              </a:rPr>
              <a:t>Link </a:t>
            </a:r>
            <a:r>
              <a:rPr lang="en-US" dirty="0">
                <a:solidFill>
                  <a:srgbClr val="92D050"/>
                </a:solidFill>
                <a:hlinkClick r:id="rId4">
                  <a:extLst>
                    <a:ext uri="{A12FA001-AC4F-418D-AE19-62706E023703}">
                      <ahyp:hlinkClr xmlns:ahyp="http://schemas.microsoft.com/office/drawing/2018/hyperlinkcolor" val="tx"/>
                    </a:ext>
                  </a:extLst>
                </a:hlinkClick>
              </a:rPr>
              <a:t>[TATESHOTS]</a:t>
            </a:r>
            <a:r>
              <a:rPr lang="en-US" dirty="0">
                <a:hlinkClick r:id="rId4">
                  <a:extLst>
                    <a:ext uri="{A12FA001-AC4F-418D-AE19-62706E023703}">
                      <ahyp:hlinkClr xmlns:ahyp="http://schemas.microsoft.com/office/drawing/2018/hyperlinkcolor" val="tx"/>
                    </a:ext>
                  </a:extLst>
                </a:hlinkClick>
              </a:rPr>
              <a:t> : </a:t>
            </a:r>
            <a:r>
              <a:rPr lang="en-US" b="1" dirty="0">
                <a:hlinkClick r:id="rId4">
                  <a:extLst>
                    <a:ext uri="{A12FA001-AC4F-418D-AE19-62706E023703}">
                      <ahyp:hlinkClr xmlns:ahyp="http://schemas.microsoft.com/office/drawing/2018/hyperlinkcolor" val="tx"/>
                    </a:ext>
                  </a:extLst>
                </a:hlinkClick>
              </a:rPr>
              <a:t>Yves Klein </a:t>
            </a:r>
            <a:r>
              <a:rPr lang="en-US" i="1" dirty="0">
                <a:hlinkClick r:id="rId4">
                  <a:extLst>
                    <a:ext uri="{A12FA001-AC4F-418D-AE19-62706E023703}">
                      <ahyp:hlinkClr xmlns:ahyp="http://schemas.microsoft.com/office/drawing/2018/hyperlinkcolor" val="tx"/>
                    </a:ext>
                  </a:extLst>
                </a:hlinkClick>
              </a:rPr>
              <a:t>Anthropometries</a:t>
            </a:r>
            <a:endParaRPr lang="en-US" i="1" dirty="0"/>
          </a:p>
        </p:txBody>
      </p:sp>
      <p:pic>
        <p:nvPicPr>
          <p:cNvPr id="5" name="Picture 4" descr="A pixelated mouse cursor&#10;&#10;Description automatically generated">
            <a:extLst>
              <a:ext uri="{FF2B5EF4-FFF2-40B4-BE49-F238E27FC236}">
                <a16:creationId xmlns:a16="http://schemas.microsoft.com/office/drawing/2014/main" id="{571EABF7-F1C5-6923-76D8-C9AE43200EEB}"/>
              </a:ext>
            </a:extLst>
          </p:cNvPr>
          <p:cNvPicPr>
            <a:picLocks noChangeAspect="1"/>
          </p:cNvPicPr>
          <p:nvPr/>
        </p:nvPicPr>
        <p:blipFill>
          <a:blip r:embed="rId5"/>
          <a:stretch>
            <a:fillRect/>
          </a:stretch>
        </p:blipFill>
        <p:spPr>
          <a:xfrm>
            <a:off x="5294489" y="6101857"/>
            <a:ext cx="544598" cy="544598"/>
          </a:xfrm>
          <a:prstGeom prst="rect">
            <a:avLst/>
          </a:prstGeom>
        </p:spPr>
      </p:pic>
    </p:spTree>
    <p:extLst>
      <p:ext uri="{BB962C8B-B14F-4D97-AF65-F5344CB8AC3E}">
        <p14:creationId xmlns:p14="http://schemas.microsoft.com/office/powerpoint/2010/main" val="1127283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extBox 1">
            <a:extLst>
              <a:ext uri="{FF2B5EF4-FFF2-40B4-BE49-F238E27FC236}">
                <a16:creationId xmlns:a16="http://schemas.microsoft.com/office/drawing/2014/main" id="{8C60013D-27BB-1865-6478-4811D7B1A336}"/>
              </a:ext>
            </a:extLst>
          </p:cNvPr>
          <p:cNvSpPr txBox="1">
            <a:spLocks noChangeArrowheads="1"/>
          </p:cNvSpPr>
          <p:nvPr/>
        </p:nvSpPr>
        <p:spPr bwMode="auto">
          <a:xfrm>
            <a:off x="222250" y="728663"/>
            <a:ext cx="5715000"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2400"/>
              <a:t>Kinetic Art</a:t>
            </a:r>
          </a:p>
          <a:p>
            <a:pPr>
              <a:lnSpc>
                <a:spcPct val="100000"/>
              </a:lnSpc>
              <a:spcBef>
                <a:spcPct val="0"/>
              </a:spcBef>
              <a:buFontTx/>
              <a:buNone/>
            </a:pPr>
            <a:endParaRPr lang="en-US" altLang="en-US" sz="2400"/>
          </a:p>
          <a:p>
            <a:pPr>
              <a:lnSpc>
                <a:spcPct val="100000"/>
              </a:lnSpc>
              <a:spcBef>
                <a:spcPct val="0"/>
              </a:spcBef>
              <a:buFontTx/>
              <a:buNone/>
            </a:pPr>
            <a:r>
              <a:rPr lang="en-GB" altLang="en-US" sz="2400"/>
              <a:t>The word kinetic means relating to motion. Since the early twentieth century artists have been incorporating movement into art. This has been partly to explore the possibilities of movement, partly to introduce the element of time, partly to reflect the importance of the machine and technology in the modern world and partly to explore the nature of vision.(Tate) </a:t>
            </a:r>
            <a:endParaRPr lang="en-US" altLang="en-US" sz="2400"/>
          </a:p>
        </p:txBody>
      </p:sp>
      <p:pic>
        <p:nvPicPr>
          <p:cNvPr id="24578" name="Picture 2">
            <a:extLst>
              <a:ext uri="{FF2B5EF4-FFF2-40B4-BE49-F238E27FC236}">
                <a16:creationId xmlns:a16="http://schemas.microsoft.com/office/drawing/2014/main" id="{10DF833A-68EB-343E-6667-A81FC26570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6650" y="1062038"/>
            <a:ext cx="5883275" cy="440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Rectangle 3">
            <a:extLst>
              <a:ext uri="{FF2B5EF4-FFF2-40B4-BE49-F238E27FC236}">
                <a16:creationId xmlns:a16="http://schemas.microsoft.com/office/drawing/2014/main" id="{7005823F-8C01-927C-448B-8F866C5152A1}"/>
              </a:ext>
            </a:extLst>
          </p:cNvPr>
          <p:cNvSpPr>
            <a:spLocks noChangeArrowheads="1"/>
          </p:cNvSpPr>
          <p:nvPr/>
        </p:nvSpPr>
        <p:spPr bwMode="auto">
          <a:xfrm>
            <a:off x="6216650" y="5668963"/>
            <a:ext cx="6096000" cy="923925"/>
          </a:xfrm>
          <a:prstGeom prst="rect">
            <a:avLst/>
          </a:prstGeom>
          <a:noFill/>
          <a:ln>
            <a:noFill/>
          </a:ln>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defRPr/>
            </a:pPr>
            <a:r>
              <a:rPr lang="en-GB" altLang="en-US" dirty="0">
                <a:latin typeface="+mn-lt"/>
              </a:rPr>
              <a:t>Jean </a:t>
            </a:r>
            <a:r>
              <a:rPr lang="en-GB" altLang="en-US" dirty="0" err="1">
                <a:latin typeface="+mn-lt"/>
              </a:rPr>
              <a:t>Tinguely</a:t>
            </a:r>
            <a:r>
              <a:rPr lang="en-GB" altLang="en-US" dirty="0">
                <a:latin typeface="+mn-lt"/>
              </a:rPr>
              <a:t>, </a:t>
            </a:r>
            <a:r>
              <a:rPr lang="en-GB" altLang="en-US" dirty="0" err="1">
                <a:latin typeface="+mn-lt"/>
              </a:rPr>
              <a:t>Cyclograveur</a:t>
            </a:r>
            <a:r>
              <a:rPr lang="en-GB" altLang="en-US" dirty="0">
                <a:latin typeface="+mn-lt"/>
              </a:rPr>
              <a:t>, 1961. Welded scrap metal, bicycle elements, sheet metal, drum and cymbal, book. 225 x 410 x 110 cm. </a:t>
            </a:r>
            <a:r>
              <a:rPr lang="en-GB" altLang="en-US" dirty="0" err="1">
                <a:latin typeface="+mn-lt"/>
              </a:rPr>
              <a:t>Kunsthaus</a:t>
            </a:r>
            <a:r>
              <a:rPr lang="en-GB" altLang="en-US" dirty="0">
                <a:latin typeface="+mn-lt"/>
              </a:rPr>
              <a:t> Zürich.</a:t>
            </a:r>
            <a:endParaRPr lang="en-US" altLang="en-US" dirty="0">
              <a:latin typeface="+mn-lt"/>
            </a:endParaRPr>
          </a:p>
        </p:txBody>
      </p:sp>
      <p:sp>
        <p:nvSpPr>
          <p:cNvPr id="24580" name="Rectangle 4">
            <a:extLst>
              <a:ext uri="{FF2B5EF4-FFF2-40B4-BE49-F238E27FC236}">
                <a16:creationId xmlns:a16="http://schemas.microsoft.com/office/drawing/2014/main" id="{64488CF8-6016-D58B-A743-A803F0345F16}"/>
              </a:ext>
            </a:extLst>
          </p:cNvPr>
          <p:cNvSpPr>
            <a:spLocks noChangeArrowheads="1"/>
          </p:cNvSpPr>
          <p:nvPr/>
        </p:nvSpPr>
        <p:spPr bwMode="auto">
          <a:xfrm>
            <a:off x="222250" y="4919663"/>
            <a:ext cx="5580063"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2000"/>
              <a:t>Art Machines Machine Art / Museum Tinguely / Basel, Switzerland / part 1/2</a:t>
            </a:r>
          </a:p>
          <a:p>
            <a:pPr>
              <a:lnSpc>
                <a:spcPct val="100000"/>
              </a:lnSpc>
              <a:spcBef>
                <a:spcPct val="0"/>
              </a:spcBef>
              <a:buFontTx/>
              <a:buNone/>
            </a:pPr>
            <a:r>
              <a:rPr lang="en-US" altLang="en-US" sz="2000"/>
              <a:t>2008</a:t>
            </a:r>
          </a:p>
          <a:p>
            <a:pPr>
              <a:lnSpc>
                <a:spcPct val="100000"/>
              </a:lnSpc>
              <a:spcBef>
                <a:spcPct val="0"/>
              </a:spcBef>
              <a:buFontTx/>
              <a:buNone/>
            </a:pPr>
            <a:r>
              <a:rPr lang="en-US" altLang="en-US" sz="2000"/>
              <a:t>Link:</a:t>
            </a:r>
            <a:r>
              <a:rPr lang="en-GB" altLang="en-US" sz="2000"/>
              <a:t>https://vernissage.tv/2008/03/24/art-machines-machine-art-museum-tinguely-basel-switzerland-part-12/ </a:t>
            </a:r>
            <a:endParaRPr lang="en-US" altLang="en-US"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1">
            <a:extLst>
              <a:ext uri="{FF2B5EF4-FFF2-40B4-BE49-F238E27FC236}">
                <a16:creationId xmlns:a16="http://schemas.microsoft.com/office/drawing/2014/main" id="{10AF2A20-1914-9CA6-4367-ACF10CA510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7600"/>
            <a:ext cx="4111625" cy="308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6" name="Picture 2">
            <a:extLst>
              <a:ext uri="{FF2B5EF4-FFF2-40B4-BE49-F238E27FC236}">
                <a16:creationId xmlns:a16="http://schemas.microsoft.com/office/drawing/2014/main" id="{5D64AF9F-9C9F-9166-FDE5-EDCAAFDB14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1625" y="2387600"/>
            <a:ext cx="4643438" cy="308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3">
            <a:extLst>
              <a:ext uri="{FF2B5EF4-FFF2-40B4-BE49-F238E27FC236}">
                <a16:creationId xmlns:a16="http://schemas.microsoft.com/office/drawing/2014/main" id="{359A29DB-CED9-E451-299A-E06291B12B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48563" y="2387600"/>
            <a:ext cx="4643437" cy="308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8C9CC8D-1328-A72F-B4E0-D43BB2277FDE}"/>
              </a:ext>
            </a:extLst>
          </p:cNvPr>
          <p:cNvSpPr/>
          <p:nvPr/>
        </p:nvSpPr>
        <p:spPr>
          <a:xfrm>
            <a:off x="0" y="5732463"/>
            <a:ext cx="9302750" cy="923925"/>
          </a:xfrm>
          <a:prstGeom prst="rect">
            <a:avLst/>
          </a:prstGeom>
        </p:spPr>
        <p:txBody>
          <a:bodyPr>
            <a:spAutoFit/>
          </a:bodyPr>
          <a:lstStyle/>
          <a:p>
            <a:pPr>
              <a:defRPr/>
            </a:pPr>
            <a:r>
              <a:rPr lang="en-GB" altLang="en-US" dirty="0">
                <a:latin typeface="+mn-lt"/>
              </a:rPr>
              <a:t>Artists include: </a:t>
            </a:r>
          </a:p>
          <a:p>
            <a:pPr>
              <a:defRPr/>
            </a:pPr>
            <a:r>
              <a:rPr lang="en-GB" altLang="en-US" dirty="0">
                <a:latin typeface="+mn-lt"/>
              </a:rPr>
              <a:t>Olafur Eliasson (The endless study) </a:t>
            </a:r>
          </a:p>
          <a:p>
            <a:pPr>
              <a:defRPr/>
            </a:pPr>
            <a:r>
              <a:rPr lang="en-GB" altLang="en-US" dirty="0">
                <a:latin typeface="+mn-lt"/>
              </a:rPr>
              <a:t>Tim Lewis (Auto-Dali Prosthetic</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3">
            <a:extLst>
              <a:ext uri="{FF2B5EF4-FFF2-40B4-BE49-F238E27FC236}">
                <a16:creationId xmlns:a16="http://schemas.microsoft.com/office/drawing/2014/main" id="{0B79D523-F437-DEAF-8754-299629CE98B7}"/>
              </a:ext>
            </a:extLst>
          </p:cNvPr>
          <p:cNvSpPr txBox="1">
            <a:spLocks noChangeArrowheads="1"/>
          </p:cNvSpPr>
          <p:nvPr/>
        </p:nvSpPr>
        <p:spPr bwMode="auto">
          <a:xfrm>
            <a:off x="181511" y="5561167"/>
            <a:ext cx="771531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dirty="0"/>
              <a:t>Rebecca Horn, Body Landscapes, Hayward Gallery, London 2004</a:t>
            </a:r>
          </a:p>
          <a:p>
            <a:pPr>
              <a:lnSpc>
                <a:spcPct val="100000"/>
              </a:lnSpc>
              <a:spcBef>
                <a:spcPct val="0"/>
              </a:spcBef>
              <a:buNone/>
            </a:pPr>
            <a:r>
              <a:rPr lang="en-US" altLang="en-US" sz="1800" dirty="0"/>
              <a:t>Sun Yuan &amp; Peng Yu at The Giardini, and </a:t>
            </a:r>
            <a:r>
              <a:rPr lang="en-US" altLang="en-US" sz="1800" dirty="0" err="1"/>
              <a:t>Arsenale</a:t>
            </a:r>
            <a:r>
              <a:rPr lang="en-US" altLang="en-US" sz="1800" dirty="0"/>
              <a:t>,  Venice Biennale, Venice 2019</a:t>
            </a:r>
          </a:p>
        </p:txBody>
      </p:sp>
      <p:pic>
        <p:nvPicPr>
          <p:cNvPr id="2" name="Picture 4" descr="The Giardini exhibition - 58th Venice Art Biennale 2019 | Inexhibit">
            <a:extLst>
              <a:ext uri="{FF2B5EF4-FFF2-40B4-BE49-F238E27FC236}">
                <a16:creationId xmlns:a16="http://schemas.microsoft.com/office/drawing/2014/main" id="{B9BB60EF-B38E-9535-625F-4CA9F971B0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7866" y="928533"/>
            <a:ext cx="6294133" cy="4188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a:extLst>
              <a:ext uri="{FF2B5EF4-FFF2-40B4-BE49-F238E27FC236}">
                <a16:creationId xmlns:a16="http://schemas.microsoft.com/office/drawing/2014/main" id="{203BA4D4-6472-1275-082B-CFD7EF3BAF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928533"/>
            <a:ext cx="6283326" cy="4188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descr="Hussein Chalayan in conversation with Claudia Croft at the V&amp;amp;A: Talking  Fashion | PDD">
            <a:extLst>
              <a:ext uri="{FF2B5EF4-FFF2-40B4-BE49-F238E27FC236}">
                <a16:creationId xmlns:a16="http://schemas.microsoft.com/office/drawing/2014/main" id="{601A5316-B2BC-2D10-526A-4A8C77F2D6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9750"/>
            <a:ext cx="5373688" cy="370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6" name="Rectangle 4">
            <a:extLst>
              <a:ext uri="{FF2B5EF4-FFF2-40B4-BE49-F238E27FC236}">
                <a16:creationId xmlns:a16="http://schemas.microsoft.com/office/drawing/2014/main" id="{D78C9FFF-05D9-4670-6D24-8B8B4722C5DD}"/>
              </a:ext>
            </a:extLst>
          </p:cNvPr>
          <p:cNvSpPr>
            <a:spLocks noChangeArrowheads="1"/>
          </p:cNvSpPr>
          <p:nvPr/>
        </p:nvSpPr>
        <p:spPr bwMode="auto">
          <a:xfrm>
            <a:off x="0" y="4859338"/>
            <a:ext cx="31972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800">
                <a:solidFill>
                  <a:srgbClr val="000011"/>
                </a:solidFill>
                <a:latin typeface="Neuzeit Grotesk Bold"/>
              </a:rPr>
              <a:t>Hussein Chalayan</a:t>
            </a:r>
            <a:r>
              <a:rPr lang="en-GB" altLang="en-US" sz="1800">
                <a:solidFill>
                  <a:srgbClr val="000011"/>
                </a:solidFill>
                <a:latin typeface="Neuzeit Grotesk Regular"/>
              </a:rPr>
              <a:t>,  A/W00 show</a:t>
            </a:r>
            <a:endParaRPr lang="en-US" altLang="en-US" sz="1800"/>
          </a:p>
        </p:txBody>
      </p:sp>
      <p:sp>
        <p:nvSpPr>
          <p:cNvPr id="21507" name="Rectangle 7">
            <a:extLst>
              <a:ext uri="{FF2B5EF4-FFF2-40B4-BE49-F238E27FC236}">
                <a16:creationId xmlns:a16="http://schemas.microsoft.com/office/drawing/2014/main" id="{C0AAF0F2-D5A5-072E-5D4C-A0DF3FB96AC1}"/>
              </a:ext>
            </a:extLst>
          </p:cNvPr>
          <p:cNvSpPr>
            <a:spLocks noChangeArrowheads="1"/>
          </p:cNvSpPr>
          <p:nvPr/>
        </p:nvSpPr>
        <p:spPr bwMode="auto">
          <a:xfrm>
            <a:off x="5527675" y="5570538"/>
            <a:ext cx="57388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US" altLang="en-US" sz="1800">
                <a:solidFill>
                  <a:srgbClr val="000000"/>
                </a:solidFill>
                <a:ea typeface="Times New Roman" panose="02020603050405020304" pitchFamily="18" charset="0"/>
                <a:cs typeface="Times New Roman" panose="02020603050405020304" pitchFamily="18" charset="0"/>
              </a:rPr>
              <a:t>Alexander McQueen, </a:t>
            </a:r>
            <a:r>
              <a:rPr lang="en-GB" altLang="en-US" sz="1800">
                <a:solidFill>
                  <a:srgbClr val="000000"/>
                </a:solidFill>
                <a:ea typeface="Times New Roman" panose="02020603050405020304" pitchFamily="18" charset="0"/>
                <a:cs typeface="Times New Roman" panose="02020603050405020304" pitchFamily="18" charset="0"/>
              </a:rPr>
              <a:t>S/S</a:t>
            </a:r>
            <a:r>
              <a:rPr lang="en-GB" altLang="en-US" sz="1800"/>
              <a:t> 1999 featuring Shalom Harlow </a:t>
            </a:r>
            <a:endParaRPr lang="en-US" altLang="en-US" sz="1800"/>
          </a:p>
        </p:txBody>
      </p:sp>
      <p:pic>
        <p:nvPicPr>
          <p:cNvPr id="21508" name="Picture 4" descr="Watch McQueen&amp;#39;s &amp;#39;90s Runway Shows in Full">
            <a:extLst>
              <a:ext uri="{FF2B5EF4-FFF2-40B4-BE49-F238E27FC236}">
                <a16:creationId xmlns:a16="http://schemas.microsoft.com/office/drawing/2014/main" id="{919E481C-B385-0B8A-E7C5-5A756F8FF3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7675" y="1922463"/>
            <a:ext cx="6621463"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2">
            <a:extLst>
              <a:ext uri="{FF2B5EF4-FFF2-40B4-BE49-F238E27FC236}">
                <a16:creationId xmlns:a16="http://schemas.microsoft.com/office/drawing/2014/main" id="{46DC5F11-DB82-0A0B-C8F0-AC084EC6FF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84988" y="439738"/>
            <a:ext cx="4392612" cy="530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4" name="TextBox 9">
            <a:extLst>
              <a:ext uri="{FF2B5EF4-FFF2-40B4-BE49-F238E27FC236}">
                <a16:creationId xmlns:a16="http://schemas.microsoft.com/office/drawing/2014/main" id="{E9E57567-1865-4595-531A-54191001C1D2}"/>
              </a:ext>
            </a:extLst>
          </p:cNvPr>
          <p:cNvSpPr txBox="1">
            <a:spLocks noChangeArrowheads="1"/>
          </p:cNvSpPr>
          <p:nvPr/>
        </p:nvSpPr>
        <p:spPr bwMode="auto">
          <a:xfrm>
            <a:off x="212725" y="5989638"/>
            <a:ext cx="10233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a:t>Right, </a:t>
            </a:r>
            <a:r>
              <a:rPr lang="en-US" altLang="en-US" sz="1800" b="1"/>
              <a:t>Rebecca Horn </a:t>
            </a:r>
            <a:r>
              <a:rPr lang="en-US" altLang="en-US" sz="1800"/>
              <a:t>(b. 1944-  ), Drawings made using machines including her own body</a:t>
            </a:r>
          </a:p>
          <a:p>
            <a:pPr eaLnBrk="1" hangingPunct="1">
              <a:lnSpc>
                <a:spcPct val="100000"/>
              </a:lnSpc>
              <a:spcBef>
                <a:spcPct val="0"/>
              </a:spcBef>
              <a:buFontTx/>
              <a:buNone/>
            </a:pPr>
            <a:r>
              <a:rPr lang="en-US" altLang="en-US" sz="1800"/>
              <a:t>Left, </a:t>
            </a:r>
            <a:r>
              <a:rPr lang="en-US" altLang="en-US" sz="1800" b="1"/>
              <a:t>Cy Twombly, </a:t>
            </a:r>
            <a:r>
              <a:rPr lang="en-US" altLang="en-US" sz="1800"/>
              <a:t>(1928- 2011), Quattro Sagioni,  (A painting in four parts), 1993-95,  Autunno</a:t>
            </a:r>
          </a:p>
        </p:txBody>
      </p:sp>
      <p:pic>
        <p:nvPicPr>
          <p:cNvPr id="28675" name="Picture 8">
            <a:extLst>
              <a:ext uri="{FF2B5EF4-FFF2-40B4-BE49-F238E27FC236}">
                <a16:creationId xmlns:a16="http://schemas.microsoft.com/office/drawing/2014/main" id="{494DEBC9-00EC-7BAF-AFCD-168DEDA2373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9713" y="439738"/>
            <a:ext cx="6081712" cy="530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5">
            <a:extLst>
              <a:ext uri="{FF2B5EF4-FFF2-40B4-BE49-F238E27FC236}">
                <a16:creationId xmlns:a16="http://schemas.microsoft.com/office/drawing/2014/main" id="{28AF454B-1DB9-7994-2BFE-08880B6753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46513" y="479425"/>
            <a:ext cx="4276725" cy="426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2" name="Picture 2" descr="mage result for are there any self portraits of vivaldi">
            <a:extLst>
              <a:ext uri="{FF2B5EF4-FFF2-40B4-BE49-F238E27FC236}">
                <a16:creationId xmlns:a16="http://schemas.microsoft.com/office/drawing/2014/main" id="{376E6BF1-E610-3597-2A4A-C6B0FC62EF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75" y="479425"/>
            <a:ext cx="356076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8">
            <a:extLst>
              <a:ext uri="{FF2B5EF4-FFF2-40B4-BE49-F238E27FC236}">
                <a16:creationId xmlns:a16="http://schemas.microsoft.com/office/drawing/2014/main" id="{D7553B28-91CE-A8FE-40D8-7AC5B5E0511D}"/>
              </a:ext>
            </a:extLst>
          </p:cNvPr>
          <p:cNvSpPr txBox="1">
            <a:spLocks noChangeArrowheads="1"/>
          </p:cNvSpPr>
          <p:nvPr/>
        </p:nvSpPr>
        <p:spPr bwMode="auto">
          <a:xfrm>
            <a:off x="114300" y="4894263"/>
            <a:ext cx="120777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 typeface="Arial" panose="020B0604020202020204" pitchFamily="34" charset="0"/>
              <a:buNone/>
            </a:pPr>
            <a:r>
              <a:rPr lang="en-US" altLang="en-US" sz="1800"/>
              <a:t>Left to right Portrait of </a:t>
            </a:r>
            <a:r>
              <a:rPr lang="en-US" altLang="en-US" sz="1800" b="1"/>
              <a:t>Antonio Vivaldi </a:t>
            </a:r>
            <a:r>
              <a:rPr lang="en-US" altLang="en-US" sz="1800"/>
              <a:t>((1678- 1741) by Francoise Morellon de La Cave (1696- 1768), 1723,</a:t>
            </a:r>
            <a:r>
              <a:rPr lang="en-US" altLang="en-US" sz="1800" b="1"/>
              <a:t> Max Richter</a:t>
            </a:r>
            <a:r>
              <a:rPr lang="en-US" altLang="en-US" sz="1800"/>
              <a:t>, (born 1966), German – British Post Minimalist Composer, Recomposed Vivaldi’s four seasons, </a:t>
            </a:r>
            <a:r>
              <a:rPr lang="en-US" altLang="en-US" sz="1800">
                <a:hlinkClick r:id="rId5"/>
              </a:rPr>
              <a:t>https://www.youtube.com/watch?v=EcsM4HUEwV</a:t>
            </a:r>
            <a:endParaRPr lang="en-US" altLang="en-US" sz="1800"/>
          </a:p>
          <a:p>
            <a:pPr eaLnBrk="1" hangingPunct="1">
              <a:lnSpc>
                <a:spcPct val="100000"/>
              </a:lnSpc>
              <a:spcBef>
                <a:spcPct val="0"/>
              </a:spcBef>
              <a:buFont typeface="Arial" panose="020B0604020202020204" pitchFamily="34" charset="0"/>
              <a:buNone/>
            </a:pPr>
            <a:endParaRPr lang="en-US" altLang="en-US" sz="1800" b="1"/>
          </a:p>
          <a:p>
            <a:pPr eaLnBrk="1" hangingPunct="1">
              <a:lnSpc>
                <a:spcPct val="100000"/>
              </a:lnSpc>
              <a:spcBef>
                <a:spcPct val="0"/>
              </a:spcBef>
              <a:buFont typeface="Arial" panose="020B0604020202020204" pitchFamily="34" charset="0"/>
              <a:buNone/>
            </a:pPr>
            <a:r>
              <a:rPr lang="en-US" altLang="en-US" sz="1800"/>
              <a:t>Vivaldi’s four seasons</a:t>
            </a:r>
          </a:p>
          <a:p>
            <a:pPr eaLnBrk="1" hangingPunct="1">
              <a:lnSpc>
                <a:spcPct val="100000"/>
              </a:lnSpc>
              <a:spcBef>
                <a:spcPct val="0"/>
              </a:spcBef>
              <a:buFont typeface="Arial" panose="020B0604020202020204" pitchFamily="34" charset="0"/>
              <a:buNone/>
            </a:pPr>
            <a:r>
              <a:rPr lang="en-US" altLang="en-US" sz="1800">
                <a:hlinkClick r:id="rId6"/>
              </a:rPr>
              <a:t>https://www.google.com/search?q=vivaldis+four+seasons&amp;oq=vivaldis+&amp;aqs=chrome.0.69i59j69i57j0l4.2344j0j7&amp;sourceid=chrome&amp;ie=UTF-8</a:t>
            </a:r>
            <a:endParaRPr lang="en-US" altLang="en-US" sz="1800"/>
          </a:p>
        </p:txBody>
      </p:sp>
      <p:sp>
        <p:nvSpPr>
          <p:cNvPr id="30724" name="TextBox 9">
            <a:extLst>
              <a:ext uri="{FF2B5EF4-FFF2-40B4-BE49-F238E27FC236}">
                <a16:creationId xmlns:a16="http://schemas.microsoft.com/office/drawing/2014/main" id="{857759F1-671B-F5CE-CF12-8BB4A4417944}"/>
              </a:ext>
            </a:extLst>
          </p:cNvPr>
          <p:cNvSpPr txBox="1">
            <a:spLocks noChangeArrowheads="1"/>
          </p:cNvSpPr>
          <p:nvPr/>
        </p:nvSpPr>
        <p:spPr bwMode="auto">
          <a:xfrm>
            <a:off x="8405813" y="612775"/>
            <a:ext cx="3384550"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a:t>Declared the first Happening and later named </a:t>
            </a:r>
            <a:r>
              <a:rPr lang="en-US" altLang="en-US" sz="1800" b="1"/>
              <a:t>Theater Piece No</a:t>
            </a:r>
            <a:r>
              <a:rPr lang="en-US" altLang="en-US" sz="1800"/>
              <a:t>. </a:t>
            </a:r>
            <a:r>
              <a:rPr lang="en-US" altLang="en-US" sz="1800" b="1"/>
              <a:t>1</a:t>
            </a:r>
            <a:r>
              <a:rPr lang="en-US" altLang="en-US" sz="1800"/>
              <a:t>, an unnamed performance took place in August 1952 at </a:t>
            </a:r>
            <a:r>
              <a:rPr lang="en-US" altLang="en-US" sz="1800" b="1"/>
              <a:t>Black Mountain College</a:t>
            </a:r>
            <a:r>
              <a:rPr lang="en-US" altLang="en-US" sz="1800"/>
              <a:t> that would become </a:t>
            </a:r>
            <a:r>
              <a:rPr lang="en-US" altLang="en-US" sz="1800" b="1"/>
              <a:t>one</a:t>
            </a:r>
            <a:r>
              <a:rPr lang="en-US" altLang="en-US" sz="1800"/>
              <a:t> of the most famous events in the </a:t>
            </a:r>
            <a:r>
              <a:rPr lang="en-US" altLang="en-US" sz="1800" b="1"/>
              <a:t>college's</a:t>
            </a:r>
            <a:r>
              <a:rPr lang="en-US" altLang="en-US" sz="1800"/>
              <a:t> history, 1952</a:t>
            </a:r>
          </a:p>
          <a:p>
            <a:pPr eaLnBrk="1" hangingPunct="1">
              <a:lnSpc>
                <a:spcPct val="100000"/>
              </a:lnSpc>
              <a:spcBef>
                <a:spcPct val="0"/>
              </a:spcBef>
              <a:buFontTx/>
              <a:buNone/>
            </a:pPr>
            <a:endParaRPr lang="en-US" altLang="en-US" sz="1800"/>
          </a:p>
          <a:p>
            <a:pPr eaLnBrk="1" hangingPunct="1">
              <a:lnSpc>
                <a:spcPct val="100000"/>
              </a:lnSpc>
              <a:spcBef>
                <a:spcPct val="0"/>
              </a:spcBef>
              <a:buFont typeface="Arial" panose="020B0604020202020204" pitchFamily="34" charset="0"/>
              <a:buNone/>
            </a:pPr>
            <a:r>
              <a:rPr lang="en-US" altLang="en-US" sz="1800" b="1"/>
              <a:t>John Cage </a:t>
            </a:r>
            <a:r>
              <a:rPr lang="en-US" altLang="en-US" sz="1800"/>
              <a:t>(1912-1992), American Composer, artist, Philosopher  </a:t>
            </a:r>
          </a:p>
          <a:p>
            <a:pPr eaLnBrk="1" hangingPunct="1">
              <a:lnSpc>
                <a:spcPct val="100000"/>
              </a:lnSpc>
              <a:spcBef>
                <a:spcPct val="0"/>
              </a:spcBef>
              <a:buFontTx/>
              <a:buNone/>
            </a:pPr>
            <a:r>
              <a:rPr lang="en-US" altLang="en-US" sz="1800">
                <a:hlinkClick r:id="rId7"/>
              </a:rPr>
              <a:t>https://www.youtube.com/watch?v=yoAbXwr3qkg</a:t>
            </a:r>
            <a:endParaRPr lang="en-US" altLang="en-US" sz="1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4" descr="A picture containing text, outdoor, water, ocean&#10;&#10;Description automatically generated">
            <a:extLst>
              <a:ext uri="{FF2B5EF4-FFF2-40B4-BE49-F238E27FC236}">
                <a16:creationId xmlns:a16="http://schemas.microsoft.com/office/drawing/2014/main" id="{73B84530-9AF8-7D98-1C84-A9A9A72A91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088" y="568325"/>
            <a:ext cx="5534025" cy="553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0" name="Picture 6" descr="A picture containing outdoor&#10;&#10;Description automatically generated">
            <a:extLst>
              <a:ext uri="{FF2B5EF4-FFF2-40B4-BE49-F238E27FC236}">
                <a16:creationId xmlns:a16="http://schemas.microsoft.com/office/drawing/2014/main" id="{5D9B5F95-CF97-9FA2-35DE-8C2B79E84B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9188" y="568325"/>
            <a:ext cx="5535612" cy="553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3">
            <a:extLst>
              <a:ext uri="{FF2B5EF4-FFF2-40B4-BE49-F238E27FC236}">
                <a16:creationId xmlns:a16="http://schemas.microsoft.com/office/drawing/2014/main" id="{7C1EA8CA-E203-CE53-8CB2-CDB1A361BE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 y="339039"/>
            <a:ext cx="5688012" cy="568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Risograph Style Wallpaper Bold Minimalism Riso by - Etsy">
            <a:extLst>
              <a:ext uri="{FF2B5EF4-FFF2-40B4-BE49-F238E27FC236}">
                <a16:creationId xmlns:a16="http://schemas.microsoft.com/office/drawing/2014/main" id="{224EE33A-20F5-E50D-5495-036A96933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3756" y="339041"/>
            <a:ext cx="5688245" cy="568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A picture containing text&#10;&#10;Description automatically generated">
            <a:extLst>
              <a:ext uri="{FF2B5EF4-FFF2-40B4-BE49-F238E27FC236}">
                <a16:creationId xmlns:a16="http://schemas.microsoft.com/office/drawing/2014/main" id="{0D7F56A1-00D7-0727-5B84-AB4F923CC0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2966" y="339040"/>
            <a:ext cx="5688013" cy="568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a:extLst>
              <a:ext uri="{FF2B5EF4-FFF2-40B4-BE49-F238E27FC236}">
                <a16:creationId xmlns:a16="http://schemas.microsoft.com/office/drawing/2014/main" id="{E44A67BC-5847-C573-E5C2-78EF15921B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7976" y="339041"/>
            <a:ext cx="4087118" cy="568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Isabel Manns hero image">
            <a:extLst>
              <a:ext uri="{FF2B5EF4-FFF2-40B4-BE49-F238E27FC236}">
                <a16:creationId xmlns:a16="http://schemas.microsoft.com/office/drawing/2014/main" id="{0290D7C5-7F00-9543-5864-FA23010353E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05028" y="1674129"/>
            <a:ext cx="4362450"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FABB6830-BB5E-9B97-3316-71841B292A84}"/>
              </a:ext>
            </a:extLst>
          </p:cNvPr>
          <p:cNvSpPr txBox="1"/>
          <p:nvPr/>
        </p:nvSpPr>
        <p:spPr>
          <a:xfrm>
            <a:off x="-233" y="6025464"/>
            <a:ext cx="12192000" cy="830997"/>
          </a:xfrm>
          <a:prstGeom prst="rect">
            <a:avLst/>
          </a:prstGeom>
          <a:noFill/>
        </p:spPr>
        <p:txBody>
          <a:bodyPr wrap="square">
            <a:spAutoFit/>
          </a:bodyPr>
          <a:lstStyle/>
          <a:p>
            <a:pPr>
              <a:lnSpc>
                <a:spcPct val="100000"/>
              </a:lnSpc>
              <a:spcBef>
                <a:spcPct val="0"/>
              </a:spcBef>
              <a:buFontTx/>
              <a:buNone/>
            </a:pPr>
            <a:r>
              <a:rPr lang="en-US" altLang="en-US" sz="1600" dirty="0">
                <a:hlinkClick r:id="rId7">
                  <a:extLst>
                    <a:ext uri="{A12FA001-AC4F-418D-AE19-62706E023703}">
                      <ahyp:hlinkClr xmlns:ahyp="http://schemas.microsoft.com/office/drawing/2018/hyperlinkcolor" val="tx"/>
                    </a:ext>
                  </a:extLst>
                </a:hlinkClick>
              </a:rPr>
              <a:t>https://patternity.org/search/?q=digital+print</a:t>
            </a:r>
            <a:endParaRPr lang="en-US" altLang="en-US" sz="1600" dirty="0"/>
          </a:p>
          <a:p>
            <a:pPr>
              <a:lnSpc>
                <a:spcPct val="100000"/>
              </a:lnSpc>
              <a:spcBef>
                <a:spcPct val="0"/>
              </a:spcBef>
              <a:buFontTx/>
              <a:buNone/>
            </a:pPr>
            <a:r>
              <a:rPr lang="en-US" altLang="en-US" sz="1600" dirty="0">
                <a:hlinkClick r:id="rId8">
                  <a:extLst>
                    <a:ext uri="{A12FA001-AC4F-418D-AE19-62706E023703}">
                      <ahyp:hlinkClr xmlns:ahyp="http://schemas.microsoft.com/office/drawing/2018/hyperlinkcolor" val="tx"/>
                    </a:ext>
                  </a:extLst>
                </a:hlinkClick>
              </a:rPr>
              <a:t>https://patternity.org/projects/explore-our-studio-projects/when-stripes-collide-a-film-with-lily-silverton-pop-magazine/</a:t>
            </a:r>
            <a:endParaRPr lang="en-US" altLang="en-US" sz="1600" dirty="0"/>
          </a:p>
          <a:p>
            <a:pPr>
              <a:lnSpc>
                <a:spcPct val="100000"/>
              </a:lnSpc>
              <a:spcBef>
                <a:spcPct val="0"/>
              </a:spcBef>
              <a:buFontTx/>
              <a:buNone/>
            </a:pPr>
            <a:r>
              <a:rPr lang="en-US" altLang="en-US" sz="1600" dirty="0"/>
              <a:t>https://</a:t>
            </a:r>
            <a:r>
              <a:rPr lang="en-US" altLang="en-US" sz="1600" dirty="0" err="1"/>
              <a:t>patternity.org</a:t>
            </a:r>
            <a:r>
              <a:rPr lang="en-US" altLang="en-US" sz="1600" dirty="0"/>
              <a:t>/explore/index/checked-synchronicity/?parent=</a:t>
            </a:r>
            <a:r>
              <a:rPr lang="en-US" altLang="en-US" sz="1600" dirty="0" err="1"/>
              <a:t>search_repeat-pattern&amp;pointer</a:t>
            </a:r>
            <a:r>
              <a:rPr lang="en-US" altLang="en-US" sz="1600" dirty="0"/>
              <a:t>=1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E20B3-503A-08FE-C905-3DA7EE92190C}"/>
              </a:ext>
            </a:extLst>
          </p:cNvPr>
          <p:cNvSpPr>
            <a:spLocks noGrp="1"/>
          </p:cNvSpPr>
          <p:nvPr>
            <p:ph type="title"/>
          </p:nvPr>
        </p:nvSpPr>
        <p:spPr>
          <a:xfrm>
            <a:off x="2257926" y="2103437"/>
            <a:ext cx="7150768" cy="1325563"/>
          </a:xfrm>
        </p:spPr>
        <p:txBody>
          <a:bodyPr/>
          <a:lstStyle/>
          <a:p>
            <a:r>
              <a:rPr lang="en-US" dirty="0"/>
              <a:t>Practice - based research </a:t>
            </a:r>
          </a:p>
        </p:txBody>
      </p:sp>
    </p:spTree>
    <p:extLst>
      <p:ext uri="{BB962C8B-B14F-4D97-AF65-F5344CB8AC3E}">
        <p14:creationId xmlns:p14="http://schemas.microsoft.com/office/powerpoint/2010/main" val="1627250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p:cNvGraphicFramePr>
            <a:graphicFrameLocks noChangeAspect="1"/>
          </p:cNvGraphicFramePr>
          <p:nvPr/>
        </p:nvGraphicFramePr>
        <p:xfrm>
          <a:off x="3826604" y="1561706"/>
          <a:ext cx="4483503" cy="2940220"/>
        </p:xfrm>
        <a:graphic>
          <a:graphicData uri="http://schemas.openxmlformats.org/presentationml/2006/ole">
            <mc:AlternateContent xmlns:mc="http://schemas.openxmlformats.org/markup-compatibility/2006">
              <mc:Choice xmlns:v="urn:schemas-microsoft-com:vml" Requires="v">
                <p:oleObj name="Document" r:id="rId3" imgW="4279900" imgH="2806700" progId="Word.Document.12">
                  <p:embed/>
                </p:oleObj>
              </mc:Choice>
              <mc:Fallback>
                <p:oleObj name="Document" r:id="rId3" imgW="4279900" imgH="2806700" progId="Word.Document.12">
                  <p:embed/>
                  <p:pic>
                    <p:nvPicPr>
                      <p:cNvPr id="4" name="Object 3"/>
                      <p:cNvPicPr/>
                      <p:nvPr/>
                    </p:nvPicPr>
                    <p:blipFill>
                      <a:blip r:embed="rId4"/>
                      <a:stretch>
                        <a:fillRect/>
                      </a:stretch>
                    </p:blipFill>
                    <p:spPr>
                      <a:xfrm>
                        <a:off x="3826604" y="1561706"/>
                        <a:ext cx="4483503" cy="2940220"/>
                      </a:xfrm>
                      <a:prstGeom prst="rect">
                        <a:avLst/>
                      </a:prstGeom>
                    </p:spPr>
                  </p:pic>
                </p:oleObj>
              </mc:Fallback>
            </mc:AlternateContent>
          </a:graphicData>
        </a:graphic>
      </p:graphicFrame>
      <p:sp>
        <p:nvSpPr>
          <p:cNvPr id="5" name="TextBox 4"/>
          <p:cNvSpPr txBox="1"/>
          <p:nvPr/>
        </p:nvSpPr>
        <p:spPr>
          <a:xfrm>
            <a:off x="3871848" y="5952886"/>
            <a:ext cx="237566" cy="646331"/>
          </a:xfrm>
          <a:prstGeom prst="rect">
            <a:avLst/>
          </a:prstGeom>
          <a:noFill/>
        </p:spPr>
        <p:txBody>
          <a:bodyPr wrap="none" rtlCol="0">
            <a:spAutoFit/>
          </a:bodyPr>
          <a:lstStyle/>
          <a:p>
            <a:r>
              <a:rPr lang="en-US" dirty="0"/>
              <a:t> </a:t>
            </a:r>
            <a:endParaRPr lang="en-GB" dirty="0"/>
          </a:p>
          <a:p>
            <a:endParaRPr lang="en-US" dirty="0"/>
          </a:p>
        </p:txBody>
      </p:sp>
      <p:graphicFrame>
        <p:nvGraphicFramePr>
          <p:cNvPr id="6" name="Object 5"/>
          <p:cNvGraphicFramePr>
            <a:graphicFrameLocks noChangeAspect="1"/>
          </p:cNvGraphicFramePr>
          <p:nvPr/>
        </p:nvGraphicFramePr>
        <p:xfrm>
          <a:off x="34876" y="1583030"/>
          <a:ext cx="3791729" cy="2947680"/>
        </p:xfrm>
        <a:graphic>
          <a:graphicData uri="http://schemas.openxmlformats.org/presentationml/2006/ole">
            <mc:AlternateContent xmlns:mc="http://schemas.openxmlformats.org/markup-compatibility/2006">
              <mc:Choice xmlns:v="urn:schemas-microsoft-com:vml" Requires="v">
                <p:oleObj name="Document" r:id="rId5" imgW="3708400" imgH="2882900" progId="Word.Document.12">
                  <p:embed/>
                </p:oleObj>
              </mc:Choice>
              <mc:Fallback>
                <p:oleObj name="Document" r:id="rId5" imgW="3708400" imgH="2882900" progId="Word.Document.12">
                  <p:embed/>
                  <p:pic>
                    <p:nvPicPr>
                      <p:cNvPr id="6" name="Object 5"/>
                      <p:cNvPicPr/>
                      <p:nvPr/>
                    </p:nvPicPr>
                    <p:blipFill>
                      <a:blip r:embed="rId6"/>
                      <a:stretch>
                        <a:fillRect/>
                      </a:stretch>
                    </p:blipFill>
                    <p:spPr>
                      <a:xfrm>
                        <a:off x="34876" y="1583030"/>
                        <a:ext cx="3791729" cy="2947680"/>
                      </a:xfrm>
                      <a:prstGeom prst="rect">
                        <a:avLst/>
                      </a:prstGeom>
                    </p:spPr>
                  </p:pic>
                </p:oleObj>
              </mc:Fallback>
            </mc:AlternateContent>
          </a:graphicData>
        </a:graphic>
      </p:graphicFrame>
      <p:pic>
        <p:nvPicPr>
          <p:cNvPr id="14" name="Picture 13" descr="IMG_3008_4428.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55507" y="1574643"/>
            <a:ext cx="3936493" cy="2940220"/>
          </a:xfrm>
          <a:prstGeom prst="rect">
            <a:avLst/>
          </a:prstGeom>
        </p:spPr>
      </p:pic>
      <p:sp>
        <p:nvSpPr>
          <p:cNvPr id="2" name="TextBox 1"/>
          <p:cNvSpPr txBox="1"/>
          <p:nvPr/>
        </p:nvSpPr>
        <p:spPr>
          <a:xfrm>
            <a:off x="0" y="0"/>
            <a:ext cx="12023548" cy="1477328"/>
          </a:xfrm>
          <a:prstGeom prst="rect">
            <a:avLst/>
          </a:prstGeom>
          <a:noFill/>
        </p:spPr>
        <p:txBody>
          <a:bodyPr wrap="none" rtlCol="0">
            <a:spAutoFit/>
          </a:bodyPr>
          <a:lstStyle/>
          <a:p>
            <a:r>
              <a:rPr lang="en-US" b="1" dirty="0">
                <a:latin typeface="+mj-lt"/>
              </a:rPr>
              <a:t>The Native Alaskan Seal Gut Parka</a:t>
            </a:r>
          </a:p>
          <a:p>
            <a:r>
              <a:rPr lang="en-US" dirty="0">
                <a:latin typeface="+mj-lt"/>
              </a:rPr>
              <a:t>The word </a:t>
            </a:r>
            <a:r>
              <a:rPr lang="en-US" b="1" dirty="0">
                <a:latin typeface="+mj-lt"/>
              </a:rPr>
              <a:t>“parka” </a:t>
            </a:r>
            <a:r>
              <a:rPr lang="en-US" dirty="0">
                <a:latin typeface="+mj-lt"/>
              </a:rPr>
              <a:t>supposedly comes from Nenets, a language of the Samoyedic people of the Ural Mountains in the northern </a:t>
            </a:r>
          </a:p>
          <a:p>
            <a:r>
              <a:rPr lang="en-US" dirty="0">
                <a:latin typeface="+mj-lt"/>
              </a:rPr>
              <a:t>part of modern Russia. However, the term derives from Aleut people (pictured below </a:t>
            </a:r>
            <a:r>
              <a:rPr lang="en-US" dirty="0" err="1">
                <a:latin typeface="+mj-lt"/>
              </a:rPr>
              <a:t>centre</a:t>
            </a:r>
            <a:r>
              <a:rPr lang="en-US" dirty="0">
                <a:latin typeface="+mj-lt"/>
              </a:rPr>
              <a:t> ). </a:t>
            </a:r>
          </a:p>
          <a:p>
            <a:r>
              <a:rPr lang="en-US" dirty="0">
                <a:latin typeface="+mj-lt"/>
              </a:rPr>
              <a:t>Parka simply translates to </a:t>
            </a:r>
            <a:r>
              <a:rPr lang="en-US" i="1" dirty="0">
                <a:latin typeface="+mj-lt"/>
              </a:rPr>
              <a:t>animal skin</a:t>
            </a:r>
            <a:r>
              <a:rPr lang="en-US" dirty="0">
                <a:latin typeface="+mj-lt"/>
              </a:rPr>
              <a:t>. </a:t>
            </a:r>
          </a:p>
          <a:p>
            <a:r>
              <a:rPr lang="en-US" dirty="0">
                <a:latin typeface="+mj-lt"/>
              </a:rPr>
              <a:t>The word didn’t enter the English dictionary until the late eighteenth century.</a:t>
            </a:r>
          </a:p>
        </p:txBody>
      </p:sp>
      <p:sp>
        <p:nvSpPr>
          <p:cNvPr id="7" name="Rectangle 6"/>
          <p:cNvSpPr/>
          <p:nvPr/>
        </p:nvSpPr>
        <p:spPr>
          <a:xfrm>
            <a:off x="152400" y="4596535"/>
            <a:ext cx="11616267" cy="2123658"/>
          </a:xfrm>
          <a:prstGeom prst="rect">
            <a:avLst/>
          </a:prstGeom>
        </p:spPr>
        <p:txBody>
          <a:bodyPr wrap="square">
            <a:spAutoFit/>
          </a:bodyPr>
          <a:lstStyle/>
          <a:p>
            <a:r>
              <a:rPr lang="en-US" sz="1200" b="1" dirty="0"/>
              <a:t>Gut parka </a:t>
            </a:r>
            <a:br>
              <a:rPr lang="en-US" sz="1200" dirty="0"/>
            </a:br>
            <a:r>
              <a:rPr lang="en-US" sz="1200" dirty="0"/>
              <a:t>Preparing intestines</a:t>
            </a:r>
            <a:br>
              <a:rPr lang="en-US" sz="1200" dirty="0"/>
            </a:br>
            <a:r>
              <a:rPr lang="en-US" sz="1200" dirty="0"/>
              <a:t>Preparing seal lion intestines. St. Paul Island, c1899.</a:t>
            </a:r>
            <a:endParaRPr lang="en-GB" sz="1200" dirty="0"/>
          </a:p>
          <a:p>
            <a:r>
              <a:rPr lang="en-US" sz="1200" i="1" dirty="0"/>
              <a:t>Courtesy of the Archives, University of Alaska Fairbanks, Charles Hamlin Collection, 728-024.</a:t>
            </a:r>
            <a:endParaRPr lang="en-GB" sz="1200" dirty="0"/>
          </a:p>
          <a:p>
            <a:r>
              <a:rPr lang="en-US" sz="1200" i="1" u="sng" dirty="0">
                <a:hlinkClick r:id="rId8"/>
              </a:rPr>
              <a:t>http://alaska.si.edu/media.asp?id=360&amp;object_id=706</a:t>
            </a:r>
            <a:endParaRPr lang="en-US" sz="1200" i="1" u="sng" dirty="0"/>
          </a:p>
          <a:p>
            <a:endParaRPr lang="en-US" sz="1200" i="1" u="sng" dirty="0"/>
          </a:p>
          <a:p>
            <a:r>
              <a:rPr lang="en-US" sz="1200" b="1" dirty="0"/>
              <a:t>Gut parka </a:t>
            </a:r>
            <a:br>
              <a:rPr lang="en-US" sz="1200" dirty="0"/>
            </a:br>
            <a:r>
              <a:rPr lang="en-US" sz="1200" dirty="0"/>
              <a:t>Men wearing hunting hats and gut parkas demonstrate the placement of a dart </a:t>
            </a:r>
            <a:r>
              <a:rPr lang="en-US" sz="1200" dirty="0" err="1"/>
              <a:t>i</a:t>
            </a:r>
            <a:br>
              <a:rPr lang="en-US" sz="1200" dirty="0"/>
            </a:br>
            <a:r>
              <a:rPr lang="en-US" sz="1200" dirty="0"/>
              <a:t>a throwing board. Umnak Island, Aleutian Islands, 1909.</a:t>
            </a:r>
            <a:endParaRPr lang="en-GB" sz="1200" dirty="0"/>
          </a:p>
          <a:p>
            <a:r>
              <a:rPr lang="en-US" sz="1200" i="1" dirty="0"/>
              <a:t>From </a:t>
            </a:r>
            <a:r>
              <a:rPr lang="en-US" sz="1200" i="1" dirty="0" err="1"/>
              <a:t>Waldemar</a:t>
            </a:r>
            <a:r>
              <a:rPr lang="en-US" sz="1200" i="1" dirty="0"/>
              <a:t> </a:t>
            </a:r>
            <a:r>
              <a:rPr lang="en-US" sz="1200" i="1" dirty="0" err="1"/>
              <a:t>Jochelson</a:t>
            </a:r>
            <a:r>
              <a:rPr lang="en-US" sz="1200" i="1" dirty="0"/>
              <a:t>, “History, Ethnology, and Anthropology of the Aleut.”</a:t>
            </a:r>
            <a:endParaRPr lang="en-GB" sz="1200" dirty="0"/>
          </a:p>
          <a:p>
            <a:r>
              <a:rPr lang="en-US" sz="1200" i="1" u="sng" dirty="0">
                <a:hlinkClick r:id="rId9"/>
              </a:rPr>
              <a:t>http://alaska.si.edu/media.asp?id=45&amp;object_id=706</a:t>
            </a:r>
            <a:endParaRPr lang="en-GB" sz="1200" dirty="0"/>
          </a:p>
        </p:txBody>
      </p:sp>
    </p:spTree>
    <p:extLst>
      <p:ext uri="{BB962C8B-B14F-4D97-AF65-F5344CB8AC3E}">
        <p14:creationId xmlns:p14="http://schemas.microsoft.com/office/powerpoint/2010/main" val="279685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119202" y="1975330"/>
            <a:ext cx="1677056" cy="2561193"/>
          </a:xfrm>
          <a:prstGeom prst="rect">
            <a:avLst/>
          </a:prstGeom>
        </p:spPr>
      </p:pic>
      <p:pic>
        <p:nvPicPr>
          <p:cNvPr id="3" name="Picture 2" descr="raw gut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2223256" y="1548042"/>
            <a:ext cx="2553792" cy="3423169"/>
          </a:xfrm>
          <a:prstGeom prst="rect">
            <a:avLst/>
          </a:prstGeom>
        </p:spPr>
      </p:pic>
      <p:pic>
        <p:nvPicPr>
          <p:cNvPr id="4" name="Picture 3" descr="IMG_3055_4475.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96258" y="1975329"/>
            <a:ext cx="3429035" cy="2561193"/>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990" y="1982730"/>
            <a:ext cx="1731577" cy="2589270"/>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4888573" y="2305894"/>
            <a:ext cx="2553793" cy="1907465"/>
          </a:xfrm>
          <a:prstGeom prst="rect">
            <a:avLst/>
          </a:prstGeom>
        </p:spPr>
      </p:pic>
      <p:sp>
        <p:nvSpPr>
          <p:cNvPr id="7" name="TextBox 6"/>
          <p:cNvSpPr txBox="1"/>
          <p:nvPr/>
        </p:nvSpPr>
        <p:spPr>
          <a:xfrm>
            <a:off x="56990" y="4748733"/>
            <a:ext cx="12016477" cy="1477328"/>
          </a:xfrm>
          <a:prstGeom prst="rect">
            <a:avLst/>
          </a:prstGeom>
          <a:noFill/>
        </p:spPr>
        <p:txBody>
          <a:bodyPr wrap="square" rtlCol="0">
            <a:spAutoFit/>
          </a:bodyPr>
          <a:lstStyle/>
          <a:p>
            <a:r>
              <a:rPr lang="en-GB" i="1" dirty="0"/>
              <a:t>As a way to reinforce the water type properties of the fabric, additional strips of skin or cloth, would be sewn in then overstitched with a sinew thread, which was used for its strength and hygroscopic transparent nature (Fran Reed 1943 - 2008), </a:t>
            </a:r>
          </a:p>
          <a:p>
            <a:endParaRPr lang="en-GB" dirty="0"/>
          </a:p>
          <a:p>
            <a:r>
              <a:rPr lang="en-GB" i="1" dirty="0"/>
              <a:t>Every scrap of sinew, in any length, for any animal, was saved. The sinew of the Caribou, most often taken from along the back, was the choice for sewing parkas……</a:t>
            </a:r>
            <a:r>
              <a:rPr lang="en-GB" dirty="0"/>
              <a:t>’  (Wilder:19).</a:t>
            </a:r>
            <a:endParaRPr lang="en-US" dirty="0"/>
          </a:p>
        </p:txBody>
      </p:sp>
    </p:spTree>
    <p:extLst>
      <p:ext uri="{BB962C8B-B14F-4D97-AF65-F5344CB8AC3E}">
        <p14:creationId xmlns:p14="http://schemas.microsoft.com/office/powerpoint/2010/main" val="1641518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23140" y="467619"/>
            <a:ext cx="3083664" cy="5709255"/>
          </a:xfrm>
          <a:prstGeom prst="rect">
            <a:avLst/>
          </a:prstGeom>
          <a:noFill/>
        </p:spPr>
        <p:txBody>
          <a:bodyPr wrap="square" rtlCol="0">
            <a:spAutoFit/>
          </a:bodyPr>
          <a:lstStyle/>
          <a:p>
            <a:r>
              <a:rPr lang="en-US" sz="1000" dirty="0"/>
              <a:t> </a:t>
            </a:r>
            <a:endParaRPr lang="en-GB" sz="1000" dirty="0"/>
          </a:p>
          <a:p>
            <a:r>
              <a:rPr lang="en-US" sz="1000" dirty="0"/>
              <a:t> </a:t>
            </a:r>
            <a:endParaRPr lang="en-GB" sz="1000" dirty="0"/>
          </a:p>
          <a:p>
            <a:r>
              <a:rPr lang="en-US" sz="1000" dirty="0"/>
              <a:t> </a:t>
            </a:r>
            <a:endParaRPr lang="en-GB" sz="1000" dirty="0"/>
          </a:p>
          <a:p>
            <a:r>
              <a:rPr lang="en-US" sz="1000" dirty="0"/>
              <a:t> </a:t>
            </a:r>
            <a:endParaRPr lang="en-GB" sz="1000" dirty="0"/>
          </a:p>
          <a:p>
            <a:r>
              <a:rPr lang="en-US" sz="1000" dirty="0"/>
              <a:t> </a:t>
            </a:r>
            <a:endParaRPr lang="en-GB" sz="1000" dirty="0"/>
          </a:p>
          <a:p>
            <a:pPr algn="ctr"/>
            <a:r>
              <a:rPr lang="en-US" sz="1000" dirty="0"/>
              <a:t>Parka</a:t>
            </a:r>
            <a:endParaRPr lang="en-GB" sz="1000" dirty="0"/>
          </a:p>
          <a:p>
            <a:pPr algn="ctr"/>
            <a:r>
              <a:rPr lang="en-US" sz="1000" i="1" dirty="0"/>
              <a:t>to sacrifice,</a:t>
            </a:r>
            <a:endParaRPr lang="en-GB" sz="1000" dirty="0"/>
          </a:p>
          <a:p>
            <a:pPr algn="ctr"/>
            <a:r>
              <a:rPr lang="en-US" sz="900" i="1" dirty="0"/>
              <a:t>salvage, reuse, reclaim</a:t>
            </a:r>
            <a:endParaRPr lang="en-GB" sz="900" dirty="0"/>
          </a:p>
          <a:p>
            <a:pPr algn="ctr"/>
            <a:r>
              <a:rPr lang="en-US" sz="1000" i="1" dirty="0"/>
              <a:t>use all and everything,</a:t>
            </a:r>
            <a:endParaRPr lang="en-GB" sz="1000" dirty="0"/>
          </a:p>
          <a:p>
            <a:pPr algn="ctr"/>
            <a:r>
              <a:rPr lang="en-US" sz="1000" i="1" dirty="0"/>
              <a:t>adopt ‘nose to tail’</a:t>
            </a:r>
            <a:endParaRPr lang="en-GB" sz="1000" dirty="0"/>
          </a:p>
          <a:p>
            <a:pPr algn="ctr"/>
            <a:r>
              <a:rPr lang="en-US" sz="1000" i="1" dirty="0"/>
              <a:t>fashioned</a:t>
            </a:r>
            <a:endParaRPr lang="en-GB" sz="1000" dirty="0"/>
          </a:p>
          <a:p>
            <a:pPr algn="ctr"/>
            <a:r>
              <a:rPr lang="en-US" sz="1000" i="1" dirty="0"/>
              <a:t>from flimsy,</a:t>
            </a:r>
            <a:endParaRPr lang="en-GB" sz="1000" dirty="0"/>
          </a:p>
          <a:p>
            <a:pPr algn="ctr"/>
            <a:r>
              <a:rPr lang="en-US" sz="900" i="1" dirty="0"/>
              <a:t>and squirmy - repellent to touch</a:t>
            </a:r>
            <a:endParaRPr lang="en-GB" sz="900" dirty="0"/>
          </a:p>
          <a:p>
            <a:pPr algn="ctr"/>
            <a:r>
              <a:rPr lang="en-US" sz="1000" i="1" dirty="0"/>
              <a:t>and look,  but once washed,</a:t>
            </a:r>
            <a:endParaRPr lang="en-GB" sz="1000" dirty="0"/>
          </a:p>
          <a:p>
            <a:pPr algn="ctr"/>
            <a:r>
              <a:rPr lang="en-US" sz="1000" i="1" dirty="0"/>
              <a:t>aired, prepared rubbery entrails</a:t>
            </a:r>
            <a:endParaRPr lang="en-GB" sz="1000" dirty="0"/>
          </a:p>
          <a:p>
            <a:pPr algn="ctr"/>
            <a:r>
              <a:rPr lang="en-US" sz="1400" i="1" dirty="0"/>
              <a:t>transformed from flesh.</a:t>
            </a:r>
            <a:endParaRPr lang="en-GB" sz="1400" dirty="0"/>
          </a:p>
          <a:p>
            <a:pPr algn="ctr"/>
            <a:r>
              <a:rPr lang="en-US" sz="900" i="1" dirty="0"/>
              <a:t>Dried to medusa – like inflated ribbons</a:t>
            </a:r>
            <a:endParaRPr lang="en-GB" sz="900" dirty="0"/>
          </a:p>
          <a:p>
            <a:pPr algn="ctr"/>
            <a:r>
              <a:rPr lang="en-US" sz="900" i="1" dirty="0"/>
              <a:t>scorched white, bright, crinkled and crisp</a:t>
            </a:r>
            <a:endParaRPr lang="en-GB" sz="900" dirty="0"/>
          </a:p>
          <a:p>
            <a:pPr algn="ctr"/>
            <a:r>
              <a:rPr lang="en-US" sz="1200" i="1" dirty="0"/>
              <a:t>pressed, cut and opened out flat</a:t>
            </a:r>
            <a:endParaRPr lang="en-GB" sz="1200" dirty="0"/>
          </a:p>
          <a:p>
            <a:pPr algn="ctr"/>
            <a:r>
              <a:rPr lang="en-US" sz="1200" i="1" dirty="0"/>
              <a:t>‘Made in Japan’ rice paper fineness.</a:t>
            </a:r>
            <a:endParaRPr lang="en-GB" sz="1200" dirty="0"/>
          </a:p>
          <a:p>
            <a:pPr algn="ctr"/>
            <a:r>
              <a:rPr lang="en-US" sz="1000" i="1" dirty="0"/>
              <a:t>(Quite literally), stitching is its strength,</a:t>
            </a:r>
            <a:endParaRPr lang="en-GB" sz="1000" dirty="0"/>
          </a:p>
          <a:p>
            <a:pPr algn="ctr"/>
            <a:r>
              <a:rPr lang="en-US" sz="1000" i="1" dirty="0"/>
              <a:t>preserve, protect, repair</a:t>
            </a:r>
            <a:endParaRPr lang="en-GB" sz="1000" dirty="0"/>
          </a:p>
          <a:p>
            <a:pPr algn="ctr"/>
            <a:r>
              <a:rPr lang="en-US" sz="1000" i="1" dirty="0"/>
              <a:t> piece, patch – vertical</a:t>
            </a:r>
            <a:endParaRPr lang="en-GB" sz="1000" dirty="0"/>
          </a:p>
          <a:p>
            <a:pPr algn="ctr"/>
            <a:r>
              <a:rPr lang="en-US" sz="1200" i="1" dirty="0"/>
              <a:t> or horizontal strips</a:t>
            </a:r>
            <a:endParaRPr lang="en-GB" sz="1200" dirty="0"/>
          </a:p>
          <a:p>
            <a:pPr algn="ctr"/>
            <a:r>
              <a:rPr lang="en-US" sz="900" i="1" dirty="0"/>
              <a:t>  watertight? wearable,</a:t>
            </a:r>
            <a:endParaRPr lang="en-GB" sz="900" dirty="0"/>
          </a:p>
          <a:p>
            <a:pPr algn="ctr"/>
            <a:r>
              <a:rPr lang="en-US" sz="1000" i="1" dirty="0"/>
              <a:t>light and foldable</a:t>
            </a:r>
            <a:endParaRPr lang="en-GB" sz="1000" dirty="0"/>
          </a:p>
          <a:p>
            <a:pPr algn="ctr"/>
            <a:r>
              <a:rPr lang="en-US" sz="1000" i="1" dirty="0"/>
              <a:t>embellished detail</a:t>
            </a:r>
            <a:endParaRPr lang="en-GB" sz="1000" dirty="0"/>
          </a:p>
          <a:p>
            <a:pPr algn="ctr"/>
            <a:r>
              <a:rPr lang="en-US" sz="1000" i="1" dirty="0"/>
              <a:t>cuff, collar/ hem, elbow.</a:t>
            </a:r>
            <a:endParaRPr lang="en-GB" sz="1000" dirty="0"/>
          </a:p>
          <a:p>
            <a:pPr algn="ctr"/>
            <a:r>
              <a:rPr lang="en-US" sz="1000" i="1" dirty="0"/>
              <a:t> </a:t>
            </a:r>
            <a:endParaRPr lang="en-GB" sz="1000" dirty="0"/>
          </a:p>
          <a:p>
            <a:pPr algn="ctr"/>
            <a:r>
              <a:rPr lang="en-US" sz="1000" i="1" dirty="0"/>
              <a:t> </a:t>
            </a:r>
            <a:endParaRPr lang="en-GB" sz="1000" dirty="0"/>
          </a:p>
          <a:p>
            <a:pPr algn="ctr"/>
            <a:r>
              <a:rPr lang="en-US" sz="1000" i="1" dirty="0"/>
              <a:t>Shellie Holden 2014</a:t>
            </a:r>
          </a:p>
          <a:p>
            <a:pPr algn="ctr"/>
            <a:r>
              <a:rPr lang="en-US" sz="1000" i="1" dirty="0"/>
              <a:t>Piecing together the story </a:t>
            </a:r>
          </a:p>
          <a:p>
            <a:pPr algn="ctr"/>
            <a:r>
              <a:rPr lang="en-US" sz="1000" i="1" dirty="0"/>
              <a:t>Of the parka </a:t>
            </a:r>
            <a:endParaRPr lang="en-GB" sz="1000" dirty="0"/>
          </a:p>
          <a:p>
            <a:pPr algn="ctr"/>
            <a:r>
              <a:rPr lang="en-US" sz="1000" dirty="0"/>
              <a:t> </a:t>
            </a:r>
            <a:endParaRPr lang="en-GB" sz="1000" dirty="0"/>
          </a:p>
          <a:p>
            <a:r>
              <a:rPr lang="en-US" sz="1000" dirty="0"/>
              <a:t> </a:t>
            </a:r>
            <a:endParaRPr lang="en-GB" sz="1000" dirty="0"/>
          </a:p>
          <a:p>
            <a:r>
              <a:rPr lang="en-US" sz="1000" dirty="0"/>
              <a:t>≈</a:t>
            </a:r>
          </a:p>
        </p:txBody>
      </p:sp>
      <p:pic>
        <p:nvPicPr>
          <p:cNvPr id="3" name="Picture 2" descr="half%2520head%2520holding%2520out%2520garland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2000" y="1301262"/>
            <a:ext cx="5083908" cy="3389272"/>
          </a:xfrm>
          <a:prstGeom prst="rect">
            <a:avLst/>
          </a:prstGeom>
        </p:spPr>
      </p:pic>
      <p:pic>
        <p:nvPicPr>
          <p:cNvPr id="6" name="Picture 5" descr="Selvedge Nov15 pub.sealed and deliveder, image,  displayPage59.pd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76" y="1101969"/>
            <a:ext cx="3586185" cy="5074905"/>
          </a:xfrm>
          <a:prstGeom prst="rect">
            <a:avLst/>
          </a:prstGeom>
        </p:spPr>
      </p:pic>
      <p:sp>
        <p:nvSpPr>
          <p:cNvPr id="4" name="TextBox 3"/>
          <p:cNvSpPr txBox="1"/>
          <p:nvPr/>
        </p:nvSpPr>
        <p:spPr>
          <a:xfrm>
            <a:off x="340658" y="6176874"/>
            <a:ext cx="7463582" cy="369332"/>
          </a:xfrm>
          <a:prstGeom prst="rect">
            <a:avLst/>
          </a:prstGeom>
          <a:noFill/>
        </p:spPr>
        <p:txBody>
          <a:bodyPr wrap="none" rtlCol="0">
            <a:spAutoFit/>
          </a:bodyPr>
          <a:lstStyle/>
          <a:p>
            <a:r>
              <a:rPr lang="en-GB" dirty="0"/>
              <a:t>Featured in Selvedge magazine, ‘North’ Edition, </a:t>
            </a:r>
            <a:r>
              <a:rPr lang="en-US" i="1" dirty="0"/>
              <a:t>Sealed and Delivered</a:t>
            </a:r>
            <a:r>
              <a:rPr lang="en-US" dirty="0"/>
              <a:t>, p58 -59</a:t>
            </a:r>
          </a:p>
        </p:txBody>
      </p:sp>
    </p:spTree>
    <p:extLst>
      <p:ext uri="{BB962C8B-B14F-4D97-AF65-F5344CB8AC3E}">
        <p14:creationId xmlns:p14="http://schemas.microsoft.com/office/powerpoint/2010/main" val="771843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TotalTime>
  <Words>1506</Words>
  <Application>Microsoft Macintosh PowerPoint</Application>
  <PresentationFormat>Widescreen</PresentationFormat>
  <Paragraphs>130</Paragraphs>
  <Slides>28</Slides>
  <Notes>12</Notes>
  <HiddenSlides>0</HiddenSlides>
  <MMClips>1</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8" baseType="lpstr">
      <vt:lpstr>Aptos</vt:lpstr>
      <vt:lpstr>Aptos Display</vt:lpstr>
      <vt:lpstr>Arial</vt:lpstr>
      <vt:lpstr>Calibri</vt:lpstr>
      <vt:lpstr>Helvetica</vt:lpstr>
      <vt:lpstr>Neuzeit Grotesk Bold</vt:lpstr>
      <vt:lpstr>Neuzeit Grotesk Regular</vt:lpstr>
      <vt:lpstr>Times New Roman</vt:lpstr>
      <vt:lpstr>Office Theme</vt:lpstr>
      <vt:lpstr>Document</vt:lpstr>
      <vt:lpstr>PowerPoint Presentation</vt:lpstr>
      <vt:lpstr>PowerPoint Presentation</vt:lpstr>
      <vt:lpstr> Becoming Drawing Machine –  Body Extension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Practice - based research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Shellie Holden</dc:creator>
  <cp:lastModifiedBy>Shellie Holden</cp:lastModifiedBy>
  <cp:revision>11</cp:revision>
  <dcterms:created xsi:type="dcterms:W3CDTF">2026-09-08T10:24:34Z</dcterms:created>
  <dcterms:modified xsi:type="dcterms:W3CDTF">2026-09-26T19:21:44Z</dcterms:modified>
</cp:coreProperties>
</file>