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27"/>
  </p:notesMasterIdLst>
  <p:sldIdLst>
    <p:sldId id="256" r:id="rId2"/>
    <p:sldId id="257" r:id="rId3"/>
    <p:sldId id="779" r:id="rId4"/>
    <p:sldId id="834" r:id="rId5"/>
    <p:sldId id="835" r:id="rId6"/>
    <p:sldId id="820" r:id="rId7"/>
    <p:sldId id="827" r:id="rId8"/>
    <p:sldId id="828" r:id="rId9"/>
    <p:sldId id="829" r:id="rId10"/>
    <p:sldId id="812" r:id="rId11"/>
    <p:sldId id="816" r:id="rId12"/>
    <p:sldId id="833" r:id="rId13"/>
    <p:sldId id="836" r:id="rId14"/>
    <p:sldId id="837" r:id="rId15"/>
    <p:sldId id="814" r:id="rId16"/>
    <p:sldId id="800" r:id="rId17"/>
    <p:sldId id="821" r:id="rId18"/>
    <p:sldId id="822" r:id="rId19"/>
    <p:sldId id="830" r:id="rId20"/>
    <p:sldId id="823" r:id="rId21"/>
    <p:sldId id="825" r:id="rId22"/>
    <p:sldId id="826" r:id="rId23"/>
    <p:sldId id="799" r:id="rId24"/>
    <p:sldId id="838" r:id="rId25"/>
    <p:sldId id="83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6667" autoAdjust="0"/>
  </p:normalViewPr>
  <p:slideViewPr>
    <p:cSldViewPr snapToGrid="0">
      <p:cViewPr varScale="1">
        <p:scale>
          <a:sx n="79" d="100"/>
          <a:sy n="79" d="100"/>
        </p:scale>
        <p:origin x="85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12/12/2024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19</a:t>
            </a:fld>
            <a:endParaRPr lang="en-GB"/>
          </a:p>
        </p:txBody>
      </p:sp>
    </p:spTree>
    <p:extLst>
      <p:ext uri="{BB962C8B-B14F-4D97-AF65-F5344CB8AC3E}">
        <p14:creationId xmlns:p14="http://schemas.microsoft.com/office/powerpoint/2010/main" val="3020478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24</a:t>
            </a:fld>
            <a:endParaRPr lang="en-GB"/>
          </a:p>
        </p:txBody>
      </p:sp>
    </p:spTree>
    <p:extLst>
      <p:ext uri="{BB962C8B-B14F-4D97-AF65-F5344CB8AC3E}">
        <p14:creationId xmlns:p14="http://schemas.microsoft.com/office/powerpoint/2010/main" val="1376254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25</a:t>
            </a:fld>
            <a:endParaRPr lang="en-GB"/>
          </a:p>
        </p:txBody>
      </p:sp>
    </p:spTree>
    <p:extLst>
      <p:ext uri="{BB962C8B-B14F-4D97-AF65-F5344CB8AC3E}">
        <p14:creationId xmlns:p14="http://schemas.microsoft.com/office/powerpoint/2010/main" val="111525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12/12/2024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12/12/2024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12/12/2024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12/12/2024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12/12/2024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12/12/2024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business.com/articles/social-media-customer-retention/" TargetMode="External"/><Relationship Id="rId2" Type="http://schemas.openxmlformats.org/officeDocument/2006/relationships/hyperlink" Target="https://www.smartinsights.com/social-media-marketing/social-media-strategy/new-global-social-media-research/"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fontScale="90000"/>
          </a:bodyPr>
          <a:lstStyle/>
          <a:p>
            <a:r>
              <a:rPr lang="en-GB" b="1" dirty="0">
                <a:latin typeface="Arial" panose="020B0604020202020204" pitchFamily="34" charset="0"/>
                <a:cs typeface="Arial" panose="020B0604020202020204" pitchFamily="34" charset="0"/>
              </a:rPr>
              <a:t>BMBM4005 Marketing Fundamentals </a:t>
            </a:r>
            <a:br>
              <a:rPr lang="en-GB"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Lecture 11 – Digital Marketing</a:t>
            </a:r>
            <a:br>
              <a:rPr lang="en-GB"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a:normAutofit/>
          </a:bodyPr>
          <a:lstStyle/>
          <a:p>
            <a:r>
              <a:rPr lang="en-GB" b="1" dirty="0">
                <a:latin typeface="Arial" panose="020B0604020202020204" pitchFamily="34" charset="0"/>
                <a:cs typeface="Arial" panose="020B0604020202020204" pitchFamily="34" charset="0"/>
              </a:rPr>
              <a:t>Gwyneth Jones</a:t>
            </a: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866441" y="1207008"/>
            <a:ext cx="3344020" cy="4650624"/>
          </a:xfrm>
        </p:spPr>
        <p:txBody>
          <a:bodyPr>
            <a:normAutofit/>
          </a:bodyPr>
          <a:lstStyle/>
          <a:p>
            <a:pPr algn="r"/>
            <a:r>
              <a:rPr lang="en-GB" sz="4400" b="1" dirty="0">
                <a:solidFill>
                  <a:srgbClr val="FFFFFF"/>
                </a:solidFill>
                <a:latin typeface="Arial" panose="020B0604020202020204" pitchFamily="34" charset="0"/>
                <a:cs typeface="Arial" panose="020B0604020202020204" pitchFamily="34" charset="0"/>
              </a:rPr>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4963691" y="1000370"/>
            <a:ext cx="6212310" cy="4857262"/>
          </a:xfrm>
        </p:spPr>
        <p:txBody>
          <a:bodyPr anchor="ctr">
            <a:normAutofit/>
          </a:bodyPr>
          <a:lstStyle/>
          <a:p>
            <a:pPr marL="0" indent="0">
              <a:buNone/>
            </a:pPr>
            <a:endParaRPr lang="en-GB" sz="3600" b="1" dirty="0">
              <a:solidFill>
                <a:srgbClr val="FFFFFF"/>
              </a:solidFill>
              <a:latin typeface="Arial" panose="020B0604020202020204" pitchFamily="34" charset="0"/>
              <a:cs typeface="Arial" panose="020B0604020202020204" pitchFamily="34" charset="0"/>
            </a:endParaRPr>
          </a:p>
          <a:p>
            <a:pPr marL="0" indent="0">
              <a:buNone/>
            </a:pPr>
            <a:r>
              <a:rPr lang="en-GB" sz="3600" b="1" dirty="0">
                <a:solidFill>
                  <a:srgbClr val="FFFFFF"/>
                </a:solidFill>
                <a:latin typeface="Arial" panose="020B0604020202020204" pitchFamily="34" charset="0"/>
                <a:cs typeface="Arial" panose="020B0604020202020204" pitchFamily="34" charset="0"/>
              </a:rPr>
              <a:t>Digital Marketing and Social Media </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What is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fontScale="92500" lnSpcReduction="20000"/>
          </a:bodyPr>
          <a:lstStyle/>
          <a:p>
            <a:r>
              <a:rPr lang="en-GB" sz="3200" b="0" i="0" dirty="0">
                <a:solidFill>
                  <a:srgbClr val="111111"/>
                </a:solidFill>
                <a:effectLst/>
                <a:latin typeface="Arial" panose="020B0604020202020204" pitchFamily="34" charset="0"/>
                <a:cs typeface="Arial" panose="020B0604020202020204" pitchFamily="34" charset="0"/>
              </a:rPr>
              <a:t>The term digital marketing refers to </a:t>
            </a:r>
            <a:r>
              <a:rPr lang="en-GB" sz="3200" b="0" i="0" dirty="0">
                <a:solidFill>
                  <a:srgbClr val="000000"/>
                </a:solidFill>
                <a:latin typeface="Arial" panose="020B0604020202020204" pitchFamily="34" charset="0"/>
                <a:ea typeface="DengXian" panose="02010600030101010101" pitchFamily="2" charset="-122"/>
                <a:cs typeface="Arial" panose="020B0604020202020204" pitchFamily="34" charset="0"/>
              </a:rPr>
              <a:t>a</a:t>
            </a:r>
            <a:r>
              <a:rPr lang="en-GB" sz="3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ll marketing efforts that use an electronic device or the internet.</a:t>
            </a:r>
          </a:p>
          <a:p>
            <a:endParaRPr lang="en-GB" sz="32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r>
              <a:rPr lang="en-GB" sz="3200" kern="1200" dirty="0">
                <a:solidFill>
                  <a:srgbClr val="111111"/>
                </a:solidFill>
                <a:latin typeface="Arial" panose="020B0604020202020204" pitchFamily="34" charset="0"/>
                <a:ea typeface="DengXian" panose="02010600030101010101" pitchFamily="2" charset="-122"/>
                <a:cs typeface="Arial" panose="020B0604020202020204" pitchFamily="34" charset="0"/>
              </a:rPr>
              <a:t>T</a:t>
            </a:r>
            <a:r>
              <a:rPr lang="en-GB" sz="3200" b="0" i="0" dirty="0">
                <a:solidFill>
                  <a:srgbClr val="111111"/>
                </a:solidFill>
                <a:effectLst/>
                <a:latin typeface="Arial" panose="020B0604020202020204" pitchFamily="34" charset="0"/>
                <a:cs typeface="Arial" panose="020B0604020202020204" pitchFamily="34" charset="0"/>
              </a:rPr>
              <a:t>he use of websites, apps, mobile devices, social media, search engines, and other digital means to promote and sell products and services. </a:t>
            </a:r>
          </a:p>
          <a:p>
            <a:pPr marL="0" indent="0">
              <a:buNone/>
            </a:pPr>
            <a:endParaRPr lang="en-GB" sz="3200" dirty="0">
              <a:solidFill>
                <a:srgbClr val="111111"/>
              </a:solidFill>
              <a:latin typeface="Arial" panose="020B0604020202020204" pitchFamily="34" charset="0"/>
              <a:cs typeface="Arial" panose="020B0604020202020204" pitchFamily="34" charset="0"/>
            </a:endParaRPr>
          </a:p>
          <a:p>
            <a:r>
              <a:rPr lang="en-GB" sz="3200" b="0" i="0" dirty="0">
                <a:solidFill>
                  <a:srgbClr val="111111"/>
                </a:solidFill>
                <a:effectLst/>
                <a:latin typeface="Arial" panose="020B0604020202020204" pitchFamily="34" charset="0"/>
                <a:cs typeface="Arial" panose="020B0604020202020204" pitchFamily="34" charset="0"/>
              </a:rPr>
              <a:t>Digital marketing started to become popular with the widespread adoption of the internet in the 1990s.</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23497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487681"/>
            <a:ext cx="10068068" cy="747338"/>
          </a:xfrm>
        </p:spPr>
        <p:txBody>
          <a:bodyPr>
            <a:normAutofit fontScale="90000"/>
          </a:bodyPr>
          <a:lstStyle/>
          <a:p>
            <a:r>
              <a:rPr lang="en-GB" b="1" dirty="0">
                <a:latin typeface="Arial" panose="020B0604020202020204" pitchFamily="34" charset="0"/>
                <a:cs typeface="Arial" panose="020B0604020202020204" pitchFamily="34" charset="0"/>
              </a:rPr>
              <a:t>Digital Marketing Definitions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499872" y="1461684"/>
            <a:ext cx="11119104" cy="4645805"/>
          </a:xfrm>
        </p:spPr>
        <p:txBody>
          <a:bodyPr>
            <a:noAutofit/>
          </a:bodyPr>
          <a:lstStyle/>
          <a:p>
            <a:pPr marL="0" indent="0">
              <a:buNone/>
            </a:pPr>
            <a:r>
              <a:rPr lang="en-GB" sz="2400" b="0" i="1" dirty="0">
                <a:effectLst/>
                <a:latin typeface="Calibri" panose="020F0502020204030204" pitchFamily="34" charset="0"/>
                <a:ea typeface="Calibri" panose="020F0502020204030204" pitchFamily="34" charset="0"/>
                <a:cs typeface="Calibri" panose="020F0502020204030204" pitchFamily="34" charset="0"/>
              </a:rPr>
              <a:t>"Achieving marketing objectives through applying digital media, data and technology</a:t>
            </a:r>
            <a:r>
              <a:rPr lang="en-GB" sz="2400" b="0" i="0" dirty="0">
                <a:effectLst/>
                <a:latin typeface="Calibri" panose="020F0502020204030204" pitchFamily="34" charset="0"/>
                <a:ea typeface="Calibri" panose="020F0502020204030204" pitchFamily="34" charset="0"/>
                <a:cs typeface="Calibri" panose="020F0502020204030204" pitchFamily="34" charset="0"/>
              </a:rPr>
              <a:t>.” (Smart Insights, 2024)</a:t>
            </a:r>
          </a:p>
          <a:p>
            <a:endPar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a:t>
            </a:r>
            <a:r>
              <a:rPr lang="en-GB" sz="2400" b="0" i="0" dirty="0">
                <a:effectLst/>
                <a:latin typeface="Calibri" panose="020F0502020204030204" pitchFamily="34" charset="0"/>
                <a:ea typeface="Calibri" panose="020F0502020204030204" pitchFamily="34" charset="0"/>
                <a:cs typeface="Calibri" panose="020F0502020204030204" pitchFamily="34" charset="0"/>
              </a:rPr>
              <a:t>Digital marketing includes all marketing activities that take place online.” (Digital Marketing Institute, 2024)</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“Digital marketing refers to any marketing methods conducted through electronic devices which utilize some form of a computer, including online marketing efforts conducted on the internet. In the process of conducting digital marketing, a business might leverage websites, search engines, blogs, social media, video, email and similar channels to reach customers.”(American Marketing Institute, 2024)</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41338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487680"/>
            <a:ext cx="10068068" cy="1133855"/>
          </a:xfrm>
        </p:spPr>
        <p:txBody>
          <a:bodyPr>
            <a:normAutofit/>
          </a:bodyPr>
          <a:lstStyle/>
          <a:p>
            <a:r>
              <a:rPr lang="en-GB" b="1" dirty="0">
                <a:latin typeface="Arial" panose="020B0604020202020204" pitchFamily="34" charset="0"/>
                <a:cs typeface="Arial" panose="020B0604020202020204" pitchFamily="34" charset="0"/>
              </a:rPr>
              <a:t>Social Media Definitions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499872" y="1848200"/>
            <a:ext cx="11119104" cy="4259289"/>
          </a:xfrm>
        </p:spPr>
        <p:txBody>
          <a:bodyPr>
            <a:noAutofit/>
          </a:bodyPr>
          <a:lstStyle/>
          <a:p>
            <a:pPr marL="0" indent="0">
              <a:buNone/>
            </a:pPr>
            <a:r>
              <a:rPr lang="en-GB" sz="2800" b="0" i="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“Social media is any channel or technology that lets users share and create ideas, photos, videos, and other content with other people.” (</a:t>
            </a:r>
            <a:r>
              <a:rPr lang="en-GB" sz="2800" b="0" i="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WebFX</a:t>
            </a:r>
            <a:r>
              <a:rPr lang="en-GB" sz="2800" b="0" i="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2024) </a:t>
            </a:r>
          </a:p>
          <a:p>
            <a:pPr marL="0" indent="0">
              <a:buNone/>
            </a:pPr>
            <a:endParaRPr lang="en-GB" sz="2800" dirty="0">
              <a:solidFill>
                <a:srgbClr val="222222"/>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800" b="0" i="0" dirty="0">
                <a:effectLst/>
                <a:latin typeface="Calibri" panose="020F0502020204030204" pitchFamily="34" charset="0"/>
                <a:ea typeface="Calibri" panose="020F0502020204030204" pitchFamily="34" charset="0"/>
                <a:cs typeface="Calibri" panose="020F0502020204030204" pitchFamily="34" charset="0"/>
              </a:rPr>
              <a:t>“Social media is a collective term for websites and applications that focus on communication, community-based input, interaction, content-sharing and collaboration.” (Tech Target, 2024)</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83275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Digital Marketing Media Categories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fontScale="85000" lnSpcReduction="20000"/>
          </a:bodyPr>
          <a:lstStyle/>
          <a:p>
            <a:pPr marL="0" indent="0">
              <a:buNone/>
            </a:pPr>
            <a:r>
              <a:rPr lang="en-GB" sz="32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Digital marketing can be split into three categories</a:t>
            </a:r>
            <a:r>
              <a:rPr lang="en-GB" sz="3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a:t>
            </a:r>
          </a:p>
          <a:p>
            <a:endParaRPr lang="en-GB" sz="32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r>
              <a:rPr lang="en-GB" sz="3200" b="1" i="0" dirty="0">
                <a:solidFill>
                  <a:srgbClr val="111111"/>
                </a:solidFill>
                <a:effectLst/>
                <a:latin typeface="Arial" panose="020B0604020202020204" pitchFamily="34" charset="0"/>
                <a:ea typeface="DengXian" panose="02010600030101010101" pitchFamily="2" charset="-122"/>
                <a:cs typeface="Arial" panose="020B0604020202020204" pitchFamily="34" charset="0"/>
              </a:rPr>
              <a:t>PAID</a:t>
            </a:r>
            <a:r>
              <a:rPr lang="en-GB" sz="3200" b="0" i="0" dirty="0">
                <a:solidFill>
                  <a:srgbClr val="111111"/>
                </a:solidFill>
                <a:effectLst/>
                <a:latin typeface="Arial" panose="020B0604020202020204" pitchFamily="34" charset="0"/>
                <a:ea typeface="DengXian" panose="02010600030101010101" pitchFamily="2" charset="-122"/>
                <a:cs typeface="Arial" panose="020B0604020202020204" pitchFamily="34" charset="0"/>
              </a:rPr>
              <a:t> - </a:t>
            </a:r>
            <a:r>
              <a:rPr lang="en-GB" sz="3200" b="0" i="0" dirty="0">
                <a:solidFill>
                  <a:srgbClr val="111111"/>
                </a:solidFill>
                <a:effectLst/>
                <a:latin typeface="Arial" panose="020B0604020202020204" pitchFamily="34" charset="0"/>
                <a:cs typeface="Arial" panose="020B0604020202020204" pitchFamily="34" charset="0"/>
              </a:rPr>
              <a:t> Media exposure you pay for on a platform or space owned by another business. E.g. Online adverts.</a:t>
            </a:r>
          </a:p>
          <a:p>
            <a:pPr marL="0" indent="0">
              <a:buNone/>
            </a:pPr>
            <a:endParaRPr lang="en-GB" sz="3200" dirty="0">
              <a:solidFill>
                <a:srgbClr val="111111"/>
              </a:solidFill>
              <a:latin typeface="Arial" panose="020B0604020202020204" pitchFamily="34" charset="0"/>
              <a:cs typeface="Arial" panose="020B0604020202020204" pitchFamily="34" charset="0"/>
            </a:endParaRPr>
          </a:p>
          <a:p>
            <a:r>
              <a:rPr lang="en-GB" sz="3200" b="1" dirty="0">
                <a:solidFill>
                  <a:srgbClr val="111111"/>
                </a:solidFill>
                <a:latin typeface="Arial" panose="020B0604020202020204" pitchFamily="34" charset="0"/>
                <a:cs typeface="Arial" panose="020B0604020202020204" pitchFamily="34" charset="0"/>
              </a:rPr>
              <a:t>OWNED</a:t>
            </a:r>
            <a:r>
              <a:rPr lang="en-GB" sz="3200" dirty="0">
                <a:solidFill>
                  <a:srgbClr val="111111"/>
                </a:solidFill>
                <a:latin typeface="Arial" panose="020B0604020202020204" pitchFamily="34" charset="0"/>
                <a:cs typeface="Arial" panose="020B0604020202020204" pitchFamily="34" charset="0"/>
              </a:rPr>
              <a:t> – Content on media that you own E.g. websites, blogs, social media accounts, email.</a:t>
            </a:r>
          </a:p>
          <a:p>
            <a:endParaRPr lang="en-GB" sz="3200" dirty="0">
              <a:solidFill>
                <a:srgbClr val="111111"/>
              </a:solidFill>
              <a:latin typeface="Arial" panose="020B0604020202020204" pitchFamily="34" charset="0"/>
              <a:cs typeface="Arial" panose="020B0604020202020204" pitchFamily="34" charset="0"/>
            </a:endParaRPr>
          </a:p>
          <a:p>
            <a:r>
              <a:rPr lang="en-GB" sz="3200" b="1" dirty="0">
                <a:solidFill>
                  <a:srgbClr val="111111"/>
                </a:solidFill>
                <a:latin typeface="Arial" panose="020B0604020202020204" pitchFamily="34" charset="0"/>
                <a:cs typeface="Arial" panose="020B0604020202020204" pitchFamily="34" charset="0"/>
              </a:rPr>
              <a:t>EARNED</a:t>
            </a:r>
            <a:r>
              <a:rPr lang="en-GB" sz="3200" dirty="0">
                <a:solidFill>
                  <a:srgbClr val="111111"/>
                </a:solidFill>
                <a:latin typeface="Arial" panose="020B0604020202020204" pitchFamily="34" charset="0"/>
                <a:cs typeface="Arial" panose="020B0604020202020204" pitchFamily="34" charset="0"/>
              </a:rPr>
              <a:t> – When third parties mention your brand. E.g. Web sites, review sites, social posts and blogs.</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96142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Paid Media </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a:bodyPr>
          <a:lstStyle/>
          <a:p>
            <a:pPr marL="0" indent="0">
              <a:buNone/>
            </a:pPr>
            <a:r>
              <a:rPr lang="en-GB" sz="3200" b="1" i="0" dirty="0">
                <a:solidFill>
                  <a:srgbClr val="000000"/>
                </a:solidFill>
                <a:latin typeface="Arial" panose="020B0604020202020204" pitchFamily="34" charset="0"/>
                <a:ea typeface="DengXian" panose="02010600030101010101" pitchFamily="2" charset="-122"/>
                <a:cs typeface="Arial" panose="020B0604020202020204" pitchFamily="34" charset="0"/>
              </a:rPr>
              <a:t>Digital Media </a:t>
            </a:r>
            <a:r>
              <a:rPr lang="en-GB" sz="3200" b="0" i="0" dirty="0">
                <a:solidFill>
                  <a:srgbClr val="111111"/>
                </a:solidFill>
                <a:effectLst/>
                <a:latin typeface="Arial" panose="020B0604020202020204" pitchFamily="34" charset="0"/>
                <a:cs typeface="Arial" panose="020B0604020202020204" pitchFamily="34" charset="0"/>
              </a:rPr>
              <a:t>exposure you pay for on a platform or space owned by another business.</a:t>
            </a:r>
          </a:p>
          <a:p>
            <a:r>
              <a:rPr lang="en-GB" sz="3200" b="0" i="0" dirty="0">
                <a:solidFill>
                  <a:srgbClr val="111111"/>
                </a:solidFill>
                <a:effectLst/>
                <a:latin typeface="Arial" panose="020B0604020202020204" pitchFamily="34" charset="0"/>
                <a:cs typeface="Arial" panose="020B0604020202020204" pitchFamily="34" charset="0"/>
              </a:rPr>
              <a:t>Online banner adverts</a:t>
            </a:r>
          </a:p>
          <a:p>
            <a:r>
              <a:rPr lang="en-GB" sz="3200" dirty="0">
                <a:solidFill>
                  <a:srgbClr val="111111"/>
                </a:solidFill>
                <a:latin typeface="Arial" panose="020B0604020202020204" pitchFamily="34" charset="0"/>
                <a:cs typeface="Arial" panose="020B0604020202020204" pitchFamily="34" charset="0"/>
              </a:rPr>
              <a:t>Search engine ads (Google Ads)</a:t>
            </a:r>
            <a:endParaRPr lang="en-GB" sz="3200" b="0" i="0" dirty="0">
              <a:solidFill>
                <a:srgbClr val="111111"/>
              </a:solidFill>
              <a:effectLst/>
              <a:latin typeface="Arial" panose="020B0604020202020204" pitchFamily="34" charset="0"/>
              <a:cs typeface="Arial" panose="020B0604020202020204" pitchFamily="34" charset="0"/>
            </a:endParaRPr>
          </a:p>
          <a:p>
            <a:r>
              <a:rPr lang="en-GB" sz="3200" dirty="0">
                <a:solidFill>
                  <a:srgbClr val="111111"/>
                </a:solidFill>
                <a:latin typeface="Arial" panose="020B0604020202020204" pitchFamily="34" charset="0"/>
                <a:cs typeface="Arial" panose="020B0604020202020204" pitchFamily="34" charset="0"/>
              </a:rPr>
              <a:t>P</a:t>
            </a:r>
            <a:r>
              <a:rPr lang="en-GB" sz="3200" b="0" i="0" dirty="0">
                <a:solidFill>
                  <a:srgbClr val="111111"/>
                </a:solidFill>
                <a:effectLst/>
                <a:latin typeface="Arial" panose="020B0604020202020204" pitchFamily="34" charset="0"/>
                <a:cs typeface="Arial" panose="020B0604020202020204" pitchFamily="34" charset="0"/>
              </a:rPr>
              <a:t>aid social media adverts – Facebook, Instagram, TikTok, YouTube</a:t>
            </a:r>
          </a:p>
          <a:p>
            <a:r>
              <a:rPr lang="en-GB" sz="3200" dirty="0">
                <a:solidFill>
                  <a:srgbClr val="111111"/>
                </a:solidFill>
                <a:latin typeface="Arial" panose="020B0604020202020204" pitchFamily="34" charset="0"/>
                <a:cs typeface="Arial" panose="020B0604020202020204" pitchFamily="34" charset="0"/>
              </a:rPr>
              <a:t>Influencer partnerships</a:t>
            </a:r>
            <a:endParaRPr lang="en-GB" sz="3200" b="0" i="0" dirty="0">
              <a:solidFill>
                <a:srgbClr val="111111"/>
              </a:solidFill>
              <a:effectLst/>
              <a:latin typeface="Arial" panose="020B0604020202020204" pitchFamily="34" charset="0"/>
              <a:cs typeface="Arial" panose="020B0604020202020204" pitchFamily="34" charset="0"/>
            </a:endParaRPr>
          </a:p>
          <a:p>
            <a:pPr marL="0" indent="0">
              <a:buNone/>
            </a:pPr>
            <a:endParaRPr lang="en-GB" sz="3200" dirty="0">
              <a:solidFill>
                <a:srgbClr val="111111"/>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742844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Owned Media </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a:bodyPr>
          <a:lstStyle/>
          <a:p>
            <a:pPr marL="0" indent="0">
              <a:buNone/>
            </a:pPr>
            <a:r>
              <a:rPr lang="en-GB" sz="3200" b="1" i="0" dirty="0">
                <a:solidFill>
                  <a:srgbClr val="000000"/>
                </a:solidFill>
                <a:latin typeface="Arial" panose="020B0604020202020204" pitchFamily="34" charset="0"/>
                <a:ea typeface="DengXian" panose="02010600030101010101" pitchFamily="2" charset="-122"/>
                <a:cs typeface="Arial" panose="020B0604020202020204" pitchFamily="34" charset="0"/>
              </a:rPr>
              <a:t>Digital </a:t>
            </a:r>
            <a:r>
              <a:rPr lang="en-GB" sz="3200" b="1" dirty="0">
                <a:solidFill>
                  <a:srgbClr val="111111"/>
                </a:solidFill>
                <a:latin typeface="Arial" panose="020B0604020202020204" pitchFamily="34" charset="0"/>
                <a:cs typeface="Arial" panose="020B0604020202020204" pitchFamily="34" charset="0"/>
              </a:rPr>
              <a:t>Content</a:t>
            </a:r>
            <a:r>
              <a:rPr lang="en-GB" sz="3200" dirty="0">
                <a:solidFill>
                  <a:srgbClr val="111111"/>
                </a:solidFill>
                <a:latin typeface="Arial" panose="020B0604020202020204" pitchFamily="34" charset="0"/>
                <a:cs typeface="Arial" panose="020B0604020202020204" pitchFamily="34" charset="0"/>
              </a:rPr>
              <a:t> on media that you own.</a:t>
            </a:r>
          </a:p>
          <a:p>
            <a:pPr lvl="1"/>
            <a:r>
              <a:rPr lang="en-GB" sz="3000" dirty="0">
                <a:solidFill>
                  <a:srgbClr val="111111"/>
                </a:solidFill>
                <a:latin typeface="Arial" panose="020B0604020202020204" pitchFamily="34" charset="0"/>
                <a:cs typeface="Arial" panose="020B0604020202020204" pitchFamily="34" charset="0"/>
              </a:rPr>
              <a:t>Websites</a:t>
            </a:r>
          </a:p>
          <a:p>
            <a:pPr lvl="1"/>
            <a:r>
              <a:rPr lang="en-GB" sz="3000" dirty="0">
                <a:solidFill>
                  <a:srgbClr val="111111"/>
                </a:solidFill>
                <a:latin typeface="Arial" panose="020B0604020202020204" pitchFamily="34" charset="0"/>
                <a:cs typeface="Arial" panose="020B0604020202020204" pitchFamily="34" charset="0"/>
              </a:rPr>
              <a:t>Mobile apps</a:t>
            </a:r>
          </a:p>
          <a:p>
            <a:pPr lvl="1"/>
            <a:r>
              <a:rPr lang="en-GB" sz="3000" dirty="0">
                <a:solidFill>
                  <a:srgbClr val="111111"/>
                </a:solidFill>
                <a:latin typeface="Arial" panose="020B0604020202020204" pitchFamily="34" charset="0"/>
                <a:cs typeface="Arial" panose="020B0604020202020204" pitchFamily="34" charset="0"/>
              </a:rPr>
              <a:t>Blogs</a:t>
            </a:r>
          </a:p>
          <a:p>
            <a:pPr lvl="1"/>
            <a:r>
              <a:rPr lang="en-GB" sz="3000" dirty="0">
                <a:solidFill>
                  <a:srgbClr val="111111"/>
                </a:solidFill>
                <a:latin typeface="Arial" panose="020B0604020202020204" pitchFamily="34" charset="0"/>
                <a:cs typeface="Arial" panose="020B0604020202020204" pitchFamily="34" charset="0"/>
              </a:rPr>
              <a:t>Newsletters / magazines</a:t>
            </a:r>
          </a:p>
          <a:p>
            <a:pPr lvl="1"/>
            <a:r>
              <a:rPr lang="en-GB" sz="3000" dirty="0">
                <a:solidFill>
                  <a:srgbClr val="111111"/>
                </a:solidFill>
                <a:latin typeface="Arial" panose="020B0604020202020204" pitchFamily="34" charset="0"/>
                <a:cs typeface="Arial" panose="020B0604020202020204" pitchFamily="34" charset="0"/>
              </a:rPr>
              <a:t>Social media accounts.</a:t>
            </a:r>
          </a:p>
          <a:p>
            <a:pPr lvl="1"/>
            <a:r>
              <a:rPr lang="en-GB" sz="3000" dirty="0">
                <a:solidFill>
                  <a:srgbClr val="111111"/>
                </a:solidFill>
                <a:latin typeface="Arial" panose="020B0604020202020204" pitchFamily="34" charset="0"/>
                <a:cs typeface="Arial" panose="020B0604020202020204" pitchFamily="34" charset="0"/>
              </a:rPr>
              <a:t>Email</a:t>
            </a:r>
          </a:p>
          <a:p>
            <a:endParaRPr lang="en-GB" sz="3200" dirty="0">
              <a:solidFill>
                <a:srgbClr val="111111"/>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11329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Earned Media </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651820"/>
            <a:ext cx="10231644" cy="4313892"/>
          </a:xfrm>
        </p:spPr>
        <p:txBody>
          <a:bodyPr>
            <a:normAutofit fontScale="92500" lnSpcReduction="10000"/>
          </a:bodyPr>
          <a:lstStyle/>
          <a:p>
            <a:pPr marL="0" indent="0">
              <a:buNone/>
            </a:pPr>
            <a:r>
              <a:rPr lang="en-GB" sz="3200" b="1" i="0" dirty="0">
                <a:solidFill>
                  <a:srgbClr val="000000"/>
                </a:solidFill>
                <a:latin typeface="Arial" panose="020B0604020202020204" pitchFamily="34" charset="0"/>
                <a:ea typeface="DengXian" panose="02010600030101010101" pitchFamily="2" charset="-122"/>
                <a:cs typeface="Arial" panose="020B0604020202020204" pitchFamily="34" charset="0"/>
              </a:rPr>
              <a:t>Digital Media </a:t>
            </a:r>
            <a:r>
              <a:rPr lang="en-GB" sz="3200" b="0" i="0" dirty="0">
                <a:solidFill>
                  <a:srgbClr val="111111"/>
                </a:solidFill>
                <a:effectLst/>
                <a:latin typeface="Arial" panose="020B0604020202020204" pitchFamily="34" charset="0"/>
                <a:cs typeface="Arial" panose="020B0604020202020204" pitchFamily="34" charset="0"/>
              </a:rPr>
              <a:t>exposure </a:t>
            </a:r>
            <a:r>
              <a:rPr lang="en-GB" sz="3200" dirty="0">
                <a:solidFill>
                  <a:srgbClr val="111111"/>
                </a:solidFill>
                <a:latin typeface="Arial" panose="020B0604020202020204" pitchFamily="34" charset="0"/>
                <a:cs typeface="Arial" panose="020B0604020202020204" pitchFamily="34" charset="0"/>
              </a:rPr>
              <a:t>through third party mentions of your brand. </a:t>
            </a:r>
          </a:p>
          <a:p>
            <a:r>
              <a:rPr lang="en-GB" sz="3200" dirty="0">
                <a:solidFill>
                  <a:srgbClr val="111111"/>
                </a:solidFill>
                <a:latin typeface="Arial" panose="020B0604020202020204" pitchFamily="34" charset="0"/>
                <a:cs typeface="Arial" panose="020B0604020202020204" pitchFamily="34" charset="0"/>
              </a:rPr>
              <a:t>Web sites from third parties</a:t>
            </a:r>
          </a:p>
          <a:p>
            <a:r>
              <a:rPr lang="en-GB" sz="3200" dirty="0">
                <a:solidFill>
                  <a:srgbClr val="111111"/>
                </a:solidFill>
                <a:latin typeface="Arial" panose="020B0604020202020204" pitchFamily="34" charset="0"/>
                <a:cs typeface="Arial" panose="020B0604020202020204" pitchFamily="34" charset="0"/>
              </a:rPr>
              <a:t>Review sites</a:t>
            </a:r>
          </a:p>
          <a:p>
            <a:r>
              <a:rPr lang="en-GB" sz="3200" dirty="0">
                <a:solidFill>
                  <a:srgbClr val="111111"/>
                </a:solidFill>
                <a:latin typeface="Arial" panose="020B0604020202020204" pitchFamily="34" charset="0"/>
                <a:cs typeface="Arial" panose="020B0604020202020204" pitchFamily="34" charset="0"/>
              </a:rPr>
              <a:t>Social posts and shares</a:t>
            </a:r>
          </a:p>
          <a:p>
            <a:r>
              <a:rPr lang="en-GB" sz="3200" dirty="0">
                <a:solidFill>
                  <a:srgbClr val="111111"/>
                </a:solidFill>
                <a:latin typeface="Arial" panose="020B0604020202020204" pitchFamily="34" charset="0"/>
                <a:cs typeface="Arial" panose="020B0604020202020204" pitchFamily="34" charset="0"/>
              </a:rPr>
              <a:t>Blogs</a:t>
            </a:r>
          </a:p>
          <a:p>
            <a:r>
              <a:rPr lang="en-GB" sz="3200" dirty="0">
                <a:solidFill>
                  <a:srgbClr val="111111"/>
                </a:solidFill>
                <a:latin typeface="Arial" panose="020B0604020202020204" pitchFamily="34" charset="0"/>
                <a:cs typeface="Arial" panose="020B0604020202020204" pitchFamily="34" charset="0"/>
              </a:rPr>
              <a:t>Unpaid influencers</a:t>
            </a:r>
          </a:p>
          <a:p>
            <a:r>
              <a:rPr lang="en-GB" sz="3200" dirty="0">
                <a:solidFill>
                  <a:srgbClr val="111111"/>
                </a:solidFill>
                <a:latin typeface="Arial" panose="020B0604020202020204" pitchFamily="34" charset="0"/>
                <a:cs typeface="Arial" panose="020B0604020202020204" pitchFamily="34" charset="0"/>
              </a:rPr>
              <a:t>Other media coverage</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55268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fontScale="90000"/>
          </a:bodyPr>
          <a:lstStyle/>
          <a:p>
            <a:r>
              <a:rPr lang="en-GB" b="1" dirty="0">
                <a:latin typeface="Arial" panose="020B0604020202020204" pitchFamily="34" charset="0"/>
                <a:cs typeface="Arial" panose="020B0604020202020204" pitchFamily="34" charset="0"/>
              </a:rPr>
              <a:t>DIGITAL MARKETING TECHNIQUES</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Picture 2">
            <a:extLst>
              <a:ext uri="{FF2B5EF4-FFF2-40B4-BE49-F238E27FC236}">
                <a16:creationId xmlns:a16="http://schemas.microsoft.com/office/drawing/2014/main" id="{02B54562-CA1A-1C21-C257-BAF89F097AE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964"/>
          <a:stretch/>
        </p:blipFill>
        <p:spPr bwMode="auto">
          <a:xfrm>
            <a:off x="313498" y="1651820"/>
            <a:ext cx="11488358" cy="484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8159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lvl="0" indent="0" algn="just" rtl="0"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Search Engine Optimization (SEO): </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Optimising your website to rank higher in search engine results pages. </a:t>
            </a:r>
          </a:p>
          <a:p>
            <a:pPr marL="0" lvl="0" indent="0" algn="just" rtl="0"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Content Marketing</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creation and promotion of content assets for the purpose of generating brand awareness, traffic growth, lead generation, and customers.</a:t>
            </a:r>
          </a:p>
          <a:p>
            <a:pPr marL="0" indent="0" algn="just"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Pay Per Click (PPC): </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PPC is a method of driving traffic to your website by paying a publisher every time your ad is clicked.</a:t>
            </a:r>
          </a:p>
          <a:p>
            <a:pPr marL="0" indent="0" algn="just"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Sponsored Content</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One popular type of sponsored content is influencer marketing. </a:t>
            </a:r>
            <a:r>
              <a:rPr lang="en-GB" sz="2200" dirty="0">
                <a:solidFill>
                  <a:srgbClr val="000000"/>
                </a:solidFill>
                <a:latin typeface="Calibri" panose="020F0502020204030204" pitchFamily="34" charset="0"/>
                <a:ea typeface="Calibri" panose="020F0502020204030204" pitchFamily="34" charset="0"/>
                <a:cs typeface="Calibri" panose="020F0502020204030204" pitchFamily="34" charset="0"/>
              </a:rPr>
              <a:t>A</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brand sponsors an influencer to publish posts or videos related to the company on social media.</a:t>
            </a:r>
          </a:p>
          <a:p>
            <a:pPr marL="0" indent="0" algn="just"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Social Media Marketing</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channels you can use in social media marketing include: Facebook, X, TikTok, LinkedIn, Instagram, Snapchat, Pinterest.</a:t>
            </a:r>
            <a:endParaRPr lang="en-GB" sz="2200" dirty="0">
              <a:effectLst/>
              <a:latin typeface="Calibri" panose="020F0502020204030204" pitchFamily="34" charset="0"/>
              <a:ea typeface="Calibri" panose="020F0502020204030204" pitchFamily="34" charset="0"/>
              <a:cs typeface="Calibri" panose="020F0502020204030204" pitchFamily="34" charset="0"/>
            </a:endParaRPr>
          </a:p>
          <a:p>
            <a:pPr marL="0" indent="0" algn="just" fontAlgn="base">
              <a:buNone/>
              <a:tabLst>
                <a:tab pos="457200" algn="l"/>
              </a:tabLst>
            </a:pP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fontAlgn="base">
              <a:buNone/>
              <a:tabLst>
                <a:tab pos="457200" algn="l"/>
              </a:tabLst>
            </a:pP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0" lvl="0" indent="0" algn="just" rtl="0" fontAlgn="base">
              <a:buNone/>
              <a:tabLst>
                <a:tab pos="457200" algn="l"/>
              </a:tabLst>
            </a:pP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45827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1192256" cy="938784"/>
          </a:xfrm>
        </p:spPr>
        <p:txBody>
          <a:bodyPr>
            <a:no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Building Customer Relationships Through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just" fontAlgn="base">
              <a:buNone/>
            </a:pPr>
            <a:r>
              <a:rPr lang="en-GB" sz="2400" b="1" dirty="0">
                <a:latin typeface="Calibri" panose="020F0502020204030204" pitchFamily="34" charset="0"/>
                <a:ea typeface="Calibri" panose="020F0502020204030204" pitchFamily="34" charset="0"/>
                <a:cs typeface="Calibri" panose="020F0502020204030204" pitchFamily="34" charset="0"/>
              </a:rPr>
              <a:t>Automated Touchpoints</a:t>
            </a:r>
            <a:r>
              <a:rPr lang="en-GB" sz="2400" dirty="0">
                <a:latin typeface="Calibri" panose="020F0502020204030204" pitchFamily="34" charset="0"/>
                <a:ea typeface="Calibri" panose="020F0502020204030204" pitchFamily="34" charset="0"/>
                <a:cs typeface="Calibri" panose="020F0502020204030204" pitchFamily="34" charset="0"/>
              </a:rPr>
              <a:t>: Email marketing, chatbots, and other tools ensure timely, relevant interactions, strengthening relationships.</a:t>
            </a:r>
          </a:p>
          <a:p>
            <a:pPr marL="0" indent="0" algn="just" fontAlgn="base">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lgn="just" fontAlgn="base">
              <a:buNone/>
            </a:pPr>
            <a:r>
              <a:rPr lang="en-GB" sz="2400" b="1" dirty="0">
                <a:latin typeface="Calibri" panose="020F0502020204030204" pitchFamily="34" charset="0"/>
                <a:ea typeface="Calibri" panose="020F0502020204030204" pitchFamily="34" charset="0"/>
                <a:cs typeface="Calibri" panose="020F0502020204030204" pitchFamily="34" charset="0"/>
              </a:rPr>
              <a:t>Personalisation:</a:t>
            </a:r>
            <a:r>
              <a:rPr lang="en-GB" sz="2400" dirty="0">
                <a:latin typeface="Calibri" panose="020F0502020204030204" pitchFamily="34" charset="0"/>
                <a:ea typeface="Calibri" panose="020F0502020204030204" pitchFamily="34" charset="0"/>
                <a:cs typeface="Calibri" panose="020F0502020204030204" pitchFamily="34" charset="0"/>
              </a:rPr>
              <a:t> Digital marketing allows analysis of customer data, enabling the creation of highly personalised experiences to strengthen emotional connections. This includes tailored emails, recommendations, and promotions.</a:t>
            </a: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91734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1192256" cy="938784"/>
          </a:xfrm>
        </p:spPr>
        <p:txBody>
          <a:bodyPr>
            <a:no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Building Customer Relationships Through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l">
              <a:buNone/>
            </a:pPr>
            <a:r>
              <a:rPr lang="en-GB" sz="2200" b="1"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Customer Engagement:</a:t>
            </a: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 Through comments, likes, shares, and direct messages, customers have the ability to interact with brands on a more personal level, creating a stronger emotional relationship. This engagement encourages a sense of belonging, making customers feel valued and more likely to remain loyal to the brand.</a:t>
            </a:r>
          </a:p>
          <a:p>
            <a:pPr marL="0" indent="0" algn="l">
              <a:buNone/>
            </a:pPr>
            <a:endPar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endParaRPr>
          </a:p>
          <a:p>
            <a:pPr marL="0" indent="0" algn="l">
              <a:buNone/>
            </a:pPr>
            <a:r>
              <a:rPr lang="en-GB" sz="2200" b="1"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Personalised Customer Experience:</a:t>
            </a: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 Social media platforms offer powerful data analytics tools that allow businesses to track customer behaviour and preferences. This data can be used to create personalised marketing campaigns that resonate with individual customers, further strengthening their loyalty. For instance, targeted ads on social media that reflect a customer’s browsing history or past purchases can make them feel understood and appreciated.</a:t>
            </a: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34713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1192256" cy="938784"/>
          </a:xfrm>
        </p:spPr>
        <p:txBody>
          <a:bodyPr>
            <a:no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Building Customer Relationships Through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l">
              <a:buNone/>
            </a:pPr>
            <a:r>
              <a:rPr lang="en-GB" sz="2200" b="1"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Community Building:</a:t>
            </a: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 Building online communities on social media platforms create a sense of belonging among customers. These communities often become self-sustaining, with loyal customers advocating for the brand, sharing their experiences, and encouraging others to join. This is a powerful driver of customer loyalty.</a:t>
            </a:r>
          </a:p>
          <a:p>
            <a:pPr marL="0" indent="0" algn="l">
              <a:buNone/>
            </a:pPr>
            <a:r>
              <a:rPr lang="en-GB" sz="2200" b="1"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Transparency and Trust:</a:t>
            </a: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 Social media allows brands to be transparent with their customers, which is essential for building trust. Regular updates, honest communication, and responsiveness to customer feedback demonstrate that the brand values its customers and is committed to maintaining a positive relationship with them. Trust is a critical component of loyalty, and social media provides the perfect platform for fostering it.</a:t>
            </a:r>
          </a:p>
          <a:p>
            <a:pPr marL="0" indent="0" algn="l">
              <a:buNone/>
            </a:pP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Effective social media strategies can transform customers into brand advocates. Through consistent, authentic, and value-driven content, companies can reinforce their brand identity, build trust, and stay top-of-mind with their customers</a:t>
            </a: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91720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Social Media Marketing</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Content Placeholder 6" descr="Turkey to require social media giants to appoint local representatives |  Daily Sabah">
            <a:extLst>
              <a:ext uri="{FF2B5EF4-FFF2-40B4-BE49-F238E27FC236}">
                <a16:creationId xmlns:a16="http://schemas.microsoft.com/office/drawing/2014/main" id="{0FF8FE7D-F016-2DE3-32E4-EDCCF48EA9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84832" y="1829598"/>
            <a:ext cx="7595616" cy="4235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785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a:bodyPr>
          <a:lstStyle/>
          <a:p>
            <a:r>
              <a:rPr lang="en-GB" sz="2400" b="0" i="0" dirty="0">
                <a:effectLst/>
                <a:latin typeface="Arial" panose="020B0604020202020204" pitchFamily="34" charset="0"/>
                <a:cs typeface="Arial" panose="020B0604020202020204" pitchFamily="34" charset="0"/>
              </a:rPr>
              <a:t>Social media marketing refers to the use of social media platforms and networks to promote products, services, or brands. </a:t>
            </a:r>
          </a:p>
          <a:p>
            <a:pPr marL="0" indent="0">
              <a:buNone/>
            </a:pPr>
            <a:endParaRPr lang="en-GB" sz="2400" b="0" i="0" dirty="0">
              <a:effectLst/>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It involves creating and sharing content on social media platforms to engage audiences, build a brand's presence, drive traffic, and achieve marketing goals. </a:t>
            </a:r>
            <a:endParaRPr lang="en-GB" sz="2400" dirty="0">
              <a:latin typeface="Arial" panose="020B0604020202020204" pitchFamily="34" charset="0"/>
              <a:cs typeface="Arial" panose="020B0604020202020204" pitchFamily="34" charset="0"/>
            </a:endParaRPr>
          </a:p>
        </p:txBody>
      </p:sp>
      <p:pic>
        <p:nvPicPr>
          <p:cNvPr id="14" name="Picture 13" descr="Mobile device with apps">
            <a:extLst>
              <a:ext uri="{FF2B5EF4-FFF2-40B4-BE49-F238E27FC236}">
                <a16:creationId xmlns:a16="http://schemas.microsoft.com/office/drawing/2014/main" id="{80BB3748-BAEC-291F-8F6F-ECFCFFC4B864}"/>
              </a:ext>
            </a:extLst>
          </p:cNvPr>
          <p:cNvPicPr>
            <a:picLocks noChangeAspect="1"/>
          </p:cNvPicPr>
          <p:nvPr/>
        </p:nvPicPr>
        <p:blipFill rotWithShape="1">
          <a:blip r:embed="rId2"/>
          <a:srcRect l="51669" r="11983"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16</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88222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Social Media Marketing</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dirty="0">
                <a:effectLst/>
                <a:latin typeface="Arial" panose="020B0604020202020204" pitchFamily="34" charset="0"/>
                <a:cs typeface="Arial" panose="020B0604020202020204" pitchFamily="34" charset="0"/>
              </a:rPr>
              <a:t>Platform Selection and Strategy Development:</a:t>
            </a:r>
          </a:p>
          <a:p>
            <a:pPr marL="0" indent="0" algn="l">
              <a:buNone/>
            </a:pPr>
            <a:endParaRPr lang="en-GB" sz="24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Marketers identify the most relevant social media platforms for their target audience and goals (e.g., Facebook, Instagram, </a:t>
            </a:r>
            <a:r>
              <a:rPr lang="en-GB" sz="2400" dirty="0">
                <a:latin typeface="Arial" panose="020B0604020202020204" pitchFamily="34" charset="0"/>
                <a:cs typeface="Arial" panose="020B0604020202020204" pitchFamily="34" charset="0"/>
              </a:rPr>
              <a:t>X</a:t>
            </a:r>
            <a:r>
              <a:rPr lang="en-GB" sz="2400" b="0" i="0" dirty="0">
                <a:effectLst/>
                <a:latin typeface="Arial" panose="020B0604020202020204" pitchFamily="34" charset="0"/>
                <a:cs typeface="Arial" panose="020B0604020202020204" pitchFamily="34" charset="0"/>
              </a:rPr>
              <a:t>, LinkedIn, TikTok).</a:t>
            </a:r>
          </a:p>
          <a:p>
            <a:pPr algn="l">
              <a:buFont typeface="Arial" panose="020B0604020202020204" pitchFamily="34" charset="0"/>
              <a:buChar char="•"/>
            </a:pPr>
            <a:endParaRPr lang="en-GB" sz="24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They develop a comprehensive strategy outlining objectives, target audience, content types, posting schedules, and engagement tactics for each platform.</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43992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Social Media Marketing</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a:effectLst/>
                <a:latin typeface="Arial" panose="020B0604020202020204" pitchFamily="34" charset="0"/>
                <a:cs typeface="Arial" panose="020B0604020202020204" pitchFamily="34" charset="0"/>
              </a:rPr>
              <a:t>Content Creation:</a:t>
            </a:r>
          </a:p>
          <a:p>
            <a:pPr marL="0" indent="0" algn="l">
              <a:buNone/>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Marketers create diverse and engaging content tailored to each platform's format and audience preferences. This includes images, videos, infographics, articles, polls, stories, and live streams.</a:t>
            </a:r>
          </a:p>
          <a:p>
            <a:pPr algn="l">
              <a:buFont typeface="Arial" panose="020B0604020202020204" pitchFamily="34" charset="0"/>
              <a:buChar char="•"/>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They create content that aligns with the brand's tone, values, and objectives, aiming to inform, entertain, or inspire the audience.</a:t>
            </a:r>
          </a:p>
          <a:p>
            <a:pPr marL="0" indent="0" algn="l">
              <a:buNone/>
            </a:pPr>
            <a:endParaRPr lang="en-GB" sz="2400" b="0" i="0" dirty="0">
              <a:effectLst/>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293658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362508"/>
            <a:ext cx="10731516" cy="668828"/>
          </a:xfrm>
        </p:spPr>
        <p:txBody>
          <a:bodyPr>
            <a:normAutofit fontScale="90000"/>
          </a:bodyPr>
          <a:lstStyle/>
          <a:p>
            <a:r>
              <a:rPr lang="en-GB" b="1" dirty="0">
                <a:latin typeface="Arial" panose="020B0604020202020204" pitchFamily="34" charset="0"/>
                <a:cs typeface="Arial" panose="020B0604020202020204" pitchFamily="34" charset="0"/>
              </a:rPr>
              <a:t>Social Media Marketing – Tesco Example</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7FCA3485-E058-19CB-D927-540AFDA87596}"/>
              </a:ext>
            </a:extLst>
          </p:cNvPr>
          <p:cNvSpPr>
            <a:spLocks noGrp="1"/>
          </p:cNvSpPr>
          <p:nvPr>
            <p:ph idx="1"/>
          </p:nvPr>
        </p:nvSpPr>
        <p:spPr>
          <a:xfrm>
            <a:off x="259080" y="1167179"/>
            <a:ext cx="11469624" cy="5221429"/>
          </a:xfrm>
        </p:spPr>
        <p:txBody>
          <a:bodyPr>
            <a:no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Tesco has a strong presence on various social media platforms, and these owned channels help Tesco engage with customers, promote products, share brand content, and drive traffic to its website or app:</a:t>
            </a:r>
          </a:p>
          <a:p>
            <a:endParaRPr lang="en-GB" sz="1000" b="1"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Facebook</a:t>
            </a:r>
            <a:r>
              <a:rPr lang="en-GB" sz="2000" dirty="0">
                <a:latin typeface="Calibri" panose="020F0502020204030204" pitchFamily="34" charset="0"/>
                <a:ea typeface="Calibri" panose="020F0502020204030204" pitchFamily="34" charset="0"/>
                <a:cs typeface="Calibri" panose="020F0502020204030204" pitchFamily="34" charset="0"/>
              </a:rPr>
              <a:t>: Tesco’s official Facebook page is used for customer engagement, sharing promotions, seasonal campaigns, useful Information and news. It also links to specific online grocery promotions and Tesco’s content.</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Instagram</a:t>
            </a:r>
            <a:r>
              <a:rPr lang="en-GB" sz="2000" dirty="0">
                <a:latin typeface="Calibri" panose="020F0502020204030204" pitchFamily="34" charset="0"/>
                <a:ea typeface="Calibri" panose="020F0502020204030204" pitchFamily="34" charset="0"/>
                <a:cs typeface="Calibri" panose="020F0502020204030204" pitchFamily="34" charset="0"/>
              </a:rPr>
              <a:t>: On Instagram, Tesco shares visual content, including product info &amp; recipes and influencer collaborations. It also promotes Tesco Clubcard offers and discounts.</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X</a:t>
            </a:r>
            <a:r>
              <a:rPr lang="en-GB" sz="2000" dirty="0">
                <a:latin typeface="Calibri" panose="020F0502020204030204" pitchFamily="34" charset="0"/>
                <a:ea typeface="Calibri" panose="020F0502020204030204" pitchFamily="34" charset="0"/>
                <a:cs typeface="Calibri" panose="020F0502020204030204" pitchFamily="34" charset="0"/>
              </a:rPr>
              <a:t>: Tesco uses X for customer service, sharing updates, and engaging with customers in real-time.</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TikTok</a:t>
            </a:r>
            <a:r>
              <a:rPr lang="en-GB" sz="2000" dirty="0">
                <a:latin typeface="Calibri" panose="020F0502020204030204" pitchFamily="34" charset="0"/>
                <a:ea typeface="Calibri" panose="020F0502020204030204" pitchFamily="34" charset="0"/>
                <a:cs typeface="Calibri" panose="020F0502020204030204" pitchFamily="34" charset="0"/>
              </a:rPr>
              <a:t>: Tesco shares fun, short-form videos that highlight products, seasonal campaigns, and customer stories, particularly targeted at younger audiences.</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YouTube</a:t>
            </a:r>
            <a:r>
              <a:rPr lang="en-GB" sz="2000" dirty="0">
                <a:latin typeface="Calibri" panose="020F0502020204030204" pitchFamily="34" charset="0"/>
                <a:ea typeface="Calibri" panose="020F0502020204030204" pitchFamily="34" charset="0"/>
                <a:cs typeface="Calibri" panose="020F0502020204030204" pitchFamily="34" charset="0"/>
              </a:rPr>
              <a:t>: Tesco’s YouTube channel features product videos, brand campaigns, recipe tutorials, and customer stories. This is an important owned platform for visual content and storytelling.</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Pinterest:</a:t>
            </a:r>
            <a:r>
              <a:rPr lang="en-GB" sz="2000" dirty="0">
                <a:latin typeface="Calibri" panose="020F0502020204030204" pitchFamily="34" charset="0"/>
                <a:ea typeface="Calibri" panose="020F0502020204030204" pitchFamily="34" charset="0"/>
                <a:cs typeface="Calibri" panose="020F0502020204030204" pitchFamily="34" charset="0"/>
              </a:rPr>
              <a:t> Tesco share recipe ideas and tips for using their products. This adds extra value for customers.</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LinkedIn</a:t>
            </a:r>
            <a:r>
              <a:rPr lang="en-GB" sz="2000" dirty="0">
                <a:latin typeface="Calibri" panose="020F0502020204030204" pitchFamily="34" charset="0"/>
                <a:ea typeface="Calibri" panose="020F0502020204030204" pitchFamily="34" charset="0"/>
                <a:cs typeface="Calibri" panose="020F0502020204030204" pitchFamily="34" charset="0"/>
              </a:rPr>
              <a:t>: Tesco also uses LinkedIn to share corporate content, such as business news, sustainability efforts, and partnerships.</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61904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a:bodyPr>
          <a:lstStyle/>
          <a:p>
            <a:pPr marL="0" indent="0">
              <a:buNone/>
            </a:pPr>
            <a:r>
              <a:rPr lang="en-GB" sz="2000" b="1" i="0" dirty="0">
                <a:effectLst/>
                <a:latin typeface="Arial" panose="020B0604020202020204" pitchFamily="34" charset="0"/>
                <a:cs typeface="Arial" panose="020B0604020202020204" pitchFamily="34" charset="0"/>
              </a:rPr>
              <a:t>Audience Engagement and Community Building:</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marketers actively engage with their audience by responding to comments, messages, and mentions. They foster discussions, ask questions, and encourage user-generated content.</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Community building involves creating a sense of belonging and loyalty among followers by nurturing relationships and encouraging participation.</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Colourful carved figures of humans">
            <a:extLst>
              <a:ext uri="{FF2B5EF4-FFF2-40B4-BE49-F238E27FC236}">
                <a16:creationId xmlns:a16="http://schemas.microsoft.com/office/drawing/2014/main" id="{1358EBC7-8470-378A-4E3C-372F89F8302C}"/>
              </a:ext>
            </a:extLst>
          </p:cNvPr>
          <p:cNvPicPr>
            <a:picLocks noChangeAspect="1"/>
          </p:cNvPicPr>
          <p:nvPr/>
        </p:nvPicPr>
        <p:blipFill rotWithShape="1">
          <a:blip r:embed="rId2"/>
          <a:srcRect l="27224" r="26735"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20</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106584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487679" y="642593"/>
            <a:ext cx="6662929" cy="1744183"/>
          </a:xfrm>
        </p:spPr>
        <p:txBody>
          <a:bodyPr>
            <a:normAutofit/>
          </a:bodyPr>
          <a:lstStyle/>
          <a:p>
            <a:r>
              <a:rPr lang="en-GB" b="1"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487680" y="2386584"/>
            <a:ext cx="6662928" cy="3648456"/>
          </a:xfrm>
        </p:spPr>
        <p:txBody>
          <a:bodyPr>
            <a:normAutofit/>
          </a:bodyPr>
          <a:lstStyle/>
          <a:p>
            <a:pPr marL="0" indent="0">
              <a:buNone/>
            </a:pPr>
            <a:r>
              <a:rPr lang="en-GB" sz="2000" b="1" i="0" dirty="0">
                <a:effectLst/>
                <a:latin typeface="Arial" panose="020B0604020202020204" pitchFamily="34" charset="0"/>
                <a:cs typeface="Arial" panose="020B0604020202020204" pitchFamily="34" charset="0"/>
              </a:rPr>
              <a:t>Influencer Collaborations:</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Collaborating with influencers or brand advocates helps extend the brand's reach to promote products or services.</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marketers identify and partner with influencers whose audience aligns with the brand's target demographic for authentic endorsements.</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Top shot of a representation of networks with stick figures.">
            <a:extLst>
              <a:ext uri="{FF2B5EF4-FFF2-40B4-BE49-F238E27FC236}">
                <a16:creationId xmlns:a16="http://schemas.microsoft.com/office/drawing/2014/main" id="{DD565710-EE3B-B140-30CF-2728151ACB45}"/>
              </a:ext>
            </a:extLst>
          </p:cNvPr>
          <p:cNvPicPr>
            <a:picLocks noChangeAspect="1"/>
          </p:cNvPicPr>
          <p:nvPr/>
        </p:nvPicPr>
        <p:blipFill rotWithShape="1">
          <a:blip r:embed="rId2"/>
          <a:srcRect l="40343" r="16684" b="-2"/>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21</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57910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lnSpcReduction="10000"/>
          </a:bodyPr>
          <a:lstStyle/>
          <a:p>
            <a:pPr marL="0" indent="0">
              <a:buNone/>
            </a:pPr>
            <a:r>
              <a:rPr lang="en-GB" sz="2000" b="1" i="0" dirty="0">
                <a:effectLst/>
                <a:latin typeface="Arial" panose="020B0604020202020204" pitchFamily="34" charset="0"/>
                <a:cs typeface="Arial" panose="020B0604020202020204" pitchFamily="34" charset="0"/>
              </a:rPr>
              <a:t>Analytics and Performance Tracking:</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platforms offer analytics tools that help marketers track performance metrics like engagement rates, reach, conversions, and audience demographics.</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Analysing these metrics enables marketers to measure the effectiveness of their strategies and make data-driven decisions to optimise future campaigns.</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Digital financial graph">
            <a:extLst>
              <a:ext uri="{FF2B5EF4-FFF2-40B4-BE49-F238E27FC236}">
                <a16:creationId xmlns:a16="http://schemas.microsoft.com/office/drawing/2014/main" id="{63E67B73-D7CD-46E2-579F-28704EF71144}"/>
              </a:ext>
            </a:extLst>
          </p:cNvPr>
          <p:cNvPicPr>
            <a:picLocks noChangeAspect="1"/>
          </p:cNvPicPr>
          <p:nvPr/>
        </p:nvPicPr>
        <p:blipFill rotWithShape="1">
          <a:blip r:embed="rId2"/>
          <a:srcRect l="36578" r="27074"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22</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94255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Social Media Statistics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400" dirty="0">
                <a:latin typeface="Arial" panose="020B0604020202020204" pitchFamily="34" charset="0"/>
                <a:cs typeface="Arial" panose="020B0604020202020204" pitchFamily="34" charset="0"/>
              </a:rPr>
              <a:t>Click on this link to see statistics on global Social Media trends from 2024:</a:t>
            </a:r>
          </a:p>
          <a:p>
            <a:r>
              <a:rPr lang="en-GB" sz="2400" dirty="0">
                <a:hlinkClick r:id="rId2"/>
              </a:rPr>
              <a:t>Global social media statistics research summary 2024 [May 2024]</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Further Reading</a:t>
            </a:r>
          </a:p>
          <a:p>
            <a:r>
              <a:rPr lang="en-GB" sz="2400" dirty="0">
                <a:hlinkClick r:id="rId3"/>
              </a:rPr>
              <a:t>How to Use Social Media for Customer Retention</a:t>
            </a:r>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628134" y="391466"/>
            <a:ext cx="10731516" cy="1018850"/>
          </a:xfrm>
        </p:spPr>
        <p:txBody>
          <a:bodyPr>
            <a:normAutofit fontScale="90000"/>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organisations have adapted to digital developments</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7FCA3485-E058-19CB-D927-540AFDA87596}"/>
              </a:ext>
            </a:extLst>
          </p:cNvPr>
          <p:cNvSpPr>
            <a:spLocks noGrp="1"/>
          </p:cNvSpPr>
          <p:nvPr>
            <p:ph idx="1"/>
          </p:nvPr>
        </p:nvSpPr>
        <p:spPr>
          <a:xfrm>
            <a:off x="259080" y="1524000"/>
            <a:ext cx="11469624" cy="4864608"/>
          </a:xfrm>
        </p:spPr>
        <p:txBody>
          <a:bodyPr>
            <a:noAutofit/>
          </a:bodyPr>
          <a:lstStyle/>
          <a:p>
            <a:r>
              <a:rPr lang="en-GB" sz="2000" dirty="0">
                <a:latin typeface="Ariel"/>
              </a:rPr>
              <a:t>Organisations have made significant changes in their marketing strategies to adapt to the digital world. The rise of digital technologies has transformed how businesses reach, engage, and retain customers. Here are some key ways organisations have adapted their marketing to thrive in the digital era:</a:t>
            </a:r>
          </a:p>
          <a:p>
            <a:pPr marL="0" indent="0">
              <a:buNone/>
            </a:pPr>
            <a:r>
              <a:rPr lang="en-GB" sz="2000" b="1" dirty="0">
                <a:latin typeface="Ariel"/>
              </a:rPr>
              <a:t>Emphasis on Digital Channels</a:t>
            </a:r>
          </a:p>
          <a:p>
            <a:pPr>
              <a:buFont typeface="Arial" panose="020B0604020202020204" pitchFamily="34" charset="0"/>
              <a:buChar char="•"/>
            </a:pPr>
            <a:r>
              <a:rPr lang="en-GB" sz="2000" b="1" dirty="0">
                <a:latin typeface="Ariel"/>
              </a:rPr>
              <a:t>Social Media Marketing</a:t>
            </a:r>
            <a:r>
              <a:rPr lang="en-GB" sz="2000" dirty="0">
                <a:latin typeface="Ariel"/>
              </a:rPr>
              <a:t>: Social platforms like Facebook, Instagram, X, YouTube, LinkedIn, and TikTok have become integral to brand visibility. Companies now use these platforms to build communities, share content, and engage with customers in real time.</a:t>
            </a:r>
          </a:p>
          <a:p>
            <a:pPr>
              <a:buFont typeface="Arial" panose="020B0604020202020204" pitchFamily="34" charset="0"/>
              <a:buChar char="•"/>
            </a:pPr>
            <a:r>
              <a:rPr lang="en-GB" sz="2000" b="1" dirty="0">
                <a:latin typeface="Ariel"/>
              </a:rPr>
              <a:t>Search Engine Optimization (SEO)</a:t>
            </a:r>
            <a:r>
              <a:rPr lang="en-GB" sz="2000" dirty="0">
                <a:latin typeface="Ariel"/>
              </a:rPr>
              <a:t>: With consumers increasingly searching online for information, products, or services, companies have focused on improving their website's SEO. This helps ensure they appear in search engine results when users look for relevant keywords.</a:t>
            </a:r>
          </a:p>
          <a:p>
            <a:pPr>
              <a:buFont typeface="Arial" panose="020B0604020202020204" pitchFamily="34" charset="0"/>
              <a:buChar char="•"/>
            </a:pPr>
            <a:r>
              <a:rPr lang="en-GB" sz="2000" b="1" dirty="0">
                <a:latin typeface="Ariel"/>
              </a:rPr>
              <a:t>Email Marketing</a:t>
            </a:r>
            <a:r>
              <a:rPr lang="en-GB" sz="2000" dirty="0">
                <a:latin typeface="Ariel"/>
              </a:rPr>
              <a:t>: Businesses have turned email marketing into a highly personalised and data-driven strategy. Using segmentation and automated emails, companies send tailored messages to customers based on their behaviour, preferences, and past interactions.</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741398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628134" y="391465"/>
            <a:ext cx="10731516" cy="1310431"/>
          </a:xfrm>
        </p:spPr>
        <p:txBody>
          <a:bodyPr>
            <a:normAutofit fontScale="90000"/>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organisations have adapted to digital developments</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7FCA3485-E058-19CB-D927-540AFDA87596}"/>
              </a:ext>
            </a:extLst>
          </p:cNvPr>
          <p:cNvSpPr>
            <a:spLocks noGrp="1"/>
          </p:cNvSpPr>
          <p:nvPr>
            <p:ph idx="1"/>
          </p:nvPr>
        </p:nvSpPr>
        <p:spPr>
          <a:xfrm>
            <a:off x="259080" y="1950720"/>
            <a:ext cx="11469624" cy="4437888"/>
          </a:xfrm>
        </p:spPr>
        <p:txBody>
          <a:bodyPr>
            <a:noAutofit/>
          </a:bodyPr>
          <a:lstStyle/>
          <a:p>
            <a:r>
              <a:rPr lang="en-GB" sz="2000" b="1" dirty="0">
                <a:latin typeface="Abadi" panose="020B0604020104020204" pitchFamily="34" charset="0"/>
              </a:rPr>
              <a:t>Personalisation</a:t>
            </a:r>
          </a:p>
          <a:p>
            <a:pPr>
              <a:buFont typeface="Arial" panose="020B0604020202020204" pitchFamily="34" charset="0"/>
              <a:buChar char="•"/>
            </a:pPr>
            <a:r>
              <a:rPr lang="en-GB" sz="2000" dirty="0">
                <a:latin typeface="Abadi" panose="020B0604020104020204" pitchFamily="34" charset="0"/>
              </a:rPr>
              <a:t>With vast amounts of data available, marketers can create personalised experiences for their audiences. Through tools like customer relationship management (CRM) systems and advanced analytics, organisations gather insights about customer preferences, behaviours, and interests. This allows them to develop highly targeted ads, offers, and content and connect with individuals on a deeper level.</a:t>
            </a:r>
          </a:p>
          <a:p>
            <a:pPr>
              <a:buFont typeface="Arial" panose="020B0604020202020204" pitchFamily="34" charset="0"/>
              <a:buChar char="•"/>
            </a:pPr>
            <a:endParaRPr lang="en-GB" sz="2000" dirty="0">
              <a:latin typeface="Abadi" panose="020B0604020104020204" pitchFamily="34" charset="0"/>
            </a:endParaRPr>
          </a:p>
          <a:p>
            <a:pPr>
              <a:buFont typeface="Arial" panose="020B0604020202020204" pitchFamily="34" charset="0"/>
              <a:buChar char="•"/>
            </a:pPr>
            <a:r>
              <a:rPr lang="en-GB" sz="2000" b="1" dirty="0">
                <a:latin typeface="Abadi" panose="020B0604020104020204" pitchFamily="34" charset="0"/>
              </a:rPr>
              <a:t>Analytics and Metrics</a:t>
            </a:r>
            <a:r>
              <a:rPr lang="en-GB" sz="2000" dirty="0">
                <a:latin typeface="Abadi" panose="020B0604020104020204" pitchFamily="34" charset="0"/>
              </a:rPr>
              <a:t>: Digital tools provide real-time tracking and analytics, which allow companies to measure the performance of their campaigns more precisely. They can quickly identify what works and make adjustments accordingly, optimising return on investment (ROI).</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31568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1857</Words>
  <Application>Microsoft Office PowerPoint</Application>
  <PresentationFormat>Widescreen</PresentationFormat>
  <Paragraphs>160</Paragraphs>
  <Slides>25</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Ariel</vt:lpstr>
      <vt:lpstr>Abadi</vt:lpstr>
      <vt:lpstr>Arial</vt:lpstr>
      <vt:lpstr>Calibri</vt:lpstr>
      <vt:lpstr>Franklin Gothic Book</vt:lpstr>
      <vt:lpstr>Garamond</vt:lpstr>
      <vt:lpstr>SavonVTI</vt:lpstr>
      <vt:lpstr>BMBM4005 Marketing Fundamentals  Lecture 11 – Digital Marketing </vt:lpstr>
      <vt:lpstr>Today</vt:lpstr>
      <vt:lpstr>What is Digital Marketing?</vt:lpstr>
      <vt:lpstr>Digital Marketing Definitions</vt:lpstr>
      <vt:lpstr>Social Media Definitions</vt:lpstr>
      <vt:lpstr>Digital Marketing Media Categories</vt:lpstr>
      <vt:lpstr>Paid Media </vt:lpstr>
      <vt:lpstr>Owned Media </vt:lpstr>
      <vt:lpstr>Earned Media </vt:lpstr>
      <vt:lpstr>DIGITAL MARKETING TECHNIQUES</vt:lpstr>
      <vt:lpstr>Types of Digital Marketing</vt:lpstr>
      <vt:lpstr>Building Customer Relationships Through Digital Marketing</vt:lpstr>
      <vt:lpstr>Building Customer Relationships Through Digital Marketing</vt:lpstr>
      <vt:lpstr>Building Customer Relationships Through Digital Marketing</vt:lpstr>
      <vt:lpstr>Social Media Marketing</vt:lpstr>
      <vt:lpstr>Social Media Marketing</vt:lpstr>
      <vt:lpstr>Social Media Marketing</vt:lpstr>
      <vt:lpstr>Social Media Marketing</vt:lpstr>
      <vt:lpstr>Social Media Marketing – Tesco Example</vt:lpstr>
      <vt:lpstr>Social Media Marketing</vt:lpstr>
      <vt:lpstr>Social Media Marketing</vt:lpstr>
      <vt:lpstr>Social Media Marketing</vt:lpstr>
      <vt:lpstr>Social Media Statistics</vt:lpstr>
      <vt:lpstr>How organisations have adapted to digital developments</vt:lpstr>
      <vt:lpstr>How organisations have adapted to digital developments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118</cp:revision>
  <dcterms:created xsi:type="dcterms:W3CDTF">2020-02-19T10:23:55Z</dcterms:created>
  <dcterms:modified xsi:type="dcterms:W3CDTF">2024-12-12T00:19:08Z</dcterms:modified>
</cp:coreProperties>
</file>