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313" r:id="rId2"/>
    <p:sldId id="314" r:id="rId3"/>
    <p:sldId id="289" r:id="rId4"/>
    <p:sldId id="300" r:id="rId5"/>
    <p:sldId id="317" r:id="rId6"/>
    <p:sldId id="318" r:id="rId7"/>
    <p:sldId id="301" r:id="rId8"/>
    <p:sldId id="304" r:id="rId9"/>
    <p:sldId id="319" r:id="rId10"/>
    <p:sldId id="320" r:id="rId11"/>
    <p:sldId id="306" r:id="rId12"/>
    <p:sldId id="308" r:id="rId13"/>
  </p:sldIdLst>
  <p:sldSz cx="12801600" cy="9601200" type="A3"/>
  <p:notesSz cx="6805613" cy="9944100"/>
  <p:defaultTextStyle>
    <a:defPPr>
      <a:defRPr lang="en-US"/>
    </a:defPPr>
    <a:lvl1pPr marL="0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1pPr>
    <a:lvl2pPr marL="537641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2pPr>
    <a:lvl3pPr marL="1075284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3pPr>
    <a:lvl4pPr marL="1612926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4pPr>
    <a:lvl5pPr marL="2150568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5pPr>
    <a:lvl6pPr marL="2688209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6pPr>
    <a:lvl7pPr marL="3225850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7pPr>
    <a:lvl8pPr marL="3763493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8pPr>
    <a:lvl9pPr marL="4301135" algn="l" defTabSz="1075284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ucu" initials="u" lastIdx="0" clrIdx="0">
    <p:extLst>
      <p:ext uri="{19B8F6BF-5375-455C-9EA6-DF929625EA0E}">
        <p15:presenceInfo xmlns:p15="http://schemas.microsoft.com/office/powerpoint/2012/main" userId="ucu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AAEEA"/>
    <a:srgbClr val="A1F5ED"/>
    <a:srgbClr val="77EEF1"/>
    <a:srgbClr val="76DEF2"/>
    <a:srgbClr val="FED21A"/>
    <a:srgbClr val="F8807F"/>
    <a:srgbClr val="FED1E3"/>
    <a:srgbClr val="BB98DC"/>
    <a:srgbClr val="BDEA75"/>
    <a:srgbClr val="7AAE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999" autoAdjust="0"/>
    <p:restoredTop sz="94868" autoAdjust="0"/>
  </p:normalViewPr>
  <p:slideViewPr>
    <p:cSldViewPr snapToGrid="0">
      <p:cViewPr varScale="1">
        <p:scale>
          <a:sx n="58" d="100"/>
          <a:sy n="58" d="100"/>
        </p:scale>
        <p:origin x="114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14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07556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4450" y="0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D493A4-3FDE-4DB3-8D4E-6231DF3D3DAA}" type="datetime7">
              <a:rPr lang="en-GB" smtClean="0"/>
              <a:t>May-19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3013"/>
            <a:ext cx="4475163" cy="3355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1038" y="4786313"/>
            <a:ext cx="5443537" cy="39147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5625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4450" y="9445625"/>
            <a:ext cx="2949575" cy="4984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A3A4F2-8174-4E30-845C-3D5251375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79070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9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ED5FE-8356-43A7-BC78-D04F51E533A0}" type="datetime7">
              <a:rPr lang="en-GB" smtClean="0"/>
              <a:t>May-19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986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0605D-EFA9-493D-AB70-E2CBEB4BBAFB}" type="datetime7">
              <a:rPr lang="en-GB" smtClean="0"/>
              <a:t>May-19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821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7664FA-A71E-4B6E-B143-E98FDC2A2E9F}" type="datetime7">
              <a:rPr lang="en-GB" smtClean="0"/>
              <a:t>May-19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849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48F95-6370-457A-A538-56DD90CD66F4}" type="datetime7">
              <a:rPr lang="en-GB" smtClean="0"/>
              <a:t>May-19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24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0D79-90ED-46A9-A4E5-7407014A4B11}" type="datetime7">
              <a:rPr lang="en-GB" smtClean="0"/>
              <a:t>May-19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763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36FF9-4DBB-4444-90D6-F8C13AFD3E02}" type="datetime7">
              <a:rPr lang="en-GB" smtClean="0"/>
              <a:t>May-19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440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D4947-7D14-4C7A-91B1-BE7EF24EC46B}" type="datetime7">
              <a:rPr lang="en-GB" smtClean="0"/>
              <a:t>May-19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4766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00F22B-3485-4AF1-8FCA-0E9C24AA54C2}" type="datetime7">
              <a:rPr lang="en-GB" smtClean="0"/>
              <a:t>May-19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94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98EA6-082B-440D-8C97-C1945CC7F5C7}" type="datetime7">
              <a:rPr lang="en-GB" smtClean="0"/>
              <a:t>May-19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0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1AC48-3D61-4A27-A98E-31E0F96E9529}" type="datetime7">
              <a:rPr lang="en-GB" smtClean="0"/>
              <a:t>May-19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049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A75A8-82EB-4F78-B93C-4FB1EE185BD1}" type="datetime7">
              <a:rPr lang="en-GB" smtClean="0"/>
              <a:t>May-19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798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5CC63D-2319-4114-83DF-C8AC13622500}" type="datetime7">
              <a:rPr lang="en-GB" smtClean="0"/>
              <a:t>May-19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02FF6-C3CA-4071-A46A-383B9E73E6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700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F5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885" y="130318"/>
            <a:ext cx="1205133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1" dirty="0">
                <a:solidFill>
                  <a:prstClr val="black">
                    <a:lumMod val="95000"/>
                    <a:lumOff val="5000"/>
                  </a:prstClr>
                </a:solidFill>
              </a:rPr>
              <a:t>Acquisition</a:t>
            </a:r>
            <a:endParaRPr lang="en-GB" sz="6600" dirty="0">
              <a:solidFill>
                <a:prstClr val="black">
                  <a:lumMod val="95000"/>
                  <a:lumOff val="5000"/>
                </a:prst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3885" y="3652172"/>
            <a:ext cx="1223742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prstClr val="black">
                    <a:lumMod val="95000"/>
                    <a:lumOff val="5000"/>
                  </a:prstClr>
                </a:solidFill>
              </a:rPr>
              <a:t>Learning through acquisition is what learners are doing when they are listening to a lecture or podcast, reading from books or websites, and watching demos or videos </a:t>
            </a:r>
          </a:p>
        </p:txBody>
      </p:sp>
      <p:pic>
        <p:nvPicPr>
          <p:cNvPr id="7" name="Picture 6" descr="http://mirrors.creativecommons.org/presskit/buttons/88x31/png/by-nc-s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85" y="8956873"/>
            <a:ext cx="1541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954111" y="8875870"/>
            <a:ext cx="10708341" cy="655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ABC Learning Design method by Clive Young and Nataša Perović, UCL.(2015). Learning types, Laurillard, D. 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2012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Resources available from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https://abc-ld.org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55195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885" y="130318"/>
            <a:ext cx="1205133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1" dirty="0">
                <a:solidFill>
                  <a:prstClr val="black">
                    <a:lumMod val="95000"/>
                    <a:lumOff val="5000"/>
                  </a:prstClr>
                </a:solidFill>
                <a:ea typeface="Tahoma" panose="020B0604030504040204" pitchFamily="34" charset="0"/>
                <a:cs typeface="Arial" panose="020B0604020202020204" pitchFamily="34" charset="0"/>
              </a:rPr>
              <a:t>Collaboration</a:t>
            </a:r>
          </a:p>
        </p:txBody>
      </p:sp>
      <p:pic>
        <p:nvPicPr>
          <p:cNvPr id="12" name="Picture 11" descr="http://mirrors.creativecommons.org/presskit/buttons/88x31/png/by-nc-s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85" y="8956873"/>
            <a:ext cx="1541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273885" y="3413636"/>
            <a:ext cx="122374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prstClr val="black">
                    <a:lumMod val="95000"/>
                    <a:lumOff val="5000"/>
                  </a:prstClr>
                </a:solidFill>
                <a:cs typeface="Arial" panose="020B0604020202020204" pitchFamily="34" charset="0"/>
              </a:rPr>
              <a:t>Learning through collaboration embraces mainly discussion, practice, and production. Building on investigations and acquisition it is about taking part in the process of knowledge building itself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CC6ED39-2E31-4A1E-A373-8ADEEB0243DF}"/>
              </a:ext>
            </a:extLst>
          </p:cNvPr>
          <p:cNvSpPr/>
          <p:nvPr/>
        </p:nvSpPr>
        <p:spPr>
          <a:xfrm>
            <a:off x="1954111" y="8875870"/>
            <a:ext cx="10708341" cy="655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ABC Learning Design method by Clive Young and Nataša Perović, UCL.(2015). Learning types, Laurillard, D. 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2012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Resources available from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https://abc-ld.org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73258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1F5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102"/>
          <p:cNvSpPr/>
          <p:nvPr/>
        </p:nvSpPr>
        <p:spPr>
          <a:xfrm>
            <a:off x="105368" y="868318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/>
              <a:t>Reading books, papers;</a:t>
            </a:r>
            <a:endParaRPr lang="en-GB" sz="2800" dirty="0"/>
          </a:p>
        </p:txBody>
      </p:sp>
      <p:sp>
        <p:nvSpPr>
          <p:cNvPr id="31" name="Rectangle 30"/>
          <p:cNvSpPr>
            <a:spLocks noChangeAspect="1"/>
          </p:cNvSpPr>
          <p:nvPr/>
        </p:nvSpPr>
        <p:spPr>
          <a:xfrm>
            <a:off x="6474191" y="878014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342913" y="16018"/>
            <a:ext cx="120513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Acquisition</a:t>
            </a:r>
            <a:endParaRPr lang="en-GB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4" name="Rectangle 103"/>
          <p:cNvSpPr/>
          <p:nvPr/>
        </p:nvSpPr>
        <p:spPr>
          <a:xfrm>
            <a:off x="132669" y="938418"/>
            <a:ext cx="6235910" cy="523220"/>
          </a:xfrm>
          <a:prstGeom prst="rect">
            <a:avLst/>
          </a:prstGeom>
          <a:solidFill>
            <a:srgbClr val="A1F5ED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Conventional method</a:t>
            </a:r>
          </a:p>
        </p:txBody>
      </p:sp>
      <p:sp>
        <p:nvSpPr>
          <p:cNvPr id="106" name="Rectangle 105"/>
          <p:cNvSpPr/>
          <p:nvPr/>
        </p:nvSpPr>
        <p:spPr>
          <a:xfrm>
            <a:off x="6425553" y="938418"/>
            <a:ext cx="6235910" cy="523220"/>
          </a:xfrm>
          <a:prstGeom prst="rect">
            <a:avLst/>
          </a:prstGeom>
          <a:solidFill>
            <a:srgbClr val="A1F5ED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Digital technology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676" y="2239324"/>
            <a:ext cx="5416782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600" dirty="0"/>
              <a:t>listening to teacher presentations face-to-face, lectures</a:t>
            </a:r>
            <a:endParaRPr lang="en-GB" sz="2600" dirty="0"/>
          </a:p>
        </p:txBody>
      </p:sp>
      <p:sp>
        <p:nvSpPr>
          <p:cNvPr id="4" name="Rectangle 3"/>
          <p:cNvSpPr/>
          <p:nvPr/>
        </p:nvSpPr>
        <p:spPr>
          <a:xfrm>
            <a:off x="539676" y="1566480"/>
            <a:ext cx="3162661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600" dirty="0">
                <a:ea typeface="Times New Roman" panose="02020603050405020304" pitchFamily="18" charset="0"/>
                <a:cs typeface="Times New Roman" panose="02020603050405020304" pitchFamily="18" charset="0"/>
              </a:rPr>
              <a:t>reading books, papers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39676" y="3367338"/>
            <a:ext cx="5426721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>
                <a:ea typeface="MS Mincho" panose="02020609040205080304" pitchFamily="49" charset="-128"/>
                <a:cs typeface="Times New Roman" panose="02020603050405020304" pitchFamily="18" charset="0"/>
              </a:rPr>
              <a:t>watching demonstrations, </a:t>
            </a:r>
          </a:p>
          <a:p>
            <a:r>
              <a:rPr lang="en-GB" sz="2600" dirty="0">
                <a:ea typeface="MS Mincho" panose="02020609040205080304" pitchFamily="49" charset="-128"/>
                <a:cs typeface="Times New Roman" panose="02020603050405020304" pitchFamily="18" charset="0"/>
              </a:rPr>
              <a:t>master classes</a:t>
            </a:r>
            <a:endParaRPr lang="en-GB" sz="2600" dirty="0"/>
          </a:p>
        </p:txBody>
      </p:sp>
      <p:sp>
        <p:nvSpPr>
          <p:cNvPr id="6" name="Rectangle 5"/>
          <p:cNvSpPr/>
          <p:nvPr/>
        </p:nvSpPr>
        <p:spPr>
          <a:xfrm>
            <a:off x="6917587" y="1566480"/>
            <a:ext cx="5693986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600" dirty="0">
                <a:ea typeface="Times New Roman" panose="02020603050405020304" pitchFamily="18" charset="0"/>
                <a:cs typeface="Times New Roman" panose="02020603050405020304" pitchFamily="18" charset="0"/>
              </a:rPr>
              <a:t>reading multimedia, websites, digital documents and resources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917587" y="2657142"/>
            <a:ext cx="5089645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600" dirty="0">
                <a:ea typeface="Times New Roman" panose="02020603050405020304" pitchFamily="18" charset="0"/>
                <a:cs typeface="Times New Roman" panose="02020603050405020304" pitchFamily="18" charset="0"/>
              </a:rPr>
              <a:t>listening to podcasts, webcasts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17587" y="3367338"/>
            <a:ext cx="4785511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>
                <a:ea typeface="MS Mincho" panose="02020609040205080304" pitchFamily="49" charset="-128"/>
                <a:cs typeface="Times New Roman" panose="02020603050405020304" pitchFamily="18" charset="0"/>
              </a:rPr>
              <a:t>watching animations, videos</a:t>
            </a:r>
            <a:endParaRPr lang="en-GB" sz="2600" dirty="0"/>
          </a:p>
        </p:txBody>
      </p:sp>
      <p:sp>
        <p:nvSpPr>
          <p:cNvPr id="42" name="Rectangle 41"/>
          <p:cNvSpPr>
            <a:spLocks noChangeAspect="1"/>
          </p:cNvSpPr>
          <p:nvPr/>
        </p:nvSpPr>
        <p:spPr>
          <a:xfrm>
            <a:off x="6587550" y="1722994"/>
            <a:ext cx="253370" cy="25344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44" name="Rectangle 43"/>
          <p:cNvSpPr>
            <a:spLocks noChangeAspect="1"/>
          </p:cNvSpPr>
          <p:nvPr/>
        </p:nvSpPr>
        <p:spPr>
          <a:xfrm>
            <a:off x="6587550" y="2765135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6" name="Rectangle 55"/>
          <p:cNvSpPr>
            <a:spLocks noChangeAspect="1"/>
          </p:cNvSpPr>
          <p:nvPr/>
        </p:nvSpPr>
        <p:spPr>
          <a:xfrm>
            <a:off x="6587550" y="3534356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4" name="Rectangle 73"/>
          <p:cNvSpPr>
            <a:spLocks noChangeAspect="1"/>
          </p:cNvSpPr>
          <p:nvPr/>
        </p:nvSpPr>
        <p:spPr>
          <a:xfrm>
            <a:off x="214458" y="1722994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5" name="Rectangle 74"/>
          <p:cNvSpPr>
            <a:spLocks noChangeAspect="1"/>
          </p:cNvSpPr>
          <p:nvPr/>
        </p:nvSpPr>
        <p:spPr>
          <a:xfrm>
            <a:off x="214458" y="2377203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6" name="Rectangle 75"/>
          <p:cNvSpPr>
            <a:spLocks noChangeAspect="1"/>
          </p:cNvSpPr>
          <p:nvPr/>
        </p:nvSpPr>
        <p:spPr>
          <a:xfrm>
            <a:off x="214458" y="3534356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7" name="Rectangle 76"/>
          <p:cNvSpPr>
            <a:spLocks noChangeAspect="1"/>
          </p:cNvSpPr>
          <p:nvPr/>
        </p:nvSpPr>
        <p:spPr>
          <a:xfrm>
            <a:off x="214458" y="4588682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8" name="Rectangle 77"/>
          <p:cNvSpPr>
            <a:spLocks noChangeAspect="1"/>
          </p:cNvSpPr>
          <p:nvPr/>
        </p:nvSpPr>
        <p:spPr>
          <a:xfrm>
            <a:off x="214458" y="5568477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9" name="Rectangle 78"/>
          <p:cNvSpPr>
            <a:spLocks noChangeAspect="1"/>
          </p:cNvSpPr>
          <p:nvPr/>
        </p:nvSpPr>
        <p:spPr>
          <a:xfrm>
            <a:off x="214458" y="6524736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81" name="Rectangle 80"/>
          <p:cNvSpPr>
            <a:spLocks noChangeAspect="1"/>
          </p:cNvSpPr>
          <p:nvPr/>
        </p:nvSpPr>
        <p:spPr>
          <a:xfrm>
            <a:off x="6594476" y="5568477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82" name="Rectangle 81"/>
          <p:cNvSpPr>
            <a:spLocks noChangeAspect="1"/>
          </p:cNvSpPr>
          <p:nvPr/>
        </p:nvSpPr>
        <p:spPr>
          <a:xfrm>
            <a:off x="6594476" y="6524736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83" name="Rectangle 82"/>
          <p:cNvSpPr>
            <a:spLocks noChangeAspect="1"/>
          </p:cNvSpPr>
          <p:nvPr/>
        </p:nvSpPr>
        <p:spPr>
          <a:xfrm>
            <a:off x="6594476" y="4588682"/>
            <a:ext cx="252000" cy="252000"/>
          </a:xfrm>
          <a:prstGeom prst="rect">
            <a:avLst/>
          </a:prstGeom>
          <a:noFill/>
          <a:ln w="38100">
            <a:solidFill>
              <a:srgbClr val="77EEF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7340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102"/>
          <p:cNvSpPr/>
          <p:nvPr/>
        </p:nvSpPr>
        <p:spPr>
          <a:xfrm>
            <a:off x="105368" y="868318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/>
              <a:t>Reading books, papers;</a:t>
            </a:r>
            <a:endParaRPr lang="en-GB" sz="2800" dirty="0"/>
          </a:p>
        </p:txBody>
      </p:sp>
      <p:sp>
        <p:nvSpPr>
          <p:cNvPr id="31" name="Rectangle 30"/>
          <p:cNvSpPr/>
          <p:nvPr/>
        </p:nvSpPr>
        <p:spPr>
          <a:xfrm>
            <a:off x="6474191" y="878014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342913" y="35068"/>
            <a:ext cx="120513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Collaboration</a:t>
            </a:r>
            <a:endParaRPr lang="en-GB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4" name="Rectangle 103"/>
          <p:cNvSpPr/>
          <p:nvPr/>
        </p:nvSpPr>
        <p:spPr>
          <a:xfrm>
            <a:off x="132669" y="938418"/>
            <a:ext cx="623591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Conventional method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6" name="Rectangle 105"/>
          <p:cNvSpPr/>
          <p:nvPr/>
        </p:nvSpPr>
        <p:spPr>
          <a:xfrm>
            <a:off x="6425553" y="938418"/>
            <a:ext cx="6235910" cy="52322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Digital technology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06168" y="1589087"/>
            <a:ext cx="280121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small group project</a:t>
            </a:r>
          </a:p>
        </p:txBody>
      </p:sp>
      <p:sp>
        <p:nvSpPr>
          <p:cNvPr id="6" name="Rectangle 5"/>
          <p:cNvSpPr/>
          <p:nvPr/>
        </p:nvSpPr>
        <p:spPr>
          <a:xfrm>
            <a:off x="6889770" y="1527628"/>
            <a:ext cx="5758586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small group projects using online forums, wikis, chat rooms, etc. for discussing others’ outputs </a:t>
            </a:r>
          </a:p>
        </p:txBody>
      </p:sp>
      <p:sp>
        <p:nvSpPr>
          <p:cNvPr id="52" name="Rectangle 51"/>
          <p:cNvSpPr/>
          <p:nvPr/>
        </p:nvSpPr>
        <p:spPr>
          <a:xfrm>
            <a:off x="506168" y="2339681"/>
            <a:ext cx="3708772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discussing others’ outputs</a:t>
            </a:r>
          </a:p>
        </p:txBody>
      </p:sp>
      <p:sp>
        <p:nvSpPr>
          <p:cNvPr id="53" name="Rectangle 52"/>
          <p:cNvSpPr/>
          <p:nvPr/>
        </p:nvSpPr>
        <p:spPr>
          <a:xfrm>
            <a:off x="506168" y="3082467"/>
            <a:ext cx="2964401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building joint output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Rectangle 53"/>
          <p:cNvSpPr>
            <a:spLocks noChangeAspect="1"/>
          </p:cNvSpPr>
          <p:nvPr/>
        </p:nvSpPr>
        <p:spPr>
          <a:xfrm>
            <a:off x="194072" y="1747721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5" name="Rectangle 54"/>
          <p:cNvSpPr>
            <a:spLocks noChangeAspect="1"/>
          </p:cNvSpPr>
          <p:nvPr/>
        </p:nvSpPr>
        <p:spPr>
          <a:xfrm>
            <a:off x="194072" y="2470190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6" name="Rectangle 55"/>
          <p:cNvSpPr>
            <a:spLocks noChangeAspect="1"/>
          </p:cNvSpPr>
          <p:nvPr/>
        </p:nvSpPr>
        <p:spPr>
          <a:xfrm>
            <a:off x="194072" y="3236040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8" name="Rectangle 57"/>
          <p:cNvSpPr>
            <a:spLocks noChangeAspect="1"/>
          </p:cNvSpPr>
          <p:nvPr/>
        </p:nvSpPr>
        <p:spPr>
          <a:xfrm>
            <a:off x="194072" y="4083995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9" name="Rectangle 58"/>
          <p:cNvSpPr>
            <a:spLocks noChangeAspect="1"/>
          </p:cNvSpPr>
          <p:nvPr/>
        </p:nvSpPr>
        <p:spPr>
          <a:xfrm>
            <a:off x="194072" y="4863120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8" name="Rectangle 67"/>
          <p:cNvSpPr>
            <a:spLocks noChangeAspect="1"/>
          </p:cNvSpPr>
          <p:nvPr/>
        </p:nvSpPr>
        <p:spPr>
          <a:xfrm>
            <a:off x="6560247" y="1747721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0" name="Rectangle 69"/>
          <p:cNvSpPr>
            <a:spLocks noChangeAspect="1"/>
          </p:cNvSpPr>
          <p:nvPr/>
        </p:nvSpPr>
        <p:spPr>
          <a:xfrm>
            <a:off x="6560247" y="3236040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1" name="Rectangle 70"/>
          <p:cNvSpPr>
            <a:spLocks noChangeAspect="1"/>
          </p:cNvSpPr>
          <p:nvPr/>
        </p:nvSpPr>
        <p:spPr>
          <a:xfrm>
            <a:off x="6560247" y="4077076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2" name="Rectangle 71"/>
          <p:cNvSpPr>
            <a:spLocks noChangeAspect="1"/>
          </p:cNvSpPr>
          <p:nvPr/>
        </p:nvSpPr>
        <p:spPr>
          <a:xfrm>
            <a:off x="6560247" y="4854158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3" name="Rectangle 72"/>
          <p:cNvSpPr>
            <a:spLocks noChangeAspect="1"/>
          </p:cNvSpPr>
          <p:nvPr/>
        </p:nvSpPr>
        <p:spPr>
          <a:xfrm>
            <a:off x="6560247" y="5646531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89770" y="3099440"/>
            <a:ext cx="41065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building a joint digital output</a:t>
            </a:r>
            <a:endParaRPr lang="en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9" name="Rectangle 38"/>
          <p:cNvSpPr>
            <a:spLocks noChangeAspect="1"/>
          </p:cNvSpPr>
          <p:nvPr/>
        </p:nvSpPr>
        <p:spPr>
          <a:xfrm>
            <a:off x="221780" y="5638977"/>
            <a:ext cx="252000" cy="252000"/>
          </a:xfrm>
          <a:prstGeom prst="rect">
            <a:avLst/>
          </a:prstGeom>
          <a:noFill/>
          <a:ln w="38100">
            <a:solidFill>
              <a:srgbClr val="FED21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3939628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AAE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885" y="130318"/>
            <a:ext cx="1205133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1" dirty="0">
                <a:solidFill>
                  <a:prstClr val="black">
                    <a:lumMod val="95000"/>
                    <a:lumOff val="5000"/>
                  </a:prstClr>
                </a:solidFill>
              </a:rPr>
              <a:t>Discussion</a:t>
            </a:r>
            <a:endParaRPr lang="en-GB" sz="6600" dirty="0">
              <a:solidFill>
                <a:prstClr val="black">
                  <a:lumMod val="95000"/>
                  <a:lumOff val="5000"/>
                </a:prstClr>
              </a:solidFill>
            </a:endParaRPr>
          </a:p>
        </p:txBody>
      </p:sp>
      <p:pic>
        <p:nvPicPr>
          <p:cNvPr id="9" name="Picture 8" descr="http://mirrors.creativecommons.org/presskit/buttons/88x31/png/by-nc-s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85" y="8956873"/>
            <a:ext cx="1541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273885" y="3532904"/>
            <a:ext cx="122374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prstClr val="black">
                    <a:lumMod val="95000"/>
                    <a:lumOff val="5000"/>
                  </a:prstClr>
                </a:solidFill>
              </a:rPr>
              <a:t>Learning through discussion requires the learner to articulate their ideas and questions, and to challenge and respond to the ideas and questions from the teacher, </a:t>
            </a:r>
          </a:p>
          <a:p>
            <a:r>
              <a:rPr lang="en-GB" sz="4000" dirty="0">
                <a:solidFill>
                  <a:prstClr val="black">
                    <a:lumMod val="95000"/>
                    <a:lumOff val="5000"/>
                  </a:prstClr>
                </a:solidFill>
              </a:rPr>
              <a:t>and/or from their peers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8632D5-A697-4BFF-A70F-683BEEC2A196}"/>
              </a:ext>
            </a:extLst>
          </p:cNvPr>
          <p:cNvSpPr/>
          <p:nvPr/>
        </p:nvSpPr>
        <p:spPr>
          <a:xfrm>
            <a:off x="1954111" y="8875870"/>
            <a:ext cx="10708341" cy="655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ABC Learning Design method by Clive Young and Nataša Perović, UCL.(2015). Learning types, Laurillard, D. 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2012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Resources available from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https://abc-ld.org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68627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8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885" y="130318"/>
            <a:ext cx="1205133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1" dirty="0">
                <a:solidFill>
                  <a:prstClr val="black">
                    <a:lumMod val="95000"/>
                    <a:lumOff val="5000"/>
                  </a:prstClr>
                </a:solidFill>
              </a:rPr>
              <a:t>Investigation</a:t>
            </a:r>
            <a:endParaRPr lang="en-GB" sz="6600" dirty="0">
              <a:solidFill>
                <a:prstClr val="black">
                  <a:lumMod val="95000"/>
                  <a:lumOff val="5000"/>
                </a:prstClr>
              </a:solidFill>
            </a:endParaRPr>
          </a:p>
        </p:txBody>
      </p:sp>
      <p:pic>
        <p:nvPicPr>
          <p:cNvPr id="9" name="Picture 8" descr="http://mirrors.creativecommons.org/presskit/buttons/88x31/png/by-nc-s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85" y="8956873"/>
            <a:ext cx="1541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273885" y="3652172"/>
            <a:ext cx="1223742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prstClr val="black">
                    <a:lumMod val="95000"/>
                    <a:lumOff val="5000"/>
                  </a:prstClr>
                </a:solidFill>
              </a:rPr>
              <a:t>Learning through investigation guides the learner to explore, compare and critique the texts, documents and resources that reflect the concepts and ideas being taught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FFAFBB-6B96-43C8-90F1-4DB43B6D8C69}"/>
              </a:ext>
            </a:extLst>
          </p:cNvPr>
          <p:cNvSpPr/>
          <p:nvPr/>
        </p:nvSpPr>
        <p:spPr>
          <a:xfrm>
            <a:off x="1954111" y="8875870"/>
            <a:ext cx="10708341" cy="655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ABC Learning Design method by Clive Young and Nataša Perović, UCL.(2015). Learning types, Laurillard, D. 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2012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Resources available from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https://abc-ld.org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40325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AAE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102"/>
          <p:cNvSpPr/>
          <p:nvPr/>
        </p:nvSpPr>
        <p:spPr>
          <a:xfrm>
            <a:off x="105368" y="868318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/>
              <a:t>Reading books, papers;</a:t>
            </a:r>
            <a:endParaRPr lang="en-GB" sz="2800"/>
          </a:p>
        </p:txBody>
      </p:sp>
      <p:sp>
        <p:nvSpPr>
          <p:cNvPr id="31" name="Rectangle 30"/>
          <p:cNvSpPr/>
          <p:nvPr/>
        </p:nvSpPr>
        <p:spPr>
          <a:xfrm>
            <a:off x="6474191" y="878014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342913" y="16018"/>
            <a:ext cx="120513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Discussion</a:t>
            </a:r>
            <a:endParaRPr lang="en-GB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4" name="Rectangle 103"/>
          <p:cNvSpPr/>
          <p:nvPr/>
        </p:nvSpPr>
        <p:spPr>
          <a:xfrm>
            <a:off x="132669" y="938418"/>
            <a:ext cx="6235910" cy="523220"/>
          </a:xfrm>
          <a:prstGeom prst="rect">
            <a:avLst/>
          </a:prstGeom>
          <a:solidFill>
            <a:srgbClr val="7AAEEA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Conventional method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6" name="Rectangle 105"/>
          <p:cNvSpPr/>
          <p:nvPr/>
        </p:nvSpPr>
        <p:spPr>
          <a:xfrm>
            <a:off x="6425553" y="938418"/>
            <a:ext cx="6235910" cy="523220"/>
          </a:xfrm>
          <a:prstGeom prst="rect">
            <a:avLst/>
          </a:prstGeom>
          <a:solidFill>
            <a:srgbClr val="7AAEEA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Digital technology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873833" y="1589974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online tutorials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Rectangle 21"/>
          <p:cNvSpPr>
            <a:spLocks noChangeAspect="1"/>
          </p:cNvSpPr>
          <p:nvPr/>
        </p:nvSpPr>
        <p:spPr>
          <a:xfrm>
            <a:off x="192577" y="1726191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3" name="Rectangle 22"/>
          <p:cNvSpPr>
            <a:spLocks noChangeAspect="1"/>
          </p:cNvSpPr>
          <p:nvPr/>
        </p:nvSpPr>
        <p:spPr>
          <a:xfrm>
            <a:off x="192577" y="3947023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513579" y="1567558"/>
            <a:ext cx="1317925" cy="492443"/>
          </a:xfrm>
          <a:prstGeom prst="rect">
            <a:avLst/>
          </a:prstGeom>
          <a:ln w="38100">
            <a:noFill/>
          </a:ln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tutorials</a:t>
            </a:r>
          </a:p>
        </p:txBody>
      </p:sp>
      <p:sp>
        <p:nvSpPr>
          <p:cNvPr id="25" name="Rectangle 24"/>
          <p:cNvSpPr>
            <a:spLocks noChangeAspect="1"/>
          </p:cNvSpPr>
          <p:nvPr/>
        </p:nvSpPr>
        <p:spPr>
          <a:xfrm>
            <a:off x="192577" y="3200132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6" name="Rectangle 25"/>
          <p:cNvSpPr>
            <a:spLocks noChangeAspect="1"/>
          </p:cNvSpPr>
          <p:nvPr/>
        </p:nvSpPr>
        <p:spPr>
          <a:xfrm>
            <a:off x="192577" y="2474023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6873833" y="2362247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seminars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6873833" y="3066798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email discussions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6873833" y="3846726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discussion groups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873833" y="4605872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discussion forums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6887901" y="5344231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web-conferencing tools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6579730" y="5986110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synchronous and asynchronous</a:t>
            </a:r>
            <a:endParaRPr lang="en-GB" sz="2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13579" y="2327683"/>
            <a:ext cx="4904616" cy="492443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seminars</a:t>
            </a:r>
          </a:p>
        </p:txBody>
      </p:sp>
      <p:sp>
        <p:nvSpPr>
          <p:cNvPr id="4" name="Rectangle 3"/>
          <p:cNvSpPr/>
          <p:nvPr/>
        </p:nvSpPr>
        <p:spPr>
          <a:xfrm>
            <a:off x="513579" y="3069088"/>
            <a:ext cx="4424828" cy="492443"/>
          </a:xfrm>
          <a:prstGeom prst="rect">
            <a:avLst/>
          </a:prstGeom>
          <a:ln w="38100">
            <a:noFill/>
          </a:ln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discussion groups </a:t>
            </a:r>
          </a:p>
        </p:txBody>
      </p:sp>
      <p:sp>
        <p:nvSpPr>
          <p:cNvPr id="5" name="Rectangle 4"/>
          <p:cNvSpPr/>
          <p:nvPr/>
        </p:nvSpPr>
        <p:spPr>
          <a:xfrm>
            <a:off x="513579" y="3828767"/>
            <a:ext cx="2412840" cy="492443"/>
          </a:xfrm>
          <a:prstGeom prst="rect">
            <a:avLst/>
          </a:prstGeom>
          <a:ln w="38100">
            <a:noFill/>
          </a:ln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class discussions</a:t>
            </a:r>
          </a:p>
        </p:txBody>
      </p:sp>
      <p:sp>
        <p:nvSpPr>
          <p:cNvPr id="48" name="Rectangle 47"/>
          <p:cNvSpPr>
            <a:spLocks noChangeAspect="1"/>
          </p:cNvSpPr>
          <p:nvPr/>
        </p:nvSpPr>
        <p:spPr>
          <a:xfrm>
            <a:off x="199503" y="4704921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0" name="Rectangle 49"/>
          <p:cNvSpPr>
            <a:spLocks noChangeAspect="1"/>
          </p:cNvSpPr>
          <p:nvPr/>
        </p:nvSpPr>
        <p:spPr>
          <a:xfrm>
            <a:off x="199503" y="6178862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1" name="Rectangle 50"/>
          <p:cNvSpPr>
            <a:spLocks noChangeAspect="1"/>
          </p:cNvSpPr>
          <p:nvPr/>
        </p:nvSpPr>
        <p:spPr>
          <a:xfrm>
            <a:off x="199503" y="5452753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2" name="Rectangle 51"/>
          <p:cNvSpPr>
            <a:spLocks noChangeAspect="1"/>
          </p:cNvSpPr>
          <p:nvPr/>
        </p:nvSpPr>
        <p:spPr>
          <a:xfrm>
            <a:off x="6572164" y="1733117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3" name="Rectangle 52"/>
          <p:cNvSpPr>
            <a:spLocks noChangeAspect="1"/>
          </p:cNvSpPr>
          <p:nvPr/>
        </p:nvSpPr>
        <p:spPr>
          <a:xfrm>
            <a:off x="6572164" y="3953949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4" name="Rectangle 53"/>
          <p:cNvSpPr>
            <a:spLocks noChangeAspect="1"/>
          </p:cNvSpPr>
          <p:nvPr/>
        </p:nvSpPr>
        <p:spPr>
          <a:xfrm>
            <a:off x="6572164" y="3207058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5" name="Rectangle 54"/>
          <p:cNvSpPr>
            <a:spLocks noChangeAspect="1"/>
          </p:cNvSpPr>
          <p:nvPr/>
        </p:nvSpPr>
        <p:spPr>
          <a:xfrm>
            <a:off x="6572164" y="2480949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6" name="Rectangle 55"/>
          <p:cNvSpPr>
            <a:spLocks noChangeAspect="1"/>
          </p:cNvSpPr>
          <p:nvPr/>
        </p:nvSpPr>
        <p:spPr>
          <a:xfrm>
            <a:off x="6579090" y="4711847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8" name="Rectangle 57"/>
          <p:cNvSpPr>
            <a:spLocks noChangeAspect="1"/>
          </p:cNvSpPr>
          <p:nvPr/>
        </p:nvSpPr>
        <p:spPr>
          <a:xfrm>
            <a:off x="6579090" y="5459679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9" name="Rectangle 58"/>
          <p:cNvSpPr>
            <a:spLocks noChangeAspect="1"/>
          </p:cNvSpPr>
          <p:nvPr/>
        </p:nvSpPr>
        <p:spPr>
          <a:xfrm>
            <a:off x="6579090" y="6956285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0" name="Rectangle 59"/>
          <p:cNvSpPr>
            <a:spLocks noChangeAspect="1"/>
          </p:cNvSpPr>
          <p:nvPr/>
        </p:nvSpPr>
        <p:spPr>
          <a:xfrm>
            <a:off x="6579090" y="8430226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1" name="Rectangle 60"/>
          <p:cNvSpPr>
            <a:spLocks noChangeAspect="1"/>
          </p:cNvSpPr>
          <p:nvPr/>
        </p:nvSpPr>
        <p:spPr>
          <a:xfrm>
            <a:off x="6579090" y="7704117"/>
            <a:ext cx="252000" cy="252000"/>
          </a:xfrm>
          <a:prstGeom prst="rect">
            <a:avLst/>
          </a:prstGeom>
          <a:noFill/>
          <a:ln w="38100">
            <a:solidFill>
              <a:srgbClr val="7AAEE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9436540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80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102"/>
          <p:cNvSpPr/>
          <p:nvPr/>
        </p:nvSpPr>
        <p:spPr>
          <a:xfrm>
            <a:off x="105368" y="855066"/>
            <a:ext cx="6235910" cy="8592446"/>
          </a:xfrm>
          <a:prstGeom prst="rect">
            <a:avLst/>
          </a:prstGeom>
          <a:solidFill>
            <a:schemeClr val="bg1"/>
          </a:solidFill>
          <a:ln>
            <a:solidFill>
              <a:srgbClr val="F8D8D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 dirty="0"/>
              <a:t>in a range of materials and resources;</a:t>
            </a:r>
            <a:endParaRPr lang="en-GB" sz="2800" dirty="0"/>
          </a:p>
          <a:p>
            <a:r>
              <a:rPr lang="en-US" sz="2800" dirty="0"/>
              <a:t>Using conventional methods to collect</a:t>
            </a:r>
            <a:endParaRPr lang="en-GB" sz="2800" dirty="0"/>
          </a:p>
          <a:p>
            <a:r>
              <a:rPr lang="en-GB" sz="2800" dirty="0"/>
              <a:t>Comparing texts, searching and evaluating information and ideas.</a:t>
            </a:r>
          </a:p>
        </p:txBody>
      </p:sp>
      <p:sp>
        <p:nvSpPr>
          <p:cNvPr id="31" name="Rectangle 30"/>
          <p:cNvSpPr/>
          <p:nvPr/>
        </p:nvSpPr>
        <p:spPr>
          <a:xfrm>
            <a:off x="6474191" y="878014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342913" y="35068"/>
            <a:ext cx="120513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Investigation</a:t>
            </a:r>
            <a:endParaRPr lang="en-GB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4" name="Rectangle 103"/>
          <p:cNvSpPr/>
          <p:nvPr/>
        </p:nvSpPr>
        <p:spPr>
          <a:xfrm>
            <a:off x="132669" y="938418"/>
            <a:ext cx="6235910" cy="523220"/>
          </a:xfrm>
          <a:prstGeom prst="rect">
            <a:avLst/>
          </a:prstGeom>
          <a:solidFill>
            <a:srgbClr val="F8807F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Conventional method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6" name="Rectangle 105"/>
          <p:cNvSpPr/>
          <p:nvPr/>
        </p:nvSpPr>
        <p:spPr>
          <a:xfrm>
            <a:off x="6425553" y="938418"/>
            <a:ext cx="6235910" cy="523220"/>
          </a:xfrm>
          <a:prstGeom prst="rect">
            <a:avLst/>
          </a:prstGeom>
          <a:solidFill>
            <a:srgbClr val="F8807F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Digital technology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17322" y="1561852"/>
            <a:ext cx="4174348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using text-based study guides</a:t>
            </a:r>
            <a:endParaRPr lang="en-GB" sz="2600" dirty="0"/>
          </a:p>
        </p:txBody>
      </p:sp>
      <p:sp>
        <p:nvSpPr>
          <p:cNvPr id="6" name="Rectangle 5"/>
          <p:cNvSpPr/>
          <p:nvPr/>
        </p:nvSpPr>
        <p:spPr>
          <a:xfrm>
            <a:off x="6889018" y="1527628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600" dirty="0"/>
              <a:t>using online advice and guidance</a:t>
            </a:r>
          </a:p>
        </p:txBody>
      </p:sp>
      <p:sp>
        <p:nvSpPr>
          <p:cNvPr id="21" name="Rectangle 20"/>
          <p:cNvSpPr/>
          <p:nvPr/>
        </p:nvSpPr>
        <p:spPr>
          <a:xfrm>
            <a:off x="517322" y="4604580"/>
            <a:ext cx="531740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/>
              <a:t>comparing texts</a:t>
            </a:r>
          </a:p>
        </p:txBody>
      </p:sp>
      <p:sp>
        <p:nvSpPr>
          <p:cNvPr id="22" name="Rectangle 21"/>
          <p:cNvSpPr/>
          <p:nvPr/>
        </p:nvSpPr>
        <p:spPr>
          <a:xfrm>
            <a:off x="517322" y="2293107"/>
            <a:ext cx="5240602" cy="892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analysing the ideas and information</a:t>
            </a:r>
          </a:p>
          <a:p>
            <a:r>
              <a:rPr lang="en-US" sz="2600" dirty="0"/>
              <a:t> in a range of materials and resources</a:t>
            </a:r>
          </a:p>
        </p:txBody>
      </p:sp>
      <p:sp>
        <p:nvSpPr>
          <p:cNvPr id="24" name="Rectangle 23"/>
          <p:cNvSpPr/>
          <p:nvPr/>
        </p:nvSpPr>
        <p:spPr>
          <a:xfrm>
            <a:off x="517322" y="3465163"/>
            <a:ext cx="5314275" cy="892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600" dirty="0"/>
              <a:t>using conventional methods to collect</a:t>
            </a:r>
          </a:p>
          <a:p>
            <a:r>
              <a:rPr lang="en-US" sz="2600" dirty="0"/>
              <a:t> and analyse data</a:t>
            </a:r>
          </a:p>
        </p:txBody>
      </p:sp>
      <p:sp>
        <p:nvSpPr>
          <p:cNvPr id="26" name="Rectangle 25"/>
          <p:cNvSpPr/>
          <p:nvPr/>
        </p:nvSpPr>
        <p:spPr>
          <a:xfrm>
            <a:off x="517321" y="5411737"/>
            <a:ext cx="5509405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/>
              <a:t>searching and evaluating </a:t>
            </a:r>
          </a:p>
          <a:p>
            <a:r>
              <a:rPr lang="en-GB" sz="2600" dirty="0"/>
              <a:t>information and ideas</a:t>
            </a:r>
          </a:p>
        </p:txBody>
      </p:sp>
      <p:sp>
        <p:nvSpPr>
          <p:cNvPr id="28" name="Rectangle 27"/>
          <p:cNvSpPr>
            <a:spLocks noChangeAspect="1"/>
          </p:cNvSpPr>
          <p:nvPr/>
        </p:nvSpPr>
        <p:spPr>
          <a:xfrm>
            <a:off x="209385" y="6636759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9" name="Rectangle 28"/>
          <p:cNvSpPr>
            <a:spLocks noChangeAspect="1"/>
          </p:cNvSpPr>
          <p:nvPr/>
        </p:nvSpPr>
        <p:spPr>
          <a:xfrm>
            <a:off x="209385" y="8116288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2" name="Rectangle 31"/>
          <p:cNvSpPr>
            <a:spLocks noChangeAspect="1"/>
          </p:cNvSpPr>
          <p:nvPr/>
        </p:nvSpPr>
        <p:spPr>
          <a:xfrm>
            <a:off x="209385" y="1710008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3" name="Rectangle 32"/>
          <p:cNvSpPr>
            <a:spLocks noChangeAspect="1"/>
          </p:cNvSpPr>
          <p:nvPr/>
        </p:nvSpPr>
        <p:spPr>
          <a:xfrm>
            <a:off x="209385" y="3664634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5" name="Rectangle 34"/>
          <p:cNvSpPr>
            <a:spLocks noChangeAspect="1"/>
          </p:cNvSpPr>
          <p:nvPr/>
        </p:nvSpPr>
        <p:spPr>
          <a:xfrm>
            <a:off x="209385" y="2477687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6" name="Rectangle 35"/>
          <p:cNvSpPr>
            <a:spLocks noChangeAspect="1"/>
          </p:cNvSpPr>
          <p:nvPr/>
        </p:nvSpPr>
        <p:spPr>
          <a:xfrm>
            <a:off x="209385" y="4761967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7" name="Rectangle 36"/>
          <p:cNvSpPr>
            <a:spLocks noChangeAspect="1"/>
          </p:cNvSpPr>
          <p:nvPr/>
        </p:nvSpPr>
        <p:spPr>
          <a:xfrm>
            <a:off x="227314" y="5585863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8" name="Rectangle 37"/>
          <p:cNvSpPr>
            <a:spLocks noChangeAspect="1"/>
          </p:cNvSpPr>
          <p:nvPr/>
        </p:nvSpPr>
        <p:spPr>
          <a:xfrm>
            <a:off x="209385" y="7393005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40" name="Rectangle 39"/>
          <p:cNvSpPr>
            <a:spLocks noChangeAspect="1"/>
          </p:cNvSpPr>
          <p:nvPr/>
        </p:nvSpPr>
        <p:spPr>
          <a:xfrm>
            <a:off x="6574324" y="5585863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41" name="Rectangle 40"/>
          <p:cNvSpPr>
            <a:spLocks noChangeAspect="1"/>
          </p:cNvSpPr>
          <p:nvPr/>
        </p:nvSpPr>
        <p:spPr>
          <a:xfrm>
            <a:off x="6574324" y="6636759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42" name="Rectangle 41"/>
          <p:cNvSpPr>
            <a:spLocks noChangeAspect="1"/>
          </p:cNvSpPr>
          <p:nvPr/>
        </p:nvSpPr>
        <p:spPr>
          <a:xfrm>
            <a:off x="6574324" y="8116288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44" name="Rectangle 43"/>
          <p:cNvSpPr>
            <a:spLocks noChangeAspect="1"/>
          </p:cNvSpPr>
          <p:nvPr/>
        </p:nvSpPr>
        <p:spPr>
          <a:xfrm>
            <a:off x="6574324" y="1710008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45" name="Rectangle 44"/>
          <p:cNvSpPr>
            <a:spLocks noChangeAspect="1"/>
          </p:cNvSpPr>
          <p:nvPr/>
        </p:nvSpPr>
        <p:spPr>
          <a:xfrm>
            <a:off x="6574324" y="3664634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47" name="Rectangle 46"/>
          <p:cNvSpPr>
            <a:spLocks noChangeAspect="1"/>
          </p:cNvSpPr>
          <p:nvPr/>
        </p:nvSpPr>
        <p:spPr>
          <a:xfrm>
            <a:off x="6574324" y="2477687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48" name="Rectangle 47"/>
          <p:cNvSpPr>
            <a:spLocks noChangeAspect="1"/>
          </p:cNvSpPr>
          <p:nvPr/>
        </p:nvSpPr>
        <p:spPr>
          <a:xfrm>
            <a:off x="6574324" y="4761967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0" name="Rectangle 49"/>
          <p:cNvSpPr>
            <a:spLocks noChangeAspect="1"/>
          </p:cNvSpPr>
          <p:nvPr/>
        </p:nvSpPr>
        <p:spPr>
          <a:xfrm>
            <a:off x="6574324" y="7393005"/>
            <a:ext cx="252000" cy="252000"/>
          </a:xfrm>
          <a:prstGeom prst="rect">
            <a:avLst/>
          </a:prstGeom>
          <a:noFill/>
          <a:ln w="38100">
            <a:solidFill>
              <a:srgbClr val="F8807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2" name="Rectangle 51"/>
          <p:cNvSpPr/>
          <p:nvPr/>
        </p:nvSpPr>
        <p:spPr>
          <a:xfrm>
            <a:off x="6902125" y="2293107"/>
            <a:ext cx="5650756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600" dirty="0"/>
              <a:t>analysing the ideas and information in a range of digital resources</a:t>
            </a:r>
          </a:p>
        </p:txBody>
      </p:sp>
      <p:sp>
        <p:nvSpPr>
          <p:cNvPr id="53" name="Rectangle 52"/>
          <p:cNvSpPr/>
          <p:nvPr/>
        </p:nvSpPr>
        <p:spPr>
          <a:xfrm>
            <a:off x="6902125" y="3465163"/>
            <a:ext cx="5650756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600" dirty="0"/>
              <a:t>using digital tools to collect and analyse data</a:t>
            </a:r>
          </a:p>
        </p:txBody>
      </p:sp>
      <p:sp>
        <p:nvSpPr>
          <p:cNvPr id="54" name="Rectangle 53"/>
          <p:cNvSpPr/>
          <p:nvPr/>
        </p:nvSpPr>
        <p:spPr>
          <a:xfrm>
            <a:off x="6902125" y="4583798"/>
            <a:ext cx="565075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/>
              <a:t>comparing digital texts </a:t>
            </a:r>
          </a:p>
        </p:txBody>
      </p:sp>
      <p:sp>
        <p:nvSpPr>
          <p:cNvPr id="55" name="Rectangle 54"/>
          <p:cNvSpPr/>
          <p:nvPr/>
        </p:nvSpPr>
        <p:spPr>
          <a:xfrm>
            <a:off x="6899272" y="5432519"/>
            <a:ext cx="5650756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600" dirty="0"/>
              <a:t>using digital tools for searching and evaluating information and ideas</a:t>
            </a:r>
            <a:endParaRPr lang="en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611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98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885" y="130318"/>
            <a:ext cx="1205133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1" dirty="0">
                <a:solidFill>
                  <a:prstClr val="black">
                    <a:lumMod val="95000"/>
                    <a:lumOff val="5000"/>
                  </a:prstClr>
                </a:solidFill>
              </a:rPr>
              <a:t>Practice</a:t>
            </a:r>
            <a:endParaRPr lang="en-GB" sz="6600" dirty="0">
              <a:solidFill>
                <a:prstClr val="black">
                  <a:lumMod val="95000"/>
                  <a:lumOff val="5000"/>
                </a:prstClr>
              </a:solidFill>
            </a:endParaRPr>
          </a:p>
        </p:txBody>
      </p:sp>
      <p:pic>
        <p:nvPicPr>
          <p:cNvPr id="9" name="Picture 8" descr="http://mirrors.creativecommons.org/presskit/buttons/88x31/png/by-nc-s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85" y="8956873"/>
            <a:ext cx="1541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273885" y="3035954"/>
            <a:ext cx="12237421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prstClr val="black">
                    <a:lumMod val="95000"/>
                    <a:lumOff val="5000"/>
                  </a:prstClr>
                </a:solidFill>
              </a:rPr>
              <a:t>Learning through practice enables the learner to adapt their actions to the task goal, and use the feedback to improve their next action. Feedback may come from self-reflection, from peers, from the teacher, or from the activity itself, if it shows them how to improve the result of their action in relation to the goal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BE3289-5A4E-44F7-A735-71688B1DBEDF}"/>
              </a:ext>
            </a:extLst>
          </p:cNvPr>
          <p:cNvSpPr/>
          <p:nvPr/>
        </p:nvSpPr>
        <p:spPr>
          <a:xfrm>
            <a:off x="1954111" y="8875870"/>
            <a:ext cx="10708341" cy="655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ABC Learning Design method by Clive Young and Nataša Perović, UCL.(2015). Learning types, Laurillard, D. 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2012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Resources available from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https://abc-ld.org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18539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A7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885" y="130318"/>
            <a:ext cx="12051332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600" b="1" dirty="0">
                <a:solidFill>
                  <a:prstClr val="black">
                    <a:lumMod val="95000"/>
                    <a:lumOff val="5000"/>
                  </a:prstClr>
                </a:solidFill>
              </a:rPr>
              <a:t>Production</a:t>
            </a:r>
            <a:endParaRPr lang="en-GB" sz="6600" dirty="0">
              <a:solidFill>
                <a:prstClr val="black">
                  <a:lumMod val="95000"/>
                  <a:lumOff val="5000"/>
                </a:prstClr>
              </a:solidFill>
            </a:endParaRPr>
          </a:p>
        </p:txBody>
      </p:sp>
      <p:pic>
        <p:nvPicPr>
          <p:cNvPr id="9" name="Picture 8" descr="http://mirrors.creativecommons.org/presskit/buttons/88x31/png/by-nc-s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85" y="8956873"/>
            <a:ext cx="1541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273885" y="3334124"/>
            <a:ext cx="122374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prstClr val="black">
                    <a:lumMod val="95000"/>
                    <a:lumOff val="5000"/>
                  </a:prstClr>
                </a:solidFill>
              </a:rPr>
              <a:t>Learning through production is the way the teacher motivates the learner to consolidate what they have learned by articulating their current conceptual understanding and how they used it in practice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4CFD53-0F27-4577-AD24-9A3B98CC089D}"/>
              </a:ext>
            </a:extLst>
          </p:cNvPr>
          <p:cNvSpPr/>
          <p:nvPr/>
        </p:nvSpPr>
        <p:spPr>
          <a:xfrm>
            <a:off x="1954111" y="8875870"/>
            <a:ext cx="10708341" cy="6559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ABC Learning Design method by Clive Young and Nataša Perović, UCL.(2015). Learning types, Laurillard, D. 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2012</a:t>
            </a:r>
            <a:r>
              <a:rPr lang="en-GB" sz="1400" dirty="0">
                <a:solidFill>
                  <a:srgbClr val="1F4E79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Resources available from 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https://abc-ld.org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28627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B98D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102"/>
          <p:cNvSpPr/>
          <p:nvPr/>
        </p:nvSpPr>
        <p:spPr>
          <a:xfrm>
            <a:off x="110618" y="871183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/>
              <a:t>Reading books, papers;</a:t>
            </a:r>
            <a:endParaRPr lang="en-GB" sz="2800" dirty="0"/>
          </a:p>
        </p:txBody>
      </p:sp>
      <p:sp>
        <p:nvSpPr>
          <p:cNvPr id="31" name="Rectangle 30"/>
          <p:cNvSpPr/>
          <p:nvPr/>
        </p:nvSpPr>
        <p:spPr>
          <a:xfrm>
            <a:off x="6474191" y="880339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342913" y="30928"/>
            <a:ext cx="12051332" cy="830997"/>
          </a:xfrm>
          <a:prstGeom prst="rect">
            <a:avLst/>
          </a:prstGeom>
          <a:solidFill>
            <a:srgbClr val="BB98DC"/>
          </a:solidFill>
        </p:spPr>
        <p:txBody>
          <a:bodyPr wrap="square">
            <a:spAutoFit/>
          </a:bodyPr>
          <a:lstStyle/>
          <a:p>
            <a:r>
              <a:rPr lang="en-GB" sz="4800" b="1" dirty="0"/>
              <a:t>Practice</a:t>
            </a:r>
            <a:endParaRPr lang="en-GB" sz="4800" dirty="0"/>
          </a:p>
        </p:txBody>
      </p:sp>
      <p:sp>
        <p:nvSpPr>
          <p:cNvPr id="104" name="Rectangle 103"/>
          <p:cNvSpPr/>
          <p:nvPr/>
        </p:nvSpPr>
        <p:spPr>
          <a:xfrm>
            <a:off x="132669" y="938418"/>
            <a:ext cx="6235910" cy="523220"/>
          </a:xfrm>
          <a:prstGeom prst="rect">
            <a:avLst/>
          </a:prstGeom>
          <a:solidFill>
            <a:srgbClr val="BB98DC"/>
          </a:solidFill>
        </p:spPr>
        <p:txBody>
          <a:bodyPr wrap="square">
            <a:spAutoFit/>
          </a:bodyPr>
          <a:lstStyle/>
          <a:p>
            <a:r>
              <a:rPr lang="en-GB" sz="2800" b="1" dirty="0"/>
              <a:t>    Conventional method</a:t>
            </a:r>
            <a:endParaRPr lang="en-GB" sz="2800" dirty="0"/>
          </a:p>
        </p:txBody>
      </p:sp>
      <p:sp>
        <p:nvSpPr>
          <p:cNvPr id="106" name="Rectangle 105"/>
          <p:cNvSpPr/>
          <p:nvPr/>
        </p:nvSpPr>
        <p:spPr>
          <a:xfrm>
            <a:off x="6446335" y="938418"/>
            <a:ext cx="6235910" cy="523220"/>
          </a:xfrm>
          <a:prstGeom prst="rect">
            <a:avLst/>
          </a:prstGeom>
          <a:solidFill>
            <a:srgbClr val="BB98DC"/>
          </a:solidFill>
        </p:spPr>
        <p:txBody>
          <a:bodyPr wrap="square">
            <a:spAutoFit/>
          </a:bodyPr>
          <a:lstStyle/>
          <a:p>
            <a:r>
              <a:rPr lang="en-GB" sz="2800" b="1" dirty="0"/>
              <a:t>    Digital technology</a:t>
            </a:r>
            <a:endParaRPr lang="en-GB" sz="2800" dirty="0"/>
          </a:p>
        </p:txBody>
      </p:sp>
      <p:sp>
        <p:nvSpPr>
          <p:cNvPr id="6" name="Rectangle 5"/>
          <p:cNvSpPr/>
          <p:nvPr/>
        </p:nvSpPr>
        <p:spPr>
          <a:xfrm>
            <a:off x="6910552" y="1631538"/>
            <a:ext cx="4926591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using models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222208" y="1781724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222208" y="2514983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222208" y="3234455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222208" y="3977661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531135" y="1630651"/>
            <a:ext cx="2864951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practising exercises 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22208" y="4707455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1135" y="2381822"/>
            <a:ext cx="537542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doing practice-based projects</a:t>
            </a:r>
          </a:p>
        </p:txBody>
      </p:sp>
      <p:sp>
        <p:nvSpPr>
          <p:cNvPr id="4" name="Rectangle 3"/>
          <p:cNvSpPr/>
          <p:nvPr/>
        </p:nvSpPr>
        <p:spPr>
          <a:xfrm>
            <a:off x="531135" y="3118090"/>
            <a:ext cx="528146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labs</a:t>
            </a:r>
          </a:p>
        </p:txBody>
      </p:sp>
      <p:sp>
        <p:nvSpPr>
          <p:cNvPr id="5" name="Rectangle 4"/>
          <p:cNvSpPr/>
          <p:nvPr/>
        </p:nvSpPr>
        <p:spPr>
          <a:xfrm>
            <a:off x="531135" y="3852375"/>
            <a:ext cx="3681032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field trips</a:t>
            </a:r>
          </a:p>
        </p:txBody>
      </p:sp>
      <p:sp>
        <p:nvSpPr>
          <p:cNvPr id="7" name="Rectangle 6"/>
          <p:cNvSpPr/>
          <p:nvPr/>
        </p:nvSpPr>
        <p:spPr>
          <a:xfrm>
            <a:off x="531135" y="4596240"/>
            <a:ext cx="4339008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face-to-face role-play activities</a:t>
            </a:r>
            <a:endParaRPr lang="en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18227" y="2373339"/>
            <a:ext cx="547601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simulations </a:t>
            </a:r>
          </a:p>
        </p:txBody>
      </p:sp>
      <p:sp>
        <p:nvSpPr>
          <p:cNvPr id="9" name="Rectangle 8"/>
          <p:cNvSpPr/>
          <p:nvPr/>
        </p:nvSpPr>
        <p:spPr>
          <a:xfrm>
            <a:off x="6910552" y="3077098"/>
            <a:ext cx="547601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microworlds</a:t>
            </a:r>
          </a:p>
        </p:txBody>
      </p:sp>
      <p:sp>
        <p:nvSpPr>
          <p:cNvPr id="10" name="Rectangle 9"/>
          <p:cNvSpPr/>
          <p:nvPr/>
        </p:nvSpPr>
        <p:spPr>
          <a:xfrm>
            <a:off x="6910552" y="3858028"/>
            <a:ext cx="547601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virtual labs and field trips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23347" y="4569739"/>
            <a:ext cx="354424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online role play activities</a:t>
            </a:r>
          </a:p>
        </p:txBody>
      </p:sp>
      <p:sp>
        <p:nvSpPr>
          <p:cNvPr id="62" name="Rectangle 61"/>
          <p:cNvSpPr/>
          <p:nvPr/>
        </p:nvSpPr>
        <p:spPr>
          <a:xfrm>
            <a:off x="229134" y="5467027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3" name="Rectangle 62"/>
          <p:cNvSpPr/>
          <p:nvPr/>
        </p:nvSpPr>
        <p:spPr>
          <a:xfrm>
            <a:off x="229134" y="6200286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229134" y="6919758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5" name="Rectangle 64"/>
          <p:cNvSpPr/>
          <p:nvPr/>
        </p:nvSpPr>
        <p:spPr>
          <a:xfrm>
            <a:off x="6609154" y="1788650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6" name="Rectangle 65"/>
          <p:cNvSpPr/>
          <p:nvPr/>
        </p:nvSpPr>
        <p:spPr>
          <a:xfrm>
            <a:off x="6609154" y="2521909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6609154" y="3241381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8" name="Rectangle 67"/>
          <p:cNvSpPr/>
          <p:nvPr/>
        </p:nvSpPr>
        <p:spPr>
          <a:xfrm>
            <a:off x="6609154" y="3984587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9" name="Rectangle 68"/>
          <p:cNvSpPr/>
          <p:nvPr/>
        </p:nvSpPr>
        <p:spPr>
          <a:xfrm>
            <a:off x="6609154" y="4714381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6616080" y="5473953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6616080" y="6207212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72" name="Rectangle 71"/>
          <p:cNvSpPr/>
          <p:nvPr/>
        </p:nvSpPr>
        <p:spPr>
          <a:xfrm>
            <a:off x="6616080" y="6926684"/>
            <a:ext cx="252000" cy="252000"/>
          </a:xfrm>
          <a:prstGeom prst="rect">
            <a:avLst/>
          </a:prstGeom>
          <a:noFill/>
          <a:ln w="38100">
            <a:solidFill>
              <a:srgbClr val="BB98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>
                <a:solidFill>
                  <a:srgbClr val="713888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5608129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EA7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Rectangle 102"/>
          <p:cNvSpPr/>
          <p:nvPr/>
        </p:nvSpPr>
        <p:spPr>
          <a:xfrm>
            <a:off x="105368" y="867928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800"/>
              <a:t>Reading books, papers;</a:t>
            </a:r>
            <a:endParaRPr lang="en-GB" sz="2800"/>
          </a:p>
        </p:txBody>
      </p:sp>
      <p:sp>
        <p:nvSpPr>
          <p:cNvPr id="31" name="Rectangle 30"/>
          <p:cNvSpPr/>
          <p:nvPr/>
        </p:nvSpPr>
        <p:spPr>
          <a:xfrm>
            <a:off x="6474191" y="878014"/>
            <a:ext cx="6235910" cy="85924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342913" y="25132"/>
            <a:ext cx="120513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Production</a:t>
            </a:r>
            <a:endParaRPr lang="en-GB" sz="4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4" name="Rectangle 103"/>
          <p:cNvSpPr/>
          <p:nvPr/>
        </p:nvSpPr>
        <p:spPr>
          <a:xfrm>
            <a:off x="132669" y="938418"/>
            <a:ext cx="6235910" cy="523220"/>
          </a:xfrm>
          <a:prstGeom prst="rect">
            <a:avLst/>
          </a:prstGeom>
          <a:solidFill>
            <a:srgbClr val="BDEA75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Conventional method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6" name="Rectangle 105"/>
          <p:cNvSpPr/>
          <p:nvPr/>
        </p:nvSpPr>
        <p:spPr>
          <a:xfrm>
            <a:off x="6425553" y="938418"/>
            <a:ext cx="6235910" cy="523220"/>
          </a:xfrm>
          <a:prstGeom prst="rect">
            <a:avLst/>
          </a:prstGeom>
          <a:solidFill>
            <a:srgbClr val="BDEA75"/>
          </a:solidFill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Digital technology</a:t>
            </a:r>
            <a:endParaRPr lang="en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871434" y="1579046"/>
            <a:ext cx="5722926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producing and storing digital documents</a:t>
            </a:r>
          </a:p>
        </p:txBody>
      </p:sp>
      <p:sp>
        <p:nvSpPr>
          <p:cNvPr id="22" name="Rectangle 21"/>
          <p:cNvSpPr/>
          <p:nvPr/>
        </p:nvSpPr>
        <p:spPr>
          <a:xfrm>
            <a:off x="222208" y="2137678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222208" y="2714905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222208" y="3291855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222208" y="3876175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222208" y="4426698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222208" y="5011254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22208" y="5588481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222208" y="6165431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222208" y="6749751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22208" y="7300274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222208" y="7884830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222208" y="8462057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133968" y="1465359"/>
            <a:ext cx="4973306" cy="492443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producing articulations using: </a:t>
            </a:r>
          </a:p>
        </p:txBody>
      </p:sp>
      <p:sp>
        <p:nvSpPr>
          <p:cNvPr id="36" name="Rectangle 35"/>
          <p:cNvSpPr/>
          <p:nvPr/>
        </p:nvSpPr>
        <p:spPr>
          <a:xfrm>
            <a:off x="6588370" y="1754831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8621" y="1970789"/>
            <a:ext cx="452035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statements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538621" y="2611879"/>
            <a:ext cx="3066131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essays </a:t>
            </a:r>
          </a:p>
        </p:txBody>
      </p:sp>
      <p:sp>
        <p:nvSpPr>
          <p:cNvPr id="5" name="Rectangle 4"/>
          <p:cNvSpPr/>
          <p:nvPr/>
        </p:nvSpPr>
        <p:spPr>
          <a:xfrm>
            <a:off x="538621" y="3154689"/>
            <a:ext cx="3942767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reports</a:t>
            </a:r>
          </a:p>
        </p:txBody>
      </p:sp>
      <p:sp>
        <p:nvSpPr>
          <p:cNvPr id="7" name="Rectangle 6"/>
          <p:cNvSpPr/>
          <p:nvPr/>
        </p:nvSpPr>
        <p:spPr>
          <a:xfrm>
            <a:off x="538621" y="3744940"/>
            <a:ext cx="4510527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accounts</a:t>
            </a:r>
          </a:p>
        </p:txBody>
      </p:sp>
      <p:sp>
        <p:nvSpPr>
          <p:cNvPr id="8" name="Rectangle 7"/>
          <p:cNvSpPr/>
          <p:nvPr/>
        </p:nvSpPr>
        <p:spPr>
          <a:xfrm>
            <a:off x="538621" y="4279672"/>
            <a:ext cx="4182762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designs</a:t>
            </a:r>
          </a:p>
        </p:txBody>
      </p:sp>
      <p:sp>
        <p:nvSpPr>
          <p:cNvPr id="9" name="Rectangle 8"/>
          <p:cNvSpPr/>
          <p:nvPr/>
        </p:nvSpPr>
        <p:spPr>
          <a:xfrm>
            <a:off x="538621" y="4843390"/>
            <a:ext cx="4062765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performances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538621" y="5448061"/>
            <a:ext cx="551987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artefacts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38621" y="6044367"/>
            <a:ext cx="551987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animations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38621" y="6610312"/>
            <a:ext cx="5519874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models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538621" y="7212962"/>
            <a:ext cx="105830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videos</a:t>
            </a:r>
            <a:endParaRPr lang="en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871434" y="2173274"/>
            <a:ext cx="5520265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representations of designs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6871434" y="2753729"/>
            <a:ext cx="54557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performances, artefacts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6871434" y="3365763"/>
            <a:ext cx="54557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animations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871434" y="3898582"/>
            <a:ext cx="54557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models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6871434" y="4502367"/>
            <a:ext cx="54557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resources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871434" y="5064483"/>
            <a:ext cx="54557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slideshows</a:t>
            </a:r>
          </a:p>
        </p:txBody>
      </p:sp>
      <p:sp>
        <p:nvSpPr>
          <p:cNvPr id="20" name="Rectangle 19"/>
          <p:cNvSpPr/>
          <p:nvPr/>
        </p:nvSpPr>
        <p:spPr>
          <a:xfrm>
            <a:off x="6871434" y="5615108"/>
            <a:ext cx="54557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photos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6871434" y="6203769"/>
            <a:ext cx="54557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videos</a:t>
            </a:r>
          </a:p>
        </p:txBody>
      </p:sp>
      <p:sp>
        <p:nvSpPr>
          <p:cNvPr id="37" name="Rectangle 36"/>
          <p:cNvSpPr/>
          <p:nvPr/>
        </p:nvSpPr>
        <p:spPr>
          <a:xfrm>
            <a:off x="6871434" y="6761175"/>
            <a:ext cx="5455708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blogs</a:t>
            </a:r>
          </a:p>
        </p:txBody>
      </p:sp>
      <p:sp>
        <p:nvSpPr>
          <p:cNvPr id="49" name="Rectangle 48"/>
          <p:cNvSpPr/>
          <p:nvPr/>
        </p:nvSpPr>
        <p:spPr>
          <a:xfrm>
            <a:off x="6871434" y="7370746"/>
            <a:ext cx="184800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/>
              <a:t>e-portfolios.</a:t>
            </a:r>
            <a:endParaRPr lang="en-GB" sz="26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6588370" y="2326973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6588370" y="2903923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59" name="Rectangle 58"/>
          <p:cNvSpPr/>
          <p:nvPr/>
        </p:nvSpPr>
        <p:spPr>
          <a:xfrm>
            <a:off x="6588370" y="3488243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0" name="Rectangle 59"/>
          <p:cNvSpPr/>
          <p:nvPr/>
        </p:nvSpPr>
        <p:spPr>
          <a:xfrm>
            <a:off x="6588370" y="4038766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1" name="Rectangle 60"/>
          <p:cNvSpPr/>
          <p:nvPr/>
        </p:nvSpPr>
        <p:spPr>
          <a:xfrm>
            <a:off x="6588370" y="4623322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2" name="Rectangle 61"/>
          <p:cNvSpPr/>
          <p:nvPr/>
        </p:nvSpPr>
        <p:spPr>
          <a:xfrm>
            <a:off x="6588370" y="5200549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3" name="Rectangle 62"/>
          <p:cNvSpPr/>
          <p:nvPr/>
        </p:nvSpPr>
        <p:spPr>
          <a:xfrm>
            <a:off x="6588370" y="5777499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4" name="Rectangle 63"/>
          <p:cNvSpPr/>
          <p:nvPr/>
        </p:nvSpPr>
        <p:spPr>
          <a:xfrm>
            <a:off x="6588370" y="6361819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5" name="Rectangle 64"/>
          <p:cNvSpPr/>
          <p:nvPr/>
        </p:nvSpPr>
        <p:spPr>
          <a:xfrm>
            <a:off x="6588370" y="6912342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6" name="Rectangle 65"/>
          <p:cNvSpPr/>
          <p:nvPr/>
        </p:nvSpPr>
        <p:spPr>
          <a:xfrm>
            <a:off x="6588370" y="7496898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7" name="Rectangle 66"/>
          <p:cNvSpPr/>
          <p:nvPr/>
        </p:nvSpPr>
        <p:spPr>
          <a:xfrm>
            <a:off x="6588371" y="8016448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  <p:sp>
        <p:nvSpPr>
          <p:cNvPr id="68" name="Rectangle 67"/>
          <p:cNvSpPr/>
          <p:nvPr/>
        </p:nvSpPr>
        <p:spPr>
          <a:xfrm>
            <a:off x="6588371" y="8593675"/>
            <a:ext cx="252000" cy="252000"/>
          </a:xfrm>
          <a:prstGeom prst="rect">
            <a:avLst/>
          </a:prstGeom>
          <a:noFill/>
          <a:ln w="38100">
            <a:solidFill>
              <a:srgbClr val="BDEA7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>
              <a:ln>
                <a:solidFill>
                  <a:srgbClr val="713888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381011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11903</TotalTime>
  <Words>719</Words>
  <Application>Microsoft Office PowerPoint</Application>
  <PresentationFormat>A3 Paper (297x420 mm)</PresentationFormat>
  <Paragraphs>119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MS Mincho</vt:lpstr>
      <vt:lpstr>Arial</vt:lpstr>
      <vt:lpstr>Calibri</vt:lpstr>
      <vt:lpstr>Calibri Light</vt:lpstr>
      <vt:lpstr>Tahoma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np_ucl1;n.perovic@ucl.ac.uk</dc:creator>
  <cp:lastModifiedBy>Natasa Perovic</cp:lastModifiedBy>
  <cp:revision>178</cp:revision>
  <cp:lastPrinted>2018-04-23T12:59:53Z</cp:lastPrinted>
  <dcterms:created xsi:type="dcterms:W3CDTF">2014-10-31T14:03:56Z</dcterms:created>
  <dcterms:modified xsi:type="dcterms:W3CDTF">2019-05-03T12:17:29Z</dcterms:modified>
</cp:coreProperties>
</file>