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68" r:id="rId3"/>
    <p:sldId id="257" r:id="rId4"/>
    <p:sldId id="259" r:id="rId5"/>
    <p:sldId id="258"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3E93A9-3C91-42CF-AC7F-D560C5070CDB}" v="28" dt="2019-05-23T14:04:53.2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2" autoAdjust="0"/>
    <p:restoredTop sz="94690" autoAdjust="0"/>
  </p:normalViewPr>
  <p:slideViewPr>
    <p:cSldViewPr snapToGrid="0">
      <p:cViewPr varScale="1">
        <p:scale>
          <a:sx n="68" d="100"/>
          <a:sy n="68" d="100"/>
        </p:scale>
        <p:origin x="612" y="6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DCD26-44BD-48B2-B96A-8EDF104ED3CB}" type="datetimeFigureOut">
              <a:rPr lang="en-GB" smtClean="0"/>
              <a:t>27/05/2019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2C4D8D-0BA3-4295-B1DA-E478A3E62ACE}" type="slidenum">
              <a:rPr lang="en-GB" smtClean="0"/>
              <a:t>‹#›</a:t>
            </a:fld>
            <a:endParaRPr lang="en-GB"/>
          </a:p>
        </p:txBody>
      </p:sp>
    </p:spTree>
    <p:extLst>
      <p:ext uri="{BB962C8B-B14F-4D97-AF65-F5344CB8AC3E}">
        <p14:creationId xmlns:p14="http://schemas.microsoft.com/office/powerpoint/2010/main" val="3431416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canva.com/"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unsplash.com/"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a:t>
            </a:r>
            <a:r>
              <a:rPr lang="en-GB" baseline="0" dirty="0"/>
              <a:t> My name is Daniel Ramsey.</a:t>
            </a:r>
          </a:p>
          <a:p>
            <a:r>
              <a:rPr lang="en-GB" baseline="0" dirty="0"/>
              <a:t>Today I will present to you a marketing proposal plan and strategy to potentially gain new students onto the social enterprise course starting in October.</a:t>
            </a:r>
            <a:endParaRPr lang="en-GB" dirty="0"/>
          </a:p>
        </p:txBody>
      </p:sp>
      <p:sp>
        <p:nvSpPr>
          <p:cNvPr id="4" name="Slide Number Placeholder 3"/>
          <p:cNvSpPr>
            <a:spLocks noGrp="1"/>
          </p:cNvSpPr>
          <p:nvPr>
            <p:ph type="sldNum" sz="quarter" idx="10"/>
          </p:nvPr>
        </p:nvSpPr>
        <p:spPr/>
        <p:txBody>
          <a:bodyPr/>
          <a:lstStyle/>
          <a:p>
            <a:fld id="{062C4D8D-0BA3-4295-B1DA-E478A3E62ACE}" type="slidenum">
              <a:rPr lang="en-GB" smtClean="0"/>
              <a:t>1</a:t>
            </a:fld>
            <a:endParaRPr lang="en-GB"/>
          </a:p>
        </p:txBody>
      </p:sp>
    </p:spTree>
    <p:extLst>
      <p:ext uri="{BB962C8B-B14F-4D97-AF65-F5344CB8AC3E}">
        <p14:creationId xmlns:p14="http://schemas.microsoft.com/office/powerpoint/2010/main" val="7841512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Carmarthen Business School has created a new programme aimed at those working within or with an interest in Social Enterprise.  It is a level 4 qualification.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course is primarily</a:t>
            </a:r>
            <a:r>
              <a:rPr lang="en-GB" sz="1200" kern="1200" baseline="0" dirty="0">
                <a:solidFill>
                  <a:schemeClr val="tx1"/>
                </a:solidFill>
                <a:effectLst/>
                <a:latin typeface="+mn-lt"/>
                <a:ea typeface="+mn-ea"/>
                <a:cs typeface="+mn-cs"/>
              </a:rPr>
              <a:t> targeting those that are working in social enterprise or have an interest in gaining further knowledge and understanding on the challenges that social enterprises face as a business organisation.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a:solidFill>
                  <a:schemeClr val="tx1"/>
                </a:solidFill>
                <a:effectLst/>
                <a:latin typeface="+mn-lt"/>
                <a:ea typeface="+mn-ea"/>
                <a:cs typeface="+mn-cs"/>
              </a:rPr>
              <a:t>This is a level 4 course and would contain the following modules:</a:t>
            </a:r>
          </a:p>
          <a:p>
            <a:r>
              <a:rPr lang="en-GB" sz="1200" kern="1200" dirty="0">
                <a:solidFill>
                  <a:schemeClr val="tx1"/>
                </a:solidFill>
                <a:effectLst/>
                <a:latin typeface="+mn-lt"/>
                <a:ea typeface="+mn-ea"/>
                <a:cs typeface="+mn-cs"/>
              </a:rPr>
              <a:t>•Developing Social Enterprise</a:t>
            </a:r>
          </a:p>
          <a:p>
            <a:r>
              <a:rPr lang="en-GB" sz="1200" kern="1200" dirty="0">
                <a:solidFill>
                  <a:schemeClr val="tx1"/>
                </a:solidFill>
                <a:effectLst/>
                <a:latin typeface="+mn-lt"/>
                <a:ea typeface="+mn-ea"/>
                <a:cs typeface="+mn-cs"/>
              </a:rPr>
              <a:t>•Distinctiveness and Regeneration</a:t>
            </a:r>
          </a:p>
          <a:p>
            <a:r>
              <a:rPr lang="en-GB" sz="1200" kern="1200" dirty="0">
                <a:solidFill>
                  <a:schemeClr val="tx1"/>
                </a:solidFill>
                <a:effectLst/>
                <a:latin typeface="+mn-lt"/>
                <a:ea typeface="+mn-ea"/>
                <a:cs typeface="+mn-cs"/>
              </a:rPr>
              <a:t>•Contemporary Management Approaches</a:t>
            </a:r>
          </a:p>
          <a:p>
            <a:r>
              <a:rPr lang="en-GB" sz="1200" kern="1200" dirty="0">
                <a:solidFill>
                  <a:schemeClr val="tx1"/>
                </a:solidFill>
                <a:effectLst/>
                <a:latin typeface="+mn-lt"/>
                <a:ea typeface="+mn-ea"/>
                <a:cs typeface="+mn-cs"/>
              </a:rPr>
              <a:t>•Finance and Funding for Social Enterprise</a:t>
            </a:r>
          </a:p>
          <a:p>
            <a:r>
              <a:rPr lang="en-GB" sz="1200" kern="1200" dirty="0">
                <a:solidFill>
                  <a:schemeClr val="tx1"/>
                </a:solidFill>
                <a:effectLst/>
                <a:latin typeface="+mn-lt"/>
                <a:ea typeface="+mn-ea"/>
                <a:cs typeface="+mn-cs"/>
              </a:rPr>
              <a:t>•Learning and Collaboration for Global Citizenship</a:t>
            </a:r>
          </a:p>
          <a:p>
            <a:r>
              <a:rPr lang="en-GB" sz="1200" kern="1200" dirty="0">
                <a:solidFill>
                  <a:schemeClr val="tx1"/>
                </a:solidFill>
                <a:effectLst/>
                <a:latin typeface="+mn-lt"/>
                <a:ea typeface="+mn-ea"/>
                <a:cs typeface="+mn-cs"/>
              </a:rPr>
              <a:t>•Social and Digital Marketing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a:solidFill>
                  <a:schemeClr val="tx1"/>
                </a:solidFill>
                <a:effectLst/>
                <a:latin typeface="+mn-lt"/>
                <a:ea typeface="+mn-ea"/>
                <a:cs typeface="+mn-cs"/>
              </a:rPr>
              <a:t>As a student of the business department and a keen digital marketer, I have been tasked with the formulation of a marketing plan, in the hopes of marketing this programme to aid in the enrolment of prospected students.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62C4D8D-0BA3-4295-B1DA-E478A3E62ACE}" type="slidenum">
              <a:rPr lang="en-GB" smtClean="0"/>
              <a:t>2</a:t>
            </a:fld>
            <a:endParaRPr lang="en-GB"/>
          </a:p>
        </p:txBody>
      </p:sp>
    </p:spTree>
    <p:extLst>
      <p:ext uri="{BB962C8B-B14F-4D97-AF65-F5344CB8AC3E}">
        <p14:creationId xmlns:p14="http://schemas.microsoft.com/office/powerpoint/2010/main" val="34472291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Upon receiving this brief, I was informed that unfortunately, there was no budget allocated for this marketing plan. This alarmed me somewhat. Without a marketing budget, there is uncertainty surrounding meeting the targets set and an effective marketing strategy cannot be planned without a budget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SMEneeds</a:t>
            </a:r>
            <a:r>
              <a:rPr lang="en-GB" sz="1200" kern="1200" dirty="0">
                <a:solidFill>
                  <a:schemeClr val="tx1"/>
                </a:solidFill>
                <a:effectLst/>
                <a:latin typeface="+mn-lt"/>
                <a:ea typeface="+mn-ea"/>
                <a:cs typeface="+mn-cs"/>
              </a:rPr>
              <a:t>, 2017).</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also feel a ten minute presentation cannot cover the vast detail to be discussed to make this marketing plan comprehensive and as effective as can be.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marketing plan to be delivered does not contain crucial areas such as SWOT Analysis, competitor research and all other related areas attributed to the structuring of a profitable marketing plan.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Access to all analytical and advertising channels was also not granted or could not be found. This misfortune restricted marketing options somewhat.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62C4D8D-0BA3-4295-B1DA-E478A3E62ACE}" type="slidenum">
              <a:rPr lang="en-GB" smtClean="0"/>
              <a:t>4</a:t>
            </a:fld>
            <a:endParaRPr lang="en-GB"/>
          </a:p>
        </p:txBody>
      </p:sp>
    </p:spTree>
    <p:extLst>
      <p:ext uri="{BB962C8B-B14F-4D97-AF65-F5344CB8AC3E}">
        <p14:creationId xmlns:p14="http://schemas.microsoft.com/office/powerpoint/2010/main" val="1719971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formulation of a comprehensive plan designed to achieve the organisation's marketing objectives is known as a marketing strategy </a:t>
            </a:r>
            <a:r>
              <a:rPr lang="en-GB" sz="1200" kern="1200" dirty="0">
                <a:solidFill>
                  <a:schemeClr val="tx1"/>
                </a:solidFill>
                <a:effectLst/>
                <a:latin typeface="+mn-lt"/>
                <a:ea typeface="+mn-ea"/>
                <a:cs typeface="+mn-cs"/>
              </a:rPr>
              <a:t>(MSG, 2015).</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MSG (2015) also state a marketing strategy;</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Provides an organisation with a competitive edge.</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Helps in the creation of an plan to aid in effective growth.</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It aids in the discovery of the areas affected by organisational growth. </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It gives the organisation the ability to fully optimise and utilise all of its resources.</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Determines the scope of the plan being implemented.</a:t>
            </a:r>
          </a:p>
          <a:p>
            <a:endParaRPr lang="en-GB" dirty="0"/>
          </a:p>
        </p:txBody>
      </p:sp>
      <p:sp>
        <p:nvSpPr>
          <p:cNvPr id="4" name="Slide Number Placeholder 3"/>
          <p:cNvSpPr>
            <a:spLocks noGrp="1"/>
          </p:cNvSpPr>
          <p:nvPr>
            <p:ph type="sldNum" sz="quarter" idx="5"/>
          </p:nvPr>
        </p:nvSpPr>
        <p:spPr/>
        <p:txBody>
          <a:bodyPr/>
          <a:lstStyle/>
          <a:p>
            <a:fld id="{062C4D8D-0BA3-4295-B1DA-E478A3E62ACE}" type="slidenum">
              <a:rPr lang="en-GB" smtClean="0"/>
              <a:t>5</a:t>
            </a:fld>
            <a:endParaRPr lang="en-GB"/>
          </a:p>
        </p:txBody>
      </p:sp>
    </p:spTree>
    <p:extLst>
      <p:ext uri="{BB962C8B-B14F-4D97-AF65-F5344CB8AC3E}">
        <p14:creationId xmlns:p14="http://schemas.microsoft.com/office/powerpoint/2010/main" val="6116959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Social media use</a:t>
            </a:r>
            <a:r>
              <a:rPr lang="en-GB" baseline="0" dirty="0"/>
              <a:t> has risen in the last few years and has great economic potential, if utilized in the right way. Gone are the days where television advertisements have the desired effect, the use of social media and its free content has a far greater reach and we are now seeing a paradigm shift in the way we advertise our goods and services</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Qualman</a:t>
            </a:r>
            <a:r>
              <a:rPr lang="en-GB" sz="1200" kern="1200" dirty="0">
                <a:solidFill>
                  <a:schemeClr val="tx1"/>
                </a:solidFill>
                <a:effectLst/>
                <a:latin typeface="+mn-lt"/>
                <a:ea typeface="+mn-ea"/>
                <a:cs typeface="+mn-cs"/>
              </a:rPr>
              <a:t>, 2010).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Before</a:t>
            </a:r>
            <a:r>
              <a:rPr lang="en-GB" sz="1200" kern="1200" baseline="0" dirty="0">
                <a:solidFill>
                  <a:schemeClr val="tx1"/>
                </a:solidFill>
                <a:effectLst/>
                <a:latin typeface="+mn-lt"/>
                <a:ea typeface="+mn-ea"/>
                <a:cs typeface="+mn-cs"/>
              </a:rPr>
              <a:t> undertaking any marketing campaign, we first have to consider what marketing channels are available, and what is most suitable for the campaign and budget.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a:solidFill>
                  <a:schemeClr val="tx1"/>
                </a:solidFill>
                <a:effectLst/>
                <a:latin typeface="+mn-lt"/>
                <a:ea typeface="+mn-ea"/>
                <a:cs typeface="+mn-cs"/>
              </a:rPr>
              <a:t>Listed above are just a few of the avenues that could be explored when considering a marketing plan.</a:t>
            </a:r>
            <a:endParaRPr lang="en-GB" sz="1200" kern="1200" dirty="0">
              <a:solidFill>
                <a:schemeClr val="tx1"/>
              </a:solidFill>
              <a:effectLst/>
              <a:latin typeface="+mn-lt"/>
              <a:ea typeface="+mn-ea"/>
              <a:cs typeface="+mn-cs"/>
            </a:endParaRPr>
          </a:p>
          <a:p>
            <a:r>
              <a:rPr lang="en-GB" baseline="0" dirty="0"/>
              <a:t> </a:t>
            </a:r>
            <a:endParaRPr lang="en-GB" dirty="0"/>
          </a:p>
        </p:txBody>
      </p:sp>
      <p:sp>
        <p:nvSpPr>
          <p:cNvPr id="4" name="Slide Number Placeholder 3"/>
          <p:cNvSpPr>
            <a:spLocks noGrp="1"/>
          </p:cNvSpPr>
          <p:nvPr>
            <p:ph type="sldNum" sz="quarter" idx="5"/>
          </p:nvPr>
        </p:nvSpPr>
        <p:spPr/>
        <p:txBody>
          <a:bodyPr/>
          <a:lstStyle/>
          <a:p>
            <a:fld id="{062C4D8D-0BA3-4295-B1DA-E478A3E62ACE}" type="slidenum">
              <a:rPr lang="en-GB" smtClean="0"/>
              <a:t>6</a:t>
            </a:fld>
            <a:endParaRPr lang="en-GB"/>
          </a:p>
        </p:txBody>
      </p:sp>
    </p:spTree>
    <p:extLst>
      <p:ext uri="{BB962C8B-B14F-4D97-AF65-F5344CB8AC3E}">
        <p14:creationId xmlns:p14="http://schemas.microsoft.com/office/powerpoint/2010/main" val="17988581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a:t>
            </a:r>
            <a:r>
              <a:rPr lang="en-GB" baseline="0" dirty="0"/>
              <a:t> extensive research, I have concluded that three main areas would be most beneficial to this marketing campaign. They are:</a:t>
            </a:r>
          </a:p>
          <a:p>
            <a:pPr marL="171450" indent="-171450">
              <a:buFont typeface="Arial" panose="020B0604020202020204" pitchFamily="34" charset="0"/>
              <a:buChar char="•"/>
            </a:pPr>
            <a:r>
              <a:rPr lang="en-GB" baseline="0" dirty="0"/>
              <a:t>Social Media Content Posting</a:t>
            </a:r>
          </a:p>
          <a:p>
            <a:pPr marL="171450" indent="-171450">
              <a:buFont typeface="Arial" panose="020B0604020202020204" pitchFamily="34" charset="0"/>
              <a:buChar char="•"/>
            </a:pPr>
            <a:r>
              <a:rPr lang="en-GB" baseline="0" dirty="0"/>
              <a:t>LinkedIn Advertising</a:t>
            </a:r>
          </a:p>
          <a:p>
            <a:pPr marL="171450" indent="-171450">
              <a:buFont typeface="Arial" panose="020B0604020202020204" pitchFamily="34" charset="0"/>
              <a:buChar char="•"/>
            </a:pPr>
            <a:r>
              <a:rPr lang="en-GB" baseline="0" dirty="0"/>
              <a:t>Pop-up Stalls</a:t>
            </a:r>
            <a:endParaRPr lang="en-GB" dirty="0"/>
          </a:p>
        </p:txBody>
      </p:sp>
      <p:sp>
        <p:nvSpPr>
          <p:cNvPr id="4" name="Slide Number Placeholder 3"/>
          <p:cNvSpPr>
            <a:spLocks noGrp="1"/>
          </p:cNvSpPr>
          <p:nvPr>
            <p:ph type="sldNum" sz="quarter" idx="10"/>
          </p:nvPr>
        </p:nvSpPr>
        <p:spPr/>
        <p:txBody>
          <a:bodyPr/>
          <a:lstStyle/>
          <a:p>
            <a:fld id="{062C4D8D-0BA3-4295-B1DA-E478A3E62ACE}" type="slidenum">
              <a:rPr lang="en-GB" smtClean="0"/>
              <a:t>7</a:t>
            </a:fld>
            <a:endParaRPr lang="en-GB"/>
          </a:p>
        </p:txBody>
      </p:sp>
    </p:spTree>
    <p:extLst>
      <p:ext uri="{BB962C8B-B14F-4D97-AF65-F5344CB8AC3E}">
        <p14:creationId xmlns:p14="http://schemas.microsoft.com/office/powerpoint/2010/main" val="15871683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date, Facebook has an active user base of 2.38 billion,</a:t>
            </a:r>
            <a:r>
              <a:rPr lang="en-GB" baseline="0" dirty="0"/>
              <a:t> with 1.52 billion visiting the site daily </a:t>
            </a:r>
            <a:r>
              <a:rPr lang="en-GB" sz="1200" kern="1200" dirty="0">
                <a:solidFill>
                  <a:schemeClr val="tx1"/>
                </a:solidFill>
                <a:effectLst/>
                <a:latin typeface="+mn-lt"/>
                <a:ea typeface="+mn-ea"/>
                <a:cs typeface="+mn-cs"/>
              </a:rPr>
              <a:t>(Statista, 2019)</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The reach potential is monumental for a service such as marketing. I would recommend daily posting, giving value and information on the courses and Carmarthen Business School. Perhaps get students to write mini testimonials and share there experiences. Facebooks </a:t>
            </a:r>
            <a:r>
              <a:rPr lang="en-GB" baseline="0" dirty="0" err="1"/>
              <a:t>algorithim</a:t>
            </a:r>
            <a:r>
              <a:rPr lang="en-GB" baseline="0" dirty="0"/>
              <a:t> likes content and the page would rank higher. Furthermore, </a:t>
            </a:r>
            <a:r>
              <a:rPr lang="en-GB" baseline="0" dirty="0" err="1"/>
              <a:t>facebook</a:t>
            </a:r>
            <a:r>
              <a:rPr lang="en-GB" baseline="0" dirty="0"/>
              <a:t> groups are now key to building any brand on the platform. The algorithm now promotes friends and family and NOT business’s on newsfeeds, so </a:t>
            </a:r>
            <a:r>
              <a:rPr lang="en-GB" baseline="0" dirty="0" err="1"/>
              <a:t>haeavy</a:t>
            </a:r>
            <a:r>
              <a:rPr lang="en-GB" baseline="0" dirty="0"/>
              <a:t> emphasis has now been placed on group engagement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Gesenhues</a:t>
            </a:r>
            <a:r>
              <a:rPr lang="en-GB" sz="1200" kern="1200" dirty="0">
                <a:solidFill>
                  <a:schemeClr val="tx1"/>
                </a:solidFill>
                <a:effectLst/>
                <a:latin typeface="+mn-lt"/>
                <a:ea typeface="+mn-ea"/>
                <a:cs typeface="+mn-cs"/>
              </a:rPr>
              <a:t>,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Twitter, engaging content should be created every day. This</a:t>
            </a:r>
            <a:r>
              <a:rPr lang="en-GB" sz="1200" kern="1200" baseline="0" dirty="0">
                <a:solidFill>
                  <a:schemeClr val="tx1"/>
                </a:solidFill>
                <a:effectLst/>
                <a:latin typeface="+mn-lt"/>
                <a:ea typeface="+mn-ea"/>
                <a:cs typeface="+mn-cs"/>
              </a:rPr>
              <a:t> could be in the form of:</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baseline="0" dirty="0">
                <a:solidFill>
                  <a:schemeClr val="tx1"/>
                </a:solidFill>
                <a:effectLst/>
                <a:latin typeface="+mn-lt"/>
                <a:ea typeface="+mn-ea"/>
                <a:cs typeface="+mn-cs"/>
              </a:rPr>
              <a:t>Asking polls or questions to engage the business wold and social enterprise minded </a:t>
            </a:r>
            <a:r>
              <a:rPr lang="en-GB" sz="1200" kern="1200" baseline="0" dirty="0" err="1">
                <a:solidFill>
                  <a:schemeClr val="tx1"/>
                </a:solidFill>
                <a:effectLst/>
                <a:latin typeface="+mn-lt"/>
                <a:ea typeface="+mn-ea"/>
                <a:cs typeface="+mn-cs"/>
              </a:rPr>
              <a:t>individulas</a:t>
            </a:r>
            <a:r>
              <a:rPr lang="en-GB" sz="1200" kern="1200" baseline="0" dirty="0">
                <a:solidFill>
                  <a:schemeClr val="tx1"/>
                </a:solidFill>
                <a:effectLst/>
                <a:latin typeface="+mn-lt"/>
                <a:ea typeface="+mn-ea"/>
                <a:cs typeface="+mn-cs"/>
              </a:rPr>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baseline="0" dirty="0">
                <a:solidFill>
                  <a:schemeClr val="tx1"/>
                </a:solidFill>
                <a:effectLst/>
                <a:latin typeface="+mn-lt"/>
                <a:ea typeface="+mn-ea"/>
                <a:cs typeface="+mn-cs"/>
              </a:rPr>
              <a:t>Cross-channel mining of other content, sharing current or trending posts relevant to your brand or programme.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baseline="0" dirty="0">
                <a:solidFill>
                  <a:schemeClr val="tx1"/>
                </a:solidFill>
                <a:effectLst/>
                <a:latin typeface="+mn-lt"/>
                <a:ea typeface="+mn-ea"/>
                <a:cs typeface="+mn-cs"/>
              </a:rPr>
              <a:t>Inclusion of visual content. This could be in the form of images, videos or gifs.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baseline="0" dirty="0">
                <a:solidFill>
                  <a:schemeClr val="tx1"/>
                </a:solidFill>
                <a:effectLst/>
                <a:latin typeface="+mn-lt"/>
                <a:ea typeface="+mn-ea"/>
                <a:cs typeface="+mn-cs"/>
              </a:rPr>
              <a:t>Research and use relevant hashtags to make your posts more easily accessible when searched for </a:t>
            </a:r>
            <a:r>
              <a:rPr lang="en-GB" sz="1200" kern="1200" dirty="0">
                <a:solidFill>
                  <a:schemeClr val="tx1"/>
                </a:solidFill>
                <a:effectLst/>
                <a:latin typeface="+mn-lt"/>
                <a:ea typeface="+mn-ea"/>
                <a:cs typeface="+mn-cs"/>
              </a:rPr>
              <a:t>(Alton, 2017).</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baseline="0" dirty="0">
                <a:solidFill>
                  <a:schemeClr val="tx1"/>
                </a:solidFill>
                <a:effectLst/>
                <a:latin typeface="+mn-lt"/>
                <a:ea typeface="+mn-ea"/>
                <a:cs typeface="+mn-cs"/>
              </a:rPr>
              <a:t>LinkedIn platform responds more effectively to status updates and blog posts. As with twitter, sharing content relevant to your niche also boosts engagement </a:t>
            </a:r>
            <a:r>
              <a:rPr lang="en-GB" sz="1200" kern="1200" dirty="0">
                <a:solidFill>
                  <a:schemeClr val="tx1"/>
                </a:solidFill>
                <a:effectLst/>
                <a:latin typeface="+mn-lt"/>
                <a:ea typeface="+mn-ea"/>
                <a:cs typeface="+mn-cs"/>
              </a:rPr>
              <a:t>(Hester, 2018).</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There are numerous ways to boost engagement and followers on Instagram.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Research and use ready to use and free templates. These</a:t>
            </a:r>
            <a:r>
              <a:rPr lang="en-GB" sz="1200" kern="1200" baseline="0" dirty="0">
                <a:solidFill>
                  <a:schemeClr val="tx1"/>
                </a:solidFill>
                <a:effectLst/>
                <a:latin typeface="+mn-lt"/>
                <a:ea typeface="+mn-ea"/>
                <a:cs typeface="+mn-cs"/>
              </a:rPr>
              <a:t> could be accessed from </a:t>
            </a:r>
            <a:r>
              <a:rPr lang="en-GB" dirty="0">
                <a:hlinkClick r:id="rId3"/>
              </a:rPr>
              <a:t>https://www.canva.com/</a:t>
            </a:r>
            <a:r>
              <a:rPr lang="en-GB" dirty="0"/>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baseline="0" dirty="0">
                <a:solidFill>
                  <a:schemeClr val="tx1"/>
                </a:solidFill>
                <a:effectLst/>
                <a:latin typeface="+mn-lt"/>
                <a:ea typeface="+mn-ea"/>
                <a:cs typeface="+mn-cs"/>
              </a:rPr>
              <a:t>Find high free quality stock images. These could be found at </a:t>
            </a:r>
            <a:r>
              <a:rPr lang="en-GB" dirty="0">
                <a:hlinkClick r:id="rId4"/>
              </a:rPr>
              <a:t>https://unsplash.com/</a:t>
            </a:r>
            <a:r>
              <a:rPr lang="en-GB" dirty="0"/>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Use different formats for each post. This</a:t>
            </a:r>
            <a:r>
              <a:rPr lang="en-GB" sz="1200" kern="1200" baseline="0" dirty="0">
                <a:solidFill>
                  <a:schemeClr val="tx1"/>
                </a:solidFill>
                <a:effectLst/>
                <a:latin typeface="+mn-lt"/>
                <a:ea typeface="+mn-ea"/>
                <a:cs typeface="+mn-cs"/>
              </a:rPr>
              <a:t> could include, and not limited to, videos, carousel posts, and photo albums.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baseline="0" dirty="0">
                <a:solidFill>
                  <a:schemeClr val="tx1"/>
                </a:solidFill>
                <a:effectLst/>
                <a:latin typeface="+mn-lt"/>
                <a:ea typeface="+mn-ea"/>
                <a:cs typeface="+mn-cs"/>
              </a:rPr>
              <a:t>Reposting content relevant to your brand or niche.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baseline="0" dirty="0">
                <a:solidFill>
                  <a:schemeClr val="tx1"/>
                </a:solidFill>
                <a:effectLst/>
                <a:latin typeface="+mn-lt"/>
                <a:ea typeface="+mn-ea"/>
                <a:cs typeface="+mn-cs"/>
              </a:rPr>
              <a:t>Brainstorm brands relevant to your niche and compile hashtags related to them. Follow and unfollow related accounts and also comment and engage on these accounts.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baseline="0" dirty="0">
                <a:solidFill>
                  <a:schemeClr val="tx1"/>
                </a:solidFill>
                <a:effectLst/>
                <a:latin typeface="+mn-lt"/>
                <a:ea typeface="+mn-ea"/>
                <a:cs typeface="+mn-cs"/>
              </a:rPr>
              <a:t>Engage with your followers and ask them to create content for your account.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baseline="0" dirty="0">
                <a:solidFill>
                  <a:schemeClr val="tx1"/>
                </a:solidFill>
                <a:effectLst/>
                <a:latin typeface="+mn-lt"/>
                <a:ea typeface="+mn-ea"/>
                <a:cs typeface="+mn-cs"/>
              </a:rPr>
              <a:t>Collaborate with influencers relevant to your brand or niche.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baseline="0" dirty="0">
                <a:solidFill>
                  <a:schemeClr val="tx1"/>
                </a:solidFill>
                <a:effectLst/>
                <a:latin typeface="+mn-lt"/>
                <a:ea typeface="+mn-ea"/>
                <a:cs typeface="+mn-cs"/>
              </a:rPr>
              <a:t>The snapchat platform can be utilised by: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baseline="0" dirty="0">
                <a:solidFill>
                  <a:schemeClr val="tx1"/>
                </a:solidFill>
                <a:effectLst/>
                <a:latin typeface="+mn-lt"/>
                <a:ea typeface="+mn-ea"/>
                <a:cs typeface="+mn-cs"/>
              </a:rPr>
              <a:t>Conducting interviews with the students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baseline="0" dirty="0">
                <a:solidFill>
                  <a:schemeClr val="tx1"/>
                </a:solidFill>
                <a:effectLst/>
                <a:latin typeface="+mn-lt"/>
                <a:ea typeface="+mn-ea"/>
                <a:cs typeface="+mn-cs"/>
              </a:rPr>
              <a:t>Showcasing the learning environment and inclusivity of the class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baseline="0" dirty="0">
                <a:solidFill>
                  <a:schemeClr val="tx1"/>
                </a:solidFill>
                <a:effectLst/>
                <a:latin typeface="+mn-lt"/>
                <a:ea typeface="+mn-ea"/>
                <a:cs typeface="+mn-cs"/>
              </a:rPr>
              <a:t>Offer business tips and knowledge from the various lecturers and students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baseline="0" dirty="0">
                <a:solidFill>
                  <a:schemeClr val="tx1"/>
                </a:solidFill>
                <a:effectLst/>
                <a:latin typeface="+mn-lt"/>
                <a:ea typeface="+mn-ea"/>
                <a:cs typeface="+mn-cs"/>
              </a:rPr>
              <a:t>Doing question and answer events with lecturers and students.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baseline="0" dirty="0">
                <a:solidFill>
                  <a:schemeClr val="tx1"/>
                </a:solidFill>
                <a:effectLst/>
                <a:latin typeface="+mn-lt"/>
                <a:ea typeface="+mn-ea"/>
                <a:cs typeface="+mn-cs"/>
              </a:rPr>
              <a:t>Video content will account for 80%of internet consumer traffic so </a:t>
            </a:r>
            <a:r>
              <a:rPr lang="en-GB" sz="1200" kern="1200" baseline="0" dirty="0" err="1">
                <a:solidFill>
                  <a:schemeClr val="tx1"/>
                </a:solidFill>
                <a:effectLst/>
                <a:latin typeface="+mn-lt"/>
                <a:ea typeface="+mn-ea"/>
                <a:cs typeface="+mn-cs"/>
              </a:rPr>
              <a:t>Youtube</a:t>
            </a:r>
            <a:r>
              <a:rPr lang="en-GB" sz="1200" kern="1200" baseline="0" dirty="0">
                <a:solidFill>
                  <a:schemeClr val="tx1"/>
                </a:solidFill>
                <a:effectLst/>
                <a:latin typeface="+mn-lt"/>
                <a:ea typeface="+mn-ea"/>
                <a:cs typeface="+mn-cs"/>
              </a:rPr>
              <a:t> is a great platform to utilise for the Business School. Strategies used could be, and not limited to:</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baseline="0" dirty="0">
                <a:solidFill>
                  <a:schemeClr val="tx1"/>
                </a:solidFill>
                <a:effectLst/>
                <a:latin typeface="+mn-lt"/>
                <a:ea typeface="+mn-ea"/>
                <a:cs typeface="+mn-cs"/>
              </a:rPr>
              <a:t>SEO strategy. Ensure all areas of your channel are optimised and relevant to your niche and brand.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baseline="0" dirty="0">
                <a:solidFill>
                  <a:schemeClr val="tx1"/>
                </a:solidFill>
                <a:effectLst/>
                <a:latin typeface="+mn-lt"/>
                <a:ea typeface="+mn-ea"/>
                <a:cs typeface="+mn-cs"/>
              </a:rPr>
              <a:t>Use social proof. That could include testimonials from past and current students.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baseline="0" dirty="0">
                <a:solidFill>
                  <a:schemeClr val="tx1"/>
                </a:solidFill>
                <a:effectLst/>
                <a:latin typeface="+mn-lt"/>
                <a:ea typeface="+mn-ea"/>
                <a:cs typeface="+mn-cs"/>
              </a:rPr>
              <a:t>Distribute videos across all social media platforms.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baseline="0" dirty="0">
                <a:solidFill>
                  <a:schemeClr val="tx1"/>
                </a:solidFill>
                <a:effectLst/>
                <a:latin typeface="+mn-lt"/>
                <a:ea typeface="+mn-ea"/>
                <a:cs typeface="+mn-cs"/>
              </a:rPr>
              <a:t>Engage with your viewers.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baseline="0" dirty="0">
                <a:solidFill>
                  <a:schemeClr val="tx1"/>
                </a:solidFill>
                <a:effectLst/>
                <a:latin typeface="+mn-lt"/>
                <a:ea typeface="+mn-ea"/>
                <a:cs typeface="+mn-cs"/>
              </a:rPr>
              <a:t>Analyse each videos performance.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baseline="0" dirty="0">
                <a:solidFill>
                  <a:schemeClr val="tx1"/>
                </a:solidFill>
                <a:effectLst/>
                <a:latin typeface="+mn-lt"/>
                <a:ea typeface="+mn-ea"/>
                <a:cs typeface="+mn-cs"/>
              </a:rPr>
              <a:t>All content created for these platforms can be scheduled for posting at the times specified in the posting timings sheet by the automation tool, </a:t>
            </a:r>
            <a:r>
              <a:rPr lang="en-GB" sz="1200" kern="1200" baseline="0" dirty="0" err="1">
                <a:solidFill>
                  <a:schemeClr val="tx1"/>
                </a:solidFill>
                <a:effectLst/>
                <a:latin typeface="+mn-lt"/>
                <a:ea typeface="+mn-ea"/>
                <a:cs typeface="+mn-cs"/>
              </a:rPr>
              <a:t>Hootsuite</a:t>
            </a:r>
            <a:r>
              <a:rPr lang="en-GB" sz="1200" kern="1200" baseline="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kern="1200" dirty="0">
              <a:solidFill>
                <a:schemeClr val="tx1"/>
              </a:solidFill>
              <a:effectLst/>
              <a:latin typeface="+mn-lt"/>
              <a:ea typeface="+mn-ea"/>
              <a:cs typeface="+mn-cs"/>
            </a:endParaRPr>
          </a:p>
          <a:p>
            <a:endParaRPr lang="en-GB" baseline="0" dirty="0"/>
          </a:p>
          <a:p>
            <a:endParaRPr lang="en-GB" dirty="0"/>
          </a:p>
        </p:txBody>
      </p:sp>
      <p:sp>
        <p:nvSpPr>
          <p:cNvPr id="4" name="Slide Number Placeholder 3"/>
          <p:cNvSpPr>
            <a:spLocks noGrp="1"/>
          </p:cNvSpPr>
          <p:nvPr>
            <p:ph type="sldNum" sz="quarter" idx="10"/>
          </p:nvPr>
        </p:nvSpPr>
        <p:spPr/>
        <p:txBody>
          <a:bodyPr/>
          <a:lstStyle/>
          <a:p>
            <a:fld id="{062C4D8D-0BA3-4295-B1DA-E478A3E62ACE}" type="slidenum">
              <a:rPr lang="en-GB" smtClean="0"/>
              <a:t>8</a:t>
            </a:fld>
            <a:endParaRPr lang="en-GB"/>
          </a:p>
        </p:txBody>
      </p:sp>
    </p:spTree>
    <p:extLst>
      <p:ext uri="{BB962C8B-B14F-4D97-AF65-F5344CB8AC3E}">
        <p14:creationId xmlns:p14="http://schemas.microsoft.com/office/powerpoint/2010/main" val="4907234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LinkedIn</a:t>
            </a:r>
            <a:r>
              <a:rPr lang="en-GB" baseline="0" dirty="0"/>
              <a:t> is a hub of business minded and academic individuals. According to LinkedIn (2019), over 610 million professionals are actively using their platform.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Of those 610 million, 4 0f 5 are at a high level to aid and drive business decisions </a:t>
            </a:r>
            <a:r>
              <a:rPr lang="en-GB" sz="1200" kern="1200" dirty="0">
                <a:solidFill>
                  <a:schemeClr val="tx1"/>
                </a:solidFill>
                <a:effectLst/>
                <a:latin typeface="+mn-lt"/>
                <a:ea typeface="+mn-ea"/>
                <a:cs typeface="+mn-cs"/>
              </a:rPr>
              <a:t> (LinkedIn, 2019).</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ads created can be personalized and delivered straight to prospective</a:t>
            </a:r>
            <a:r>
              <a:rPr lang="en-GB" sz="1200" kern="1200" baseline="0" dirty="0">
                <a:solidFill>
                  <a:schemeClr val="tx1"/>
                </a:solidFill>
                <a:effectLst/>
                <a:latin typeface="+mn-lt"/>
                <a:ea typeface="+mn-ea"/>
                <a:cs typeface="+mn-cs"/>
              </a:rPr>
              <a:t> students inbox. A targeting criteria can be built to attract your ideal persona.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Native ads can be run in LinkedIn</a:t>
            </a:r>
            <a:r>
              <a:rPr lang="en-GB" sz="1200" kern="1200" baseline="0" dirty="0">
                <a:solidFill>
                  <a:schemeClr val="tx1"/>
                </a:solidFill>
                <a:effectLst/>
                <a:latin typeface="+mn-lt"/>
                <a:ea typeface="+mn-ea"/>
                <a:cs typeface="+mn-cs"/>
              </a:rPr>
              <a:t> news feed, targeting the professionals you desire, whilst building brand awareness and nurturing key relationships.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a:solidFill>
                  <a:schemeClr val="tx1"/>
                </a:solidFill>
                <a:effectLst/>
                <a:latin typeface="+mn-lt"/>
                <a:ea typeface="+mn-ea"/>
                <a:cs typeface="+mn-cs"/>
              </a:rPr>
              <a:t>Lead generation forms are designed in such a fashion as to alleviate all the work for the prospects. When an add is clicked on, the prospects data is automatically populated, saving time and effort for the prospect, and gives the organisation posting the advertisements complete and accurate data based on the prospects profile.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a:solidFill>
                  <a:schemeClr val="tx1"/>
                </a:solidFill>
                <a:effectLst/>
                <a:latin typeface="+mn-lt"/>
                <a:ea typeface="+mn-ea"/>
                <a:cs typeface="+mn-cs"/>
              </a:rPr>
              <a:t>As an incentive to advertise on their platform, LinkedIn offer a £50 advertising bonus </a:t>
            </a:r>
            <a:r>
              <a:rPr lang="en-GB" sz="1200" kern="1200" dirty="0">
                <a:solidFill>
                  <a:schemeClr val="tx1"/>
                </a:solidFill>
                <a:effectLst/>
                <a:latin typeface="+mn-lt"/>
                <a:ea typeface="+mn-ea"/>
                <a:cs typeface="+mn-cs"/>
              </a:rPr>
              <a:t> (LinkedIn, 2019).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62C4D8D-0BA3-4295-B1DA-E478A3E62ACE}" type="slidenum">
              <a:rPr lang="en-GB" smtClean="0"/>
              <a:t>9</a:t>
            </a:fld>
            <a:endParaRPr lang="en-GB"/>
          </a:p>
        </p:txBody>
      </p:sp>
    </p:spTree>
    <p:extLst>
      <p:ext uri="{BB962C8B-B14F-4D97-AF65-F5344CB8AC3E}">
        <p14:creationId xmlns:p14="http://schemas.microsoft.com/office/powerpoint/2010/main" val="19401760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Companies have seen increasing</a:t>
            </a:r>
            <a:r>
              <a:rPr lang="en-GB" baseline="0" dirty="0"/>
              <a:t> value in utilising pop up shops. It aids value building and the building of their brand </a:t>
            </a:r>
            <a:r>
              <a:rPr lang="en-GB" sz="1200" kern="1200" dirty="0">
                <a:solidFill>
                  <a:schemeClr val="tx1"/>
                </a:solidFill>
                <a:effectLst/>
                <a:latin typeface="+mn-lt"/>
                <a:ea typeface="+mn-ea"/>
                <a:cs typeface="+mn-cs"/>
              </a:rPr>
              <a:t>(Visual Retailing, 2018).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a:t>
            </a:r>
            <a:r>
              <a:rPr lang="en-GB" sz="1200" kern="1200" baseline="0" dirty="0">
                <a:solidFill>
                  <a:schemeClr val="tx1"/>
                </a:solidFill>
                <a:effectLst/>
                <a:latin typeface="+mn-lt"/>
                <a:ea typeface="+mn-ea"/>
                <a:cs typeface="+mn-cs"/>
              </a:rPr>
              <a:t> a previous venue fundraiser, I have compiled a list of all shops and venues in Carmarthenshire and surrounding areas. A pop up stall could be set up in each venue to give information to prospective students and gain their information to follow up with interviews.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62C4D8D-0BA3-4295-B1DA-E478A3E62ACE}" type="slidenum">
              <a:rPr lang="en-GB" smtClean="0"/>
              <a:t>10</a:t>
            </a:fld>
            <a:endParaRPr lang="en-GB"/>
          </a:p>
        </p:txBody>
      </p:sp>
    </p:spTree>
    <p:extLst>
      <p:ext uri="{BB962C8B-B14F-4D97-AF65-F5344CB8AC3E}">
        <p14:creationId xmlns:p14="http://schemas.microsoft.com/office/powerpoint/2010/main" val="8395923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Above are recommendations</a:t>
            </a:r>
            <a:r>
              <a:rPr lang="en-GB" baseline="0" dirty="0"/>
              <a:t> for Carmarthen business School moving forward. Upon investigation, I have discovered that the social media platforms discussed are lacking, and ones in which are vital to expand the reach and giving value to prospective students.</a:t>
            </a:r>
          </a:p>
          <a:p>
            <a:endParaRPr lang="en-GB" dirty="0"/>
          </a:p>
        </p:txBody>
      </p:sp>
      <p:sp>
        <p:nvSpPr>
          <p:cNvPr id="4" name="Slide Number Placeholder 3"/>
          <p:cNvSpPr>
            <a:spLocks noGrp="1"/>
          </p:cNvSpPr>
          <p:nvPr>
            <p:ph type="sldNum" sz="quarter" idx="10"/>
          </p:nvPr>
        </p:nvSpPr>
        <p:spPr/>
        <p:txBody>
          <a:bodyPr/>
          <a:lstStyle/>
          <a:p>
            <a:fld id="{062C4D8D-0BA3-4295-B1DA-E478A3E62ACE}" type="slidenum">
              <a:rPr lang="en-GB" smtClean="0"/>
              <a:t>11</a:t>
            </a:fld>
            <a:endParaRPr lang="en-GB"/>
          </a:p>
        </p:txBody>
      </p:sp>
    </p:spTree>
    <p:extLst>
      <p:ext uri="{BB962C8B-B14F-4D97-AF65-F5344CB8AC3E}">
        <p14:creationId xmlns:p14="http://schemas.microsoft.com/office/powerpoint/2010/main" val="40897740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38FC1AC-9ACC-4AB8-BAAE-703F6545D43D}" type="datetimeFigureOut">
              <a:rPr lang="en-GB" smtClean="0"/>
              <a:t>27/05/2019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63BB32-0548-4D44-9A67-F1BDE212B5BB}" type="slidenum">
              <a:rPr lang="en-GB" smtClean="0"/>
              <a:t>‹#›</a:t>
            </a:fld>
            <a:endParaRPr lang="en-GB"/>
          </a:p>
        </p:txBody>
      </p:sp>
    </p:spTree>
    <p:extLst>
      <p:ext uri="{BB962C8B-B14F-4D97-AF65-F5344CB8AC3E}">
        <p14:creationId xmlns:p14="http://schemas.microsoft.com/office/powerpoint/2010/main" val="2344341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8FC1AC-9ACC-4AB8-BAAE-703F6545D43D}" type="datetimeFigureOut">
              <a:rPr lang="en-GB" smtClean="0"/>
              <a:t>27/05/2019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63BB32-0548-4D44-9A67-F1BDE212B5BB}" type="slidenum">
              <a:rPr lang="en-GB" smtClean="0"/>
              <a:t>‹#›</a:t>
            </a:fld>
            <a:endParaRPr lang="en-GB"/>
          </a:p>
        </p:txBody>
      </p:sp>
    </p:spTree>
    <p:extLst>
      <p:ext uri="{BB962C8B-B14F-4D97-AF65-F5344CB8AC3E}">
        <p14:creationId xmlns:p14="http://schemas.microsoft.com/office/powerpoint/2010/main" val="1777075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38FC1AC-9ACC-4AB8-BAAE-703F6545D43D}" type="datetimeFigureOut">
              <a:rPr lang="en-GB" smtClean="0"/>
              <a:t>27/05/2019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63BB32-0548-4D44-9A67-F1BDE212B5BB}" type="slidenum">
              <a:rPr lang="en-GB" smtClean="0"/>
              <a:t>‹#›</a:t>
            </a:fld>
            <a:endParaRPr lang="en-GB"/>
          </a:p>
        </p:txBody>
      </p:sp>
    </p:spTree>
    <p:extLst>
      <p:ext uri="{BB962C8B-B14F-4D97-AF65-F5344CB8AC3E}">
        <p14:creationId xmlns:p14="http://schemas.microsoft.com/office/powerpoint/2010/main" val="2537128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38FC1AC-9ACC-4AB8-BAAE-703F6545D43D}" type="datetimeFigureOut">
              <a:rPr lang="en-GB" smtClean="0"/>
              <a:t>27/05/2019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63BB32-0548-4D44-9A67-F1BDE212B5BB}" type="slidenum">
              <a:rPr lang="en-GB" smtClean="0"/>
              <a:t>‹#›</a:t>
            </a:fld>
            <a:endParaRPr lang="en-GB"/>
          </a:p>
        </p:txBody>
      </p:sp>
    </p:spTree>
    <p:extLst>
      <p:ext uri="{BB962C8B-B14F-4D97-AF65-F5344CB8AC3E}">
        <p14:creationId xmlns:p14="http://schemas.microsoft.com/office/powerpoint/2010/main" val="3427678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38FC1AC-9ACC-4AB8-BAAE-703F6545D43D}" type="datetimeFigureOut">
              <a:rPr lang="en-GB" smtClean="0"/>
              <a:t>27/05/2019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63BB32-0548-4D44-9A67-F1BDE212B5BB}" type="slidenum">
              <a:rPr lang="en-GB" smtClean="0"/>
              <a:t>‹#›</a:t>
            </a:fld>
            <a:endParaRPr lang="en-GB"/>
          </a:p>
        </p:txBody>
      </p:sp>
    </p:spTree>
    <p:extLst>
      <p:ext uri="{BB962C8B-B14F-4D97-AF65-F5344CB8AC3E}">
        <p14:creationId xmlns:p14="http://schemas.microsoft.com/office/powerpoint/2010/main" val="2779189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38FC1AC-9ACC-4AB8-BAAE-703F6545D43D}" type="datetimeFigureOut">
              <a:rPr lang="en-GB" smtClean="0"/>
              <a:t>27/05/2019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63BB32-0548-4D44-9A67-F1BDE212B5BB}" type="slidenum">
              <a:rPr lang="en-GB" smtClean="0"/>
              <a:t>‹#›</a:t>
            </a:fld>
            <a:endParaRPr lang="en-GB"/>
          </a:p>
        </p:txBody>
      </p:sp>
    </p:spTree>
    <p:extLst>
      <p:ext uri="{BB962C8B-B14F-4D97-AF65-F5344CB8AC3E}">
        <p14:creationId xmlns:p14="http://schemas.microsoft.com/office/powerpoint/2010/main" val="1672114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8FC1AC-9ACC-4AB8-BAAE-703F6545D43D}" type="datetimeFigureOut">
              <a:rPr lang="en-GB" smtClean="0"/>
              <a:t>27/05/2019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63BB32-0548-4D44-9A67-F1BDE212B5BB}" type="slidenum">
              <a:rPr lang="en-GB" smtClean="0"/>
              <a:t>‹#›</a:t>
            </a:fld>
            <a:endParaRPr lang="en-GB"/>
          </a:p>
        </p:txBody>
      </p:sp>
    </p:spTree>
    <p:extLst>
      <p:ext uri="{BB962C8B-B14F-4D97-AF65-F5344CB8AC3E}">
        <p14:creationId xmlns:p14="http://schemas.microsoft.com/office/powerpoint/2010/main" val="1216669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38FC1AC-9ACC-4AB8-BAAE-703F6545D43D}" type="datetimeFigureOut">
              <a:rPr lang="en-GB" smtClean="0"/>
              <a:t>27/05/2019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63BB32-0548-4D44-9A67-F1BDE212B5BB}" type="slidenum">
              <a:rPr lang="en-GB" smtClean="0"/>
              <a:t>‹#›</a:t>
            </a:fld>
            <a:endParaRPr lang="en-GB"/>
          </a:p>
        </p:txBody>
      </p:sp>
    </p:spTree>
    <p:extLst>
      <p:ext uri="{BB962C8B-B14F-4D97-AF65-F5344CB8AC3E}">
        <p14:creationId xmlns:p14="http://schemas.microsoft.com/office/powerpoint/2010/main" val="2823864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38FC1AC-9ACC-4AB8-BAAE-703F6545D43D}" type="datetimeFigureOut">
              <a:rPr lang="en-GB" smtClean="0"/>
              <a:t>27/05/2019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63BB32-0548-4D44-9A67-F1BDE212B5BB}" type="slidenum">
              <a:rPr lang="en-GB" smtClean="0"/>
              <a:t>‹#›</a:t>
            </a:fld>
            <a:endParaRPr lang="en-GB"/>
          </a:p>
        </p:txBody>
      </p:sp>
    </p:spTree>
    <p:extLst>
      <p:ext uri="{BB962C8B-B14F-4D97-AF65-F5344CB8AC3E}">
        <p14:creationId xmlns:p14="http://schemas.microsoft.com/office/powerpoint/2010/main" val="1024597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8FC1AC-9ACC-4AB8-BAAE-703F6545D43D}" type="datetimeFigureOut">
              <a:rPr lang="en-GB" smtClean="0"/>
              <a:t>27/05/2019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63BB32-0548-4D44-9A67-F1BDE212B5BB}" type="slidenum">
              <a:rPr lang="en-GB" smtClean="0"/>
              <a:t>‹#›</a:t>
            </a:fld>
            <a:endParaRPr lang="en-GB"/>
          </a:p>
        </p:txBody>
      </p:sp>
    </p:spTree>
    <p:extLst>
      <p:ext uri="{BB962C8B-B14F-4D97-AF65-F5344CB8AC3E}">
        <p14:creationId xmlns:p14="http://schemas.microsoft.com/office/powerpoint/2010/main" val="12435114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8FC1AC-9ACC-4AB8-BAAE-703F6545D43D}" type="datetimeFigureOut">
              <a:rPr lang="en-GB" smtClean="0"/>
              <a:t>27/05/2019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63BB32-0548-4D44-9A67-F1BDE212B5BB}" type="slidenum">
              <a:rPr lang="en-GB" smtClean="0"/>
              <a:t>‹#›</a:t>
            </a:fld>
            <a:endParaRPr lang="en-GB"/>
          </a:p>
        </p:txBody>
      </p:sp>
    </p:spTree>
    <p:extLst>
      <p:ext uri="{BB962C8B-B14F-4D97-AF65-F5344CB8AC3E}">
        <p14:creationId xmlns:p14="http://schemas.microsoft.com/office/powerpoint/2010/main" val="8060923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38FC1AC-9ACC-4AB8-BAAE-703F6545D43D}" type="datetimeFigureOut">
              <a:rPr lang="en-GB" smtClean="0"/>
              <a:t>27/05/2019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63BB32-0548-4D44-9A67-F1BDE212B5BB}" type="slidenum">
              <a:rPr lang="en-GB" smtClean="0"/>
              <a:t>‹#›</a:t>
            </a:fld>
            <a:endParaRPr lang="en-GB"/>
          </a:p>
        </p:txBody>
      </p:sp>
    </p:spTree>
    <p:extLst>
      <p:ext uri="{BB962C8B-B14F-4D97-AF65-F5344CB8AC3E}">
        <p14:creationId xmlns:p14="http://schemas.microsoft.com/office/powerpoint/2010/main" val="12689342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threegirlsmedia.com/2018/11/05/how-to-create-an-effective-pr-marketing-strategy-for-2019/"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hootsuite.com/en-gb/"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yourdestinyfulfilled.wordpress.com/2016/05/27/tunnel-vision-a-millennials-guide-to-staying-focused/social-media-icons/" TargetMode="Externa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carmarthen business schoo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81316" y="237885"/>
            <a:ext cx="8845447" cy="414730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80103" y="4660490"/>
            <a:ext cx="11218607" cy="2062103"/>
          </a:xfrm>
          <a:prstGeom prst="rect">
            <a:avLst/>
          </a:prstGeom>
          <a:noFill/>
        </p:spPr>
        <p:txBody>
          <a:bodyPr wrap="square" rtlCol="0">
            <a:spAutoFit/>
          </a:bodyPr>
          <a:lstStyle/>
          <a:p>
            <a:pPr algn="ctr"/>
            <a:r>
              <a:rPr lang="en-GB" sz="3200" b="1" dirty="0"/>
              <a:t>MARKETING - FOR THE FUTURE OF SOCIAL ENTREPRENEURS</a:t>
            </a:r>
          </a:p>
          <a:p>
            <a:pPr algn="ctr"/>
            <a:r>
              <a:rPr lang="en-GB" sz="3200" b="1" dirty="0"/>
              <a:t>Daniel Ramsey</a:t>
            </a:r>
          </a:p>
          <a:p>
            <a:pPr algn="ctr"/>
            <a:r>
              <a:rPr lang="en-GB" sz="3200" b="1" dirty="0"/>
              <a:t>CEO DKR Digital Marketing Solutions</a:t>
            </a:r>
          </a:p>
          <a:p>
            <a:pPr algn="ctr"/>
            <a:r>
              <a:rPr lang="en-GB" sz="3200" b="1" dirty="0"/>
              <a:t>1703665</a:t>
            </a:r>
          </a:p>
        </p:txBody>
      </p:sp>
    </p:spTree>
    <p:extLst>
      <p:ext uri="{BB962C8B-B14F-4D97-AF65-F5344CB8AC3E}">
        <p14:creationId xmlns:p14="http://schemas.microsoft.com/office/powerpoint/2010/main" val="543415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6000" b="1" dirty="0">
                <a:latin typeface="Times New Roman" panose="02020603050405020304" pitchFamily="18" charset="0"/>
                <a:cs typeface="Times New Roman" panose="02020603050405020304" pitchFamily="18" charset="0"/>
              </a:rPr>
              <a:t>Overview</a:t>
            </a:r>
          </a:p>
        </p:txBody>
      </p:sp>
      <p:sp>
        <p:nvSpPr>
          <p:cNvPr id="3" name="Content Placeholder 2"/>
          <p:cNvSpPr>
            <a:spLocks noGrp="1"/>
          </p:cNvSpPr>
          <p:nvPr>
            <p:ph idx="1"/>
          </p:nvPr>
        </p:nvSpPr>
        <p:spPr/>
        <p:txBody>
          <a:bodyPr>
            <a:normAutofit lnSpcReduction="10000"/>
          </a:bodyPr>
          <a:lstStyle/>
          <a:p>
            <a:r>
              <a:rPr lang="en-GB" sz="3600" dirty="0"/>
              <a:t>New Programme.</a:t>
            </a:r>
          </a:p>
          <a:p>
            <a:pPr marL="0" indent="0">
              <a:buNone/>
            </a:pPr>
            <a:endParaRPr lang="en-GB" sz="3600" dirty="0"/>
          </a:p>
          <a:p>
            <a:r>
              <a:rPr lang="en-GB" sz="3600" dirty="0"/>
              <a:t>Target Market.</a:t>
            </a:r>
          </a:p>
          <a:p>
            <a:endParaRPr lang="en-GB" sz="3600" dirty="0"/>
          </a:p>
          <a:p>
            <a:r>
              <a:rPr lang="en-GB" sz="3600" dirty="0"/>
              <a:t>Modules.</a:t>
            </a:r>
          </a:p>
          <a:p>
            <a:pPr marL="0" indent="0">
              <a:buNone/>
            </a:pPr>
            <a:endParaRPr lang="en-GB" sz="3600" dirty="0"/>
          </a:p>
          <a:p>
            <a:r>
              <a:rPr lang="en-GB" sz="3600" dirty="0"/>
              <a:t>Marketing Plan</a:t>
            </a:r>
            <a:r>
              <a:rPr lang="en-GB" sz="4400" dirty="0"/>
              <a:t>.</a:t>
            </a:r>
          </a:p>
          <a:p>
            <a:endParaRPr lang="en-GB" dirty="0"/>
          </a:p>
        </p:txBody>
      </p:sp>
    </p:spTree>
    <p:extLst>
      <p:ext uri="{BB962C8B-B14F-4D97-AF65-F5344CB8AC3E}">
        <p14:creationId xmlns:p14="http://schemas.microsoft.com/office/powerpoint/2010/main" val="41283104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Course Aims</a:t>
            </a:r>
          </a:p>
        </p:txBody>
      </p:sp>
      <p:sp>
        <p:nvSpPr>
          <p:cNvPr id="3" name="Content Placeholder 2"/>
          <p:cNvSpPr>
            <a:spLocks noGrp="1"/>
          </p:cNvSpPr>
          <p:nvPr>
            <p:ph idx="1"/>
          </p:nvPr>
        </p:nvSpPr>
        <p:spPr/>
        <p:txBody>
          <a:bodyPr>
            <a:normAutofit fontScale="92500"/>
          </a:bodyPr>
          <a:lstStyle/>
          <a:p>
            <a:pPr marL="0" indent="0">
              <a:buNone/>
            </a:pPr>
            <a:r>
              <a:rPr lang="en-GB" sz="2600" dirty="0"/>
              <a:t>•To increase students’ understanding of social enterprises, their management, the economy and the business environment within a changing local and global context</a:t>
            </a:r>
          </a:p>
          <a:p>
            <a:pPr marL="0" indent="0">
              <a:buNone/>
            </a:pPr>
            <a:r>
              <a:rPr lang="en-GB" sz="2600" dirty="0"/>
              <a:t>•To prepare students for a career in social enterprise management by developing professional skills and intellectual skills, including critical thinking, problem-solving, creativity and reflection.</a:t>
            </a:r>
          </a:p>
          <a:p>
            <a:pPr marL="0" indent="0">
              <a:buNone/>
            </a:pPr>
            <a:r>
              <a:rPr lang="en-GB" sz="2600" dirty="0"/>
              <a:t>•To engender a future-facing outlook including learning to think about the consequences of actions, and how business and society can be adapted to contribute to sustainable futures.</a:t>
            </a:r>
          </a:p>
          <a:p>
            <a:pPr marL="0" indent="0">
              <a:buNone/>
            </a:pPr>
            <a:r>
              <a:rPr lang="en-GB" sz="2600" dirty="0"/>
              <a:t>•To produce graduates who are global citizens and who contribute to shaping a sustainable world through their personal and professional lives.</a:t>
            </a:r>
          </a:p>
          <a:p>
            <a:pPr marL="0" indent="0">
              <a:buNone/>
            </a:pPr>
            <a:r>
              <a:rPr lang="en-GB" sz="2600" dirty="0"/>
              <a:t>•To prepare students for further study.</a:t>
            </a:r>
          </a:p>
          <a:p>
            <a:endParaRPr lang="en-GB" sz="2000" dirty="0"/>
          </a:p>
        </p:txBody>
      </p:sp>
    </p:spTree>
    <p:extLst>
      <p:ext uri="{BB962C8B-B14F-4D97-AF65-F5344CB8AC3E}">
        <p14:creationId xmlns:p14="http://schemas.microsoft.com/office/powerpoint/2010/main" val="26227880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8FC25-5433-4886-B9C9-4B540F447FD3}"/>
              </a:ext>
            </a:extLst>
          </p:cNvPr>
          <p:cNvSpPr>
            <a:spLocks noGrp="1"/>
          </p:cNvSpPr>
          <p:nvPr>
            <p:ph type="title"/>
          </p:nvPr>
        </p:nvSpPr>
        <p:spPr/>
        <p:txBody>
          <a:bodyPr>
            <a:normAutofit/>
          </a:bodyPr>
          <a:lstStyle/>
          <a:p>
            <a:pPr algn="ctr"/>
            <a:r>
              <a:rPr lang="en-GB" sz="6000" b="1" dirty="0">
                <a:latin typeface="Times New Roman" panose="02020603050405020304" pitchFamily="18" charset="0"/>
                <a:cs typeface="Times New Roman" panose="02020603050405020304" pitchFamily="18" charset="0"/>
              </a:rPr>
              <a:t>LIMITATIONS</a:t>
            </a:r>
          </a:p>
        </p:txBody>
      </p:sp>
      <p:sp>
        <p:nvSpPr>
          <p:cNvPr id="3" name="Content Placeholder 2">
            <a:extLst>
              <a:ext uri="{FF2B5EF4-FFF2-40B4-BE49-F238E27FC236}">
                <a16:creationId xmlns:a16="http://schemas.microsoft.com/office/drawing/2014/main" id="{38147C05-D7A4-4B13-8E6D-6119F44E4F80}"/>
              </a:ext>
            </a:extLst>
          </p:cNvPr>
          <p:cNvSpPr>
            <a:spLocks noGrp="1"/>
          </p:cNvSpPr>
          <p:nvPr>
            <p:ph idx="1"/>
          </p:nvPr>
        </p:nvSpPr>
        <p:spPr/>
        <p:txBody>
          <a:bodyPr/>
          <a:lstStyle/>
          <a:p>
            <a:r>
              <a:rPr lang="en-GB" sz="4400" dirty="0">
                <a:latin typeface="Times New Roman" panose="02020603050405020304" pitchFamily="18" charset="0"/>
                <a:cs typeface="Times New Roman" panose="02020603050405020304" pitchFamily="18" charset="0"/>
              </a:rPr>
              <a:t>Budget</a:t>
            </a:r>
          </a:p>
          <a:p>
            <a:pPr marL="0" indent="0">
              <a:buNone/>
            </a:pPr>
            <a:endParaRPr lang="en-GB" sz="4400" dirty="0">
              <a:latin typeface="Times New Roman" panose="02020603050405020304" pitchFamily="18" charset="0"/>
              <a:cs typeface="Times New Roman" panose="02020603050405020304" pitchFamily="18" charset="0"/>
            </a:endParaRPr>
          </a:p>
          <a:p>
            <a:r>
              <a:rPr lang="en-GB" sz="4400" dirty="0">
                <a:latin typeface="Times New Roman" panose="02020603050405020304" pitchFamily="18" charset="0"/>
                <a:cs typeface="Times New Roman" panose="02020603050405020304" pitchFamily="18" charset="0"/>
              </a:rPr>
              <a:t>10 minute presentation.</a:t>
            </a:r>
          </a:p>
          <a:p>
            <a:pPr marL="0" indent="0">
              <a:buNone/>
            </a:pPr>
            <a:endParaRPr lang="en-GB" sz="4400" dirty="0">
              <a:latin typeface="Times New Roman" panose="02020603050405020304" pitchFamily="18" charset="0"/>
              <a:cs typeface="Times New Roman" panose="02020603050405020304" pitchFamily="18" charset="0"/>
            </a:endParaRPr>
          </a:p>
          <a:p>
            <a:r>
              <a:rPr lang="en-GB" sz="4400" dirty="0">
                <a:latin typeface="Times New Roman" panose="02020603050405020304" pitchFamily="18" charset="0"/>
                <a:cs typeface="Times New Roman" panose="02020603050405020304" pitchFamily="18" charset="0"/>
              </a:rPr>
              <a:t>Full marketing plan not able to be completed.</a:t>
            </a:r>
          </a:p>
          <a:p>
            <a:pPr marL="0" indent="0">
              <a:buNone/>
            </a:pPr>
            <a:endParaRPr lang="en-GB" sz="4400"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18297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0B26969-1779-43B4-AE61-1334F54698FE}"/>
              </a:ext>
            </a:extLst>
          </p:cNvPr>
          <p:cNvSpPr>
            <a:spLocks noGrp="1"/>
          </p:cNvSpPr>
          <p:nvPr>
            <p:ph type="title"/>
          </p:nvPr>
        </p:nvSpPr>
        <p:spPr>
          <a:xfrm>
            <a:off x="707366" y="396816"/>
            <a:ext cx="10646434" cy="1863306"/>
          </a:xfrm>
        </p:spPr>
        <p:txBody>
          <a:bodyPr>
            <a:normAutofit/>
          </a:bodyPr>
          <a:lstStyle/>
          <a:p>
            <a:pPr algn="ctr"/>
            <a:r>
              <a:rPr lang="en-GB" sz="6000" b="1" dirty="0">
                <a:latin typeface="Times New Roman" panose="02020603050405020304" pitchFamily="18" charset="0"/>
                <a:cs typeface="Times New Roman" panose="02020603050405020304" pitchFamily="18" charset="0"/>
              </a:rPr>
              <a:t>MARKETING STRATEGY</a:t>
            </a:r>
          </a:p>
        </p:txBody>
      </p:sp>
      <p:pic>
        <p:nvPicPr>
          <p:cNvPr id="1026" name="Picture 2" descr="Image result for marketing strategy">
            <a:extLst>
              <a:ext uri="{FF2B5EF4-FFF2-40B4-BE49-F238E27FC236}">
                <a16:creationId xmlns:a16="http://schemas.microsoft.com/office/drawing/2014/main" id="{86ABFAF4-8442-4508-A227-C711FA1F16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3708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00E7E-F093-4B80-A22E-A5CA133A276D}"/>
              </a:ext>
            </a:extLst>
          </p:cNvPr>
          <p:cNvSpPr>
            <a:spLocks noGrp="1"/>
          </p:cNvSpPr>
          <p:nvPr>
            <p:ph type="title"/>
          </p:nvPr>
        </p:nvSpPr>
        <p:spPr/>
        <p:txBody>
          <a:bodyPr>
            <a:normAutofit/>
          </a:bodyPr>
          <a:lstStyle/>
          <a:p>
            <a:pPr algn="ctr"/>
            <a:r>
              <a:rPr lang="en-GB" sz="6600" b="1" dirty="0">
                <a:latin typeface="Times New Roman" panose="02020603050405020304" pitchFamily="18" charset="0"/>
                <a:cs typeface="Times New Roman" panose="02020603050405020304" pitchFamily="18" charset="0"/>
              </a:rPr>
              <a:t>Marketing Avenues</a:t>
            </a:r>
          </a:p>
        </p:txBody>
      </p:sp>
      <p:sp>
        <p:nvSpPr>
          <p:cNvPr id="3" name="Text Placeholder 2">
            <a:extLst>
              <a:ext uri="{FF2B5EF4-FFF2-40B4-BE49-F238E27FC236}">
                <a16:creationId xmlns:a16="http://schemas.microsoft.com/office/drawing/2014/main" id="{7CA9CC4D-E933-44CE-8324-FA99D61522FA}"/>
              </a:ext>
            </a:extLst>
          </p:cNvPr>
          <p:cNvSpPr>
            <a:spLocks noGrp="1"/>
          </p:cNvSpPr>
          <p:nvPr>
            <p:ph type="body" idx="1"/>
          </p:nvPr>
        </p:nvSpPr>
        <p:spPr/>
        <p:txBody>
          <a:bodyPr>
            <a:normAutofit/>
          </a:bodyPr>
          <a:lstStyle/>
          <a:p>
            <a:pPr algn="ctr"/>
            <a:r>
              <a:rPr lang="en-GB" sz="4400" dirty="0">
                <a:latin typeface="Times New Roman" panose="02020603050405020304" pitchFamily="18" charset="0"/>
                <a:cs typeface="Times New Roman" panose="02020603050405020304" pitchFamily="18" charset="0"/>
              </a:rPr>
              <a:t>Free</a:t>
            </a:r>
          </a:p>
        </p:txBody>
      </p:sp>
      <p:sp>
        <p:nvSpPr>
          <p:cNvPr id="4" name="Content Placeholder 3">
            <a:extLst>
              <a:ext uri="{FF2B5EF4-FFF2-40B4-BE49-F238E27FC236}">
                <a16:creationId xmlns:a16="http://schemas.microsoft.com/office/drawing/2014/main" id="{7AD023A4-0808-4B67-8521-40A8482F5FCB}"/>
              </a:ext>
            </a:extLst>
          </p:cNvPr>
          <p:cNvSpPr>
            <a:spLocks noGrp="1"/>
          </p:cNvSpPr>
          <p:nvPr>
            <p:ph sz="half" idx="2"/>
          </p:nvPr>
        </p:nvSpPr>
        <p:spPr/>
        <p:txBody>
          <a:bodyPr>
            <a:normAutofit fontScale="92500" lnSpcReduction="10000"/>
          </a:bodyPr>
          <a:lstStyle/>
          <a:p>
            <a:r>
              <a:rPr lang="en-GB" dirty="0"/>
              <a:t>Social Media Content Posting</a:t>
            </a:r>
          </a:p>
          <a:p>
            <a:r>
              <a:rPr lang="en-GB" dirty="0" err="1"/>
              <a:t>Youtube</a:t>
            </a:r>
            <a:r>
              <a:rPr lang="en-GB" dirty="0"/>
              <a:t> Videos</a:t>
            </a:r>
          </a:p>
          <a:p>
            <a:r>
              <a:rPr lang="en-GB" dirty="0"/>
              <a:t>Search Engine Optimization</a:t>
            </a:r>
          </a:p>
          <a:p>
            <a:r>
              <a:rPr lang="en-GB" dirty="0"/>
              <a:t>Email Marketing</a:t>
            </a:r>
          </a:p>
          <a:p>
            <a:r>
              <a:rPr lang="en-GB" dirty="0"/>
              <a:t>LinkedIn Content Posting</a:t>
            </a:r>
          </a:p>
          <a:p>
            <a:r>
              <a:rPr lang="en-GB" dirty="0"/>
              <a:t>Pop-up Stalls</a:t>
            </a:r>
          </a:p>
          <a:p>
            <a:r>
              <a:rPr lang="en-GB" dirty="0"/>
              <a:t>Student Social Media Testimonial Share</a:t>
            </a:r>
          </a:p>
          <a:p>
            <a:pPr marL="0" indent="0">
              <a:buNone/>
            </a:pPr>
            <a:endParaRPr lang="en-GB" dirty="0"/>
          </a:p>
        </p:txBody>
      </p:sp>
      <p:sp>
        <p:nvSpPr>
          <p:cNvPr id="5" name="Text Placeholder 4">
            <a:extLst>
              <a:ext uri="{FF2B5EF4-FFF2-40B4-BE49-F238E27FC236}">
                <a16:creationId xmlns:a16="http://schemas.microsoft.com/office/drawing/2014/main" id="{9EEEA53F-A4ED-4ED5-B608-001FC4771197}"/>
              </a:ext>
            </a:extLst>
          </p:cNvPr>
          <p:cNvSpPr>
            <a:spLocks noGrp="1"/>
          </p:cNvSpPr>
          <p:nvPr>
            <p:ph type="body" sz="quarter" idx="3"/>
          </p:nvPr>
        </p:nvSpPr>
        <p:spPr/>
        <p:txBody>
          <a:bodyPr>
            <a:normAutofit/>
          </a:bodyPr>
          <a:lstStyle/>
          <a:p>
            <a:pPr algn="ctr"/>
            <a:r>
              <a:rPr lang="en-GB" sz="4400" dirty="0"/>
              <a:t>Paid</a:t>
            </a:r>
          </a:p>
        </p:txBody>
      </p:sp>
      <p:sp>
        <p:nvSpPr>
          <p:cNvPr id="6" name="Content Placeholder 5">
            <a:extLst>
              <a:ext uri="{FF2B5EF4-FFF2-40B4-BE49-F238E27FC236}">
                <a16:creationId xmlns:a16="http://schemas.microsoft.com/office/drawing/2014/main" id="{5E0A977E-68E2-4046-BE98-F15247E230F8}"/>
              </a:ext>
            </a:extLst>
          </p:cNvPr>
          <p:cNvSpPr>
            <a:spLocks noGrp="1"/>
          </p:cNvSpPr>
          <p:nvPr>
            <p:ph sz="quarter" idx="4"/>
          </p:nvPr>
        </p:nvSpPr>
        <p:spPr/>
        <p:txBody>
          <a:bodyPr>
            <a:normAutofit/>
          </a:bodyPr>
          <a:lstStyle/>
          <a:p>
            <a:r>
              <a:rPr lang="en-GB" dirty="0"/>
              <a:t>Facebook Advertising</a:t>
            </a:r>
          </a:p>
          <a:p>
            <a:r>
              <a:rPr lang="en-GB" dirty="0"/>
              <a:t>LinkedIn Advertising</a:t>
            </a:r>
          </a:p>
          <a:p>
            <a:r>
              <a:rPr lang="en-GB" dirty="0"/>
              <a:t>Snapchat Ads</a:t>
            </a:r>
          </a:p>
        </p:txBody>
      </p:sp>
    </p:spTree>
    <p:extLst>
      <p:ext uri="{BB962C8B-B14F-4D97-AF65-F5344CB8AC3E}">
        <p14:creationId xmlns:p14="http://schemas.microsoft.com/office/powerpoint/2010/main" val="1517455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032C7-644E-4C37-8293-04DAC4B83DB0}"/>
              </a:ext>
            </a:extLst>
          </p:cNvPr>
          <p:cNvSpPr>
            <a:spLocks noGrp="1"/>
          </p:cNvSpPr>
          <p:nvPr>
            <p:ph type="title"/>
          </p:nvPr>
        </p:nvSpPr>
        <p:spPr/>
        <p:txBody>
          <a:bodyPr>
            <a:normAutofit/>
          </a:bodyPr>
          <a:lstStyle/>
          <a:p>
            <a:pPr algn="ctr"/>
            <a:r>
              <a:rPr lang="en-GB" sz="6000" b="1" dirty="0">
                <a:latin typeface="Times New Roman" panose="02020603050405020304" pitchFamily="18" charset="0"/>
                <a:cs typeface="Times New Roman" panose="02020603050405020304" pitchFamily="18" charset="0"/>
              </a:rPr>
              <a:t>MARKETING FOCUS</a:t>
            </a:r>
          </a:p>
        </p:txBody>
      </p:sp>
      <p:pic>
        <p:nvPicPr>
          <p:cNvPr id="7" name="Content Placeholder 6">
            <a:extLst>
              <a:ext uri="{FF2B5EF4-FFF2-40B4-BE49-F238E27FC236}">
                <a16:creationId xmlns:a16="http://schemas.microsoft.com/office/drawing/2014/main" id="{7E57E8AF-FB7C-4DFB-ADC6-DBDE7CFD4955}"/>
              </a:ext>
            </a:extLst>
          </p:cNvPr>
          <p:cNvPicPr>
            <a:picLocks noGrp="1" noChangeAspect="1"/>
          </p:cNvPicPr>
          <p:nvPr>
            <p:ph idx="1"/>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151870" y="1690688"/>
            <a:ext cx="8040130" cy="5031388"/>
          </a:xfrm>
        </p:spPr>
      </p:pic>
      <p:sp>
        <p:nvSpPr>
          <p:cNvPr id="5" name="TextBox 4"/>
          <p:cNvSpPr txBox="1"/>
          <p:nvPr/>
        </p:nvSpPr>
        <p:spPr>
          <a:xfrm>
            <a:off x="444843" y="1804086"/>
            <a:ext cx="3595816" cy="3970318"/>
          </a:xfrm>
          <a:prstGeom prst="rect">
            <a:avLst/>
          </a:prstGeom>
          <a:noFill/>
        </p:spPr>
        <p:txBody>
          <a:bodyPr wrap="square" rtlCol="0">
            <a:spAutoFit/>
          </a:bodyPr>
          <a:lstStyle/>
          <a:p>
            <a:r>
              <a:rPr lang="en-GB" sz="3600" dirty="0"/>
              <a:t>Social Media Content Posting</a:t>
            </a:r>
          </a:p>
          <a:p>
            <a:endParaRPr lang="en-GB" sz="3600" dirty="0"/>
          </a:p>
          <a:p>
            <a:r>
              <a:rPr lang="en-GB" sz="3600" dirty="0"/>
              <a:t>LinkedIn Advertising </a:t>
            </a:r>
          </a:p>
          <a:p>
            <a:endParaRPr lang="en-GB" sz="3600" dirty="0"/>
          </a:p>
          <a:p>
            <a:r>
              <a:rPr lang="en-GB" sz="3600" dirty="0"/>
              <a:t>Pop-up stalls</a:t>
            </a:r>
          </a:p>
        </p:txBody>
      </p:sp>
    </p:spTree>
    <p:extLst>
      <p:ext uri="{BB962C8B-B14F-4D97-AF65-F5344CB8AC3E}">
        <p14:creationId xmlns:p14="http://schemas.microsoft.com/office/powerpoint/2010/main" val="41492428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29F34-4A8D-44B6-8C05-1C630FCE1B9D}"/>
              </a:ext>
            </a:extLst>
          </p:cNvPr>
          <p:cNvSpPr>
            <a:spLocks noGrp="1"/>
          </p:cNvSpPr>
          <p:nvPr>
            <p:ph type="title"/>
          </p:nvPr>
        </p:nvSpPr>
        <p:spPr/>
        <p:txBody>
          <a:bodyPr>
            <a:normAutofit/>
          </a:bodyPr>
          <a:lstStyle/>
          <a:p>
            <a:pPr algn="ctr"/>
            <a:r>
              <a:rPr lang="en-GB" sz="6000" dirty="0">
                <a:latin typeface="Times New Roman" panose="02020603050405020304" pitchFamily="18" charset="0"/>
                <a:cs typeface="Times New Roman" panose="02020603050405020304" pitchFamily="18" charset="0"/>
              </a:rPr>
              <a:t>Social Media Content Posting</a:t>
            </a:r>
          </a:p>
        </p:txBody>
      </p:sp>
      <p:sp>
        <p:nvSpPr>
          <p:cNvPr id="3" name="Content Placeholder 2">
            <a:extLst>
              <a:ext uri="{FF2B5EF4-FFF2-40B4-BE49-F238E27FC236}">
                <a16:creationId xmlns:a16="http://schemas.microsoft.com/office/drawing/2014/main" id="{D263C6BB-6914-4785-9F7F-F738CDD11FF7}"/>
              </a:ext>
            </a:extLst>
          </p:cNvPr>
          <p:cNvSpPr>
            <a:spLocks noGrp="1"/>
          </p:cNvSpPr>
          <p:nvPr>
            <p:ph idx="1"/>
          </p:nvPr>
        </p:nvSpPr>
        <p:spPr/>
        <p:txBody>
          <a:bodyPr>
            <a:normAutofit lnSpcReduction="10000"/>
          </a:bodyPr>
          <a:lstStyle/>
          <a:p>
            <a:r>
              <a:rPr lang="en-GB" dirty="0"/>
              <a:t>Facebook</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Twitter</a:t>
            </a:r>
          </a:p>
          <a:p>
            <a:r>
              <a:rPr lang="en-GB" dirty="0">
                <a:latin typeface="Times New Roman" panose="02020603050405020304" pitchFamily="18" charset="0"/>
                <a:cs typeface="Times New Roman" panose="02020603050405020304" pitchFamily="18" charset="0"/>
              </a:rPr>
              <a:t>LinkedIn</a:t>
            </a:r>
          </a:p>
          <a:p>
            <a:r>
              <a:rPr lang="en-GB" dirty="0">
                <a:latin typeface="Times New Roman" panose="02020603050405020304" pitchFamily="18" charset="0"/>
                <a:cs typeface="Times New Roman" panose="02020603050405020304" pitchFamily="18" charset="0"/>
              </a:rPr>
              <a:t>Instagram</a:t>
            </a:r>
          </a:p>
          <a:p>
            <a:r>
              <a:rPr lang="en-GB" dirty="0">
                <a:latin typeface="Times New Roman" panose="02020603050405020304" pitchFamily="18" charset="0"/>
                <a:cs typeface="Times New Roman" panose="02020603050405020304" pitchFamily="18" charset="0"/>
              </a:rPr>
              <a:t>Snapchat</a:t>
            </a:r>
          </a:p>
          <a:p>
            <a:r>
              <a:rPr lang="en-GB" dirty="0" err="1">
                <a:latin typeface="Times New Roman" panose="02020603050405020304" pitchFamily="18" charset="0"/>
                <a:cs typeface="Times New Roman" panose="02020603050405020304" pitchFamily="18" charset="0"/>
              </a:rPr>
              <a:t>Youtube</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Social Media Posting Timings</a:t>
            </a:r>
          </a:p>
          <a:p>
            <a:r>
              <a:rPr lang="en-GB" dirty="0">
                <a:latin typeface="Times New Roman" panose="02020603050405020304" pitchFamily="18" charset="0"/>
                <a:cs typeface="Times New Roman" panose="02020603050405020304" pitchFamily="18" charset="0"/>
              </a:rPr>
              <a:t>Hootsuite Automation Tool</a:t>
            </a:r>
          </a:p>
          <a:p>
            <a:pPr marL="0" indent="0">
              <a:buNone/>
            </a:pPr>
            <a:r>
              <a:rPr lang="en-GB" dirty="0">
                <a:hlinkClick r:id="rId3"/>
              </a:rPr>
              <a:t>https://hootsuite.com/en-gb/</a:t>
            </a:r>
            <a:endParaRPr lang="en-GB" dirty="0"/>
          </a:p>
        </p:txBody>
      </p:sp>
      <p:pic>
        <p:nvPicPr>
          <p:cNvPr id="7" name="Picture 6" descr="A drawing of a cartoon character&#10;&#10;Description automatically generated">
            <a:extLst>
              <a:ext uri="{FF2B5EF4-FFF2-40B4-BE49-F238E27FC236}">
                <a16:creationId xmlns:a16="http://schemas.microsoft.com/office/drawing/2014/main" id="{50E6C620-CB5A-448A-8662-CFCC285182D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193101" y="1242204"/>
            <a:ext cx="6998899" cy="5615796"/>
          </a:xfrm>
          <a:prstGeom prst="rect">
            <a:avLst/>
          </a:prstGeom>
        </p:spPr>
      </p:pic>
    </p:spTree>
    <p:extLst>
      <p:ext uri="{BB962C8B-B14F-4D97-AF65-F5344CB8AC3E}">
        <p14:creationId xmlns:p14="http://schemas.microsoft.com/office/powerpoint/2010/main" val="3042419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75431-8FE7-4ECB-BE2B-31D3B90B2680}"/>
              </a:ext>
            </a:extLst>
          </p:cNvPr>
          <p:cNvSpPr>
            <a:spLocks noGrp="1"/>
          </p:cNvSpPr>
          <p:nvPr>
            <p:ph type="title"/>
          </p:nvPr>
        </p:nvSpPr>
        <p:spPr/>
        <p:txBody>
          <a:bodyPr/>
          <a:lstStyle/>
          <a:p>
            <a:pPr algn="ctr"/>
            <a:r>
              <a:rPr lang="en-GB" sz="6000" b="1" dirty="0">
                <a:latin typeface="Times New Roman" panose="02020603050405020304" pitchFamily="18" charset="0"/>
                <a:cs typeface="Times New Roman" panose="02020603050405020304" pitchFamily="18" charset="0"/>
              </a:rPr>
              <a:t>LinkedIn Advertising</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3B9A977-5E90-4D9D-9143-D73BC74CB78E}"/>
              </a:ext>
            </a:extLst>
          </p:cNvPr>
          <p:cNvSpPr>
            <a:spLocks noGrp="1"/>
          </p:cNvSpPr>
          <p:nvPr>
            <p:ph idx="1"/>
          </p:nvPr>
        </p:nvSpPr>
        <p:spPr>
          <a:xfrm>
            <a:off x="689919" y="1690688"/>
            <a:ext cx="10515600" cy="4351338"/>
          </a:xfrm>
        </p:spPr>
        <p:txBody>
          <a:bodyPr/>
          <a:lstStyle/>
          <a:p>
            <a:r>
              <a:rPr lang="en-GB" dirty="0"/>
              <a:t>610 Million Professionals Use LinkedIn.</a:t>
            </a:r>
          </a:p>
          <a:p>
            <a:r>
              <a:rPr lang="en-GB" dirty="0"/>
              <a:t>4 of 5 LinkedIn Members Drive Business Decisions.</a:t>
            </a:r>
          </a:p>
          <a:p>
            <a:r>
              <a:rPr lang="en-GB" dirty="0"/>
              <a:t>Personalized Ads Delivered Directly To A Prospects Inbox.</a:t>
            </a:r>
          </a:p>
          <a:p>
            <a:r>
              <a:rPr lang="en-GB" dirty="0"/>
              <a:t>Customized Targeting.</a:t>
            </a:r>
          </a:p>
          <a:p>
            <a:r>
              <a:rPr lang="en-GB" dirty="0"/>
              <a:t>Sponsored Content.</a:t>
            </a:r>
          </a:p>
          <a:p>
            <a:r>
              <a:rPr lang="en-GB" dirty="0"/>
              <a:t>Lead Generation Forms.</a:t>
            </a:r>
          </a:p>
          <a:p>
            <a:r>
              <a:rPr lang="en-GB" dirty="0"/>
              <a:t>£50 Ad Budget Credit As An Incentive For Business’.</a:t>
            </a:r>
          </a:p>
          <a:p>
            <a:endParaRPr lang="en-GB" dirty="0"/>
          </a:p>
          <a:p>
            <a:pPr marL="0" indent="0">
              <a:buNone/>
            </a:pPr>
            <a:endParaRPr lang="en-GB" dirty="0"/>
          </a:p>
        </p:txBody>
      </p:sp>
    </p:spTree>
    <p:extLst>
      <p:ext uri="{BB962C8B-B14F-4D97-AF65-F5344CB8AC3E}">
        <p14:creationId xmlns:p14="http://schemas.microsoft.com/office/powerpoint/2010/main" val="20320606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E15A2-67DC-426E-B7DD-3AFCBA251168}"/>
              </a:ext>
            </a:extLst>
          </p:cNvPr>
          <p:cNvSpPr>
            <a:spLocks noGrp="1"/>
          </p:cNvSpPr>
          <p:nvPr>
            <p:ph type="title"/>
          </p:nvPr>
        </p:nvSpPr>
        <p:spPr/>
        <p:txBody>
          <a:bodyPr>
            <a:normAutofit/>
          </a:bodyPr>
          <a:lstStyle/>
          <a:p>
            <a:pPr algn="ctr"/>
            <a:r>
              <a:rPr lang="en-GB" sz="6000" b="1" dirty="0">
                <a:latin typeface="Times New Roman" panose="02020603050405020304" pitchFamily="18" charset="0"/>
                <a:cs typeface="Times New Roman" panose="02020603050405020304" pitchFamily="18" charset="0"/>
              </a:rPr>
              <a:t>Pop-up Stalls/Venues</a:t>
            </a:r>
          </a:p>
        </p:txBody>
      </p:sp>
      <p:sp>
        <p:nvSpPr>
          <p:cNvPr id="3" name="Content Placeholder 2">
            <a:extLst>
              <a:ext uri="{FF2B5EF4-FFF2-40B4-BE49-F238E27FC236}">
                <a16:creationId xmlns:a16="http://schemas.microsoft.com/office/drawing/2014/main" id="{5A0F5DC4-47A7-4E9D-B5D5-DA028ED27DF8}"/>
              </a:ext>
            </a:extLst>
          </p:cNvPr>
          <p:cNvSpPr>
            <a:spLocks noGrp="1"/>
          </p:cNvSpPr>
          <p:nvPr>
            <p:ph idx="1"/>
          </p:nvPr>
        </p:nvSpPr>
        <p:spPr/>
        <p:txBody>
          <a:bodyPr/>
          <a:lstStyle/>
          <a:p>
            <a:endParaRPr lang="en-GB" dirty="0"/>
          </a:p>
          <a:p>
            <a:endParaRPr lang="en-GB" dirty="0"/>
          </a:p>
          <a:p>
            <a:endParaRPr lang="en-GB" dirty="0"/>
          </a:p>
          <a:p>
            <a:endParaRPr lang="en-GB" dirty="0"/>
          </a:p>
          <a:p>
            <a:pPr marL="0" indent="0">
              <a:buNone/>
            </a:pPr>
            <a:endParaRPr lang="en-GB" dirty="0"/>
          </a:p>
        </p:txBody>
      </p:sp>
      <p:sp>
        <p:nvSpPr>
          <p:cNvPr id="4" name="TextBox 3"/>
          <p:cNvSpPr txBox="1"/>
          <p:nvPr/>
        </p:nvSpPr>
        <p:spPr>
          <a:xfrm>
            <a:off x="993058" y="1553496"/>
            <a:ext cx="11041626" cy="3477875"/>
          </a:xfrm>
          <a:prstGeom prst="rect">
            <a:avLst/>
          </a:prstGeom>
          <a:noFill/>
        </p:spPr>
        <p:txBody>
          <a:bodyPr wrap="square" rtlCol="0">
            <a:spAutoFit/>
          </a:bodyPr>
          <a:lstStyle/>
          <a:p>
            <a:r>
              <a:rPr lang="en-GB" sz="4400" dirty="0"/>
              <a:t>Rise of Pop-Up Shops.</a:t>
            </a:r>
          </a:p>
          <a:p>
            <a:endParaRPr lang="en-GB" sz="4400" dirty="0"/>
          </a:p>
          <a:p>
            <a:r>
              <a:rPr lang="en-GB" sz="4400" dirty="0"/>
              <a:t>Utilise Free Venues.</a:t>
            </a:r>
          </a:p>
          <a:p>
            <a:endParaRPr lang="en-GB" sz="4400" dirty="0"/>
          </a:p>
          <a:p>
            <a:r>
              <a:rPr lang="en-GB" sz="4400" dirty="0"/>
              <a:t>Carmarthenshire Venue List</a:t>
            </a:r>
            <a:r>
              <a:rPr lang="en-GB" dirty="0"/>
              <a:t>.</a:t>
            </a:r>
          </a:p>
        </p:txBody>
      </p:sp>
    </p:spTree>
    <p:extLst>
      <p:ext uri="{BB962C8B-B14F-4D97-AF65-F5344CB8AC3E}">
        <p14:creationId xmlns:p14="http://schemas.microsoft.com/office/powerpoint/2010/main" val="38348932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9C2A0-56BF-49B8-85A1-A6008E31ED2B}"/>
              </a:ext>
            </a:extLst>
          </p:cNvPr>
          <p:cNvSpPr>
            <a:spLocks noGrp="1"/>
          </p:cNvSpPr>
          <p:nvPr>
            <p:ph type="title"/>
          </p:nvPr>
        </p:nvSpPr>
        <p:spPr/>
        <p:txBody>
          <a:bodyPr>
            <a:normAutofit/>
          </a:bodyPr>
          <a:lstStyle/>
          <a:p>
            <a:pPr algn="ctr"/>
            <a:r>
              <a:rPr lang="en-GB" sz="6000" b="1" dirty="0">
                <a:latin typeface="Times New Roman" panose="02020603050405020304" pitchFamily="18" charset="0"/>
                <a:cs typeface="Times New Roman" panose="02020603050405020304" pitchFamily="18" charset="0"/>
              </a:rPr>
              <a:t>Recommendations</a:t>
            </a:r>
          </a:p>
        </p:txBody>
      </p:sp>
      <p:sp>
        <p:nvSpPr>
          <p:cNvPr id="3" name="Content Placeholder 2">
            <a:extLst>
              <a:ext uri="{FF2B5EF4-FFF2-40B4-BE49-F238E27FC236}">
                <a16:creationId xmlns:a16="http://schemas.microsoft.com/office/drawing/2014/main" id="{0EB7A93A-DB7F-46EC-B683-58C84885E7FC}"/>
              </a:ext>
            </a:extLst>
          </p:cNvPr>
          <p:cNvSpPr>
            <a:spLocks noGrp="1"/>
          </p:cNvSpPr>
          <p:nvPr>
            <p:ph idx="1"/>
          </p:nvPr>
        </p:nvSpPr>
        <p:spPr/>
        <p:txBody>
          <a:bodyPr>
            <a:normAutofit fontScale="92500" lnSpcReduction="10000"/>
          </a:bodyPr>
          <a:lstStyle/>
          <a:p>
            <a:r>
              <a:rPr lang="en-GB" dirty="0">
                <a:latin typeface="Times New Roman" panose="02020603050405020304" pitchFamily="18" charset="0"/>
                <a:cs typeface="Times New Roman" panose="02020603050405020304" pitchFamily="18" charset="0"/>
              </a:rPr>
              <a:t>Carmarthen Business School Business LinkedIn Page.</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Carmarthen Business School </a:t>
            </a:r>
            <a:r>
              <a:rPr lang="en-GB" dirty="0" err="1">
                <a:latin typeface="Times New Roman" panose="02020603050405020304" pitchFamily="18" charset="0"/>
                <a:cs typeface="Times New Roman" panose="02020603050405020304" pitchFamily="18" charset="0"/>
              </a:rPr>
              <a:t>Youtube</a:t>
            </a:r>
            <a:r>
              <a:rPr lang="en-GB" dirty="0">
                <a:latin typeface="Times New Roman" panose="02020603050405020304" pitchFamily="18" charset="0"/>
                <a:cs typeface="Times New Roman" panose="02020603050405020304" pitchFamily="18" charset="0"/>
              </a:rPr>
              <a:t> Channel.</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Create a Carmarthen Business School Snapchat Account.</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Create Content and Add Value To Prospective Students.</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Create a Carmarthen Business School Website With An Autoresponder and Email  Work-Flow (Mailchimp- Free).</a:t>
            </a:r>
          </a:p>
          <a:p>
            <a:pPr marL="0" indent="0">
              <a:buNone/>
            </a:pP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187394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C1E97-2577-4DD1-93E4-D0125C2D523F}"/>
              </a:ext>
            </a:extLst>
          </p:cNvPr>
          <p:cNvSpPr>
            <a:spLocks noGrp="1"/>
          </p:cNvSpPr>
          <p:nvPr>
            <p:ph type="title"/>
          </p:nvPr>
        </p:nvSpPr>
        <p:spPr/>
        <p:txBody>
          <a:bodyPr>
            <a:normAutofit/>
          </a:bodyPr>
          <a:lstStyle/>
          <a:p>
            <a:pPr algn="ctr"/>
            <a:r>
              <a:rPr lang="en-GB" sz="6000" b="1" dirty="0">
                <a:latin typeface="Times New Roman" panose="02020603050405020304" pitchFamily="18" charset="0"/>
                <a:cs typeface="Times New Roman" panose="02020603050405020304" pitchFamily="18" charset="0"/>
              </a:rPr>
              <a:t>Thank You</a:t>
            </a:r>
          </a:p>
        </p:txBody>
      </p:sp>
      <p:sp>
        <p:nvSpPr>
          <p:cNvPr id="3" name="Content Placeholder 2">
            <a:extLst>
              <a:ext uri="{FF2B5EF4-FFF2-40B4-BE49-F238E27FC236}">
                <a16:creationId xmlns:a16="http://schemas.microsoft.com/office/drawing/2014/main" id="{3D7D8385-1154-4B65-87AE-DC2D9C09AE76}"/>
              </a:ext>
            </a:extLst>
          </p:cNvPr>
          <p:cNvSpPr>
            <a:spLocks noGrp="1"/>
          </p:cNvSpPr>
          <p:nvPr>
            <p:ph idx="1"/>
          </p:nvPr>
        </p:nvSpPr>
        <p:spPr>
          <a:xfrm>
            <a:off x="838200" y="2449901"/>
            <a:ext cx="10515600" cy="3727061"/>
          </a:xfrm>
        </p:spPr>
        <p:txBody>
          <a:bodyPr>
            <a:normAutofit/>
          </a:bodyPr>
          <a:lstStyle/>
          <a:p>
            <a:pPr marL="0" indent="0" algn="ctr">
              <a:buNone/>
            </a:pPr>
            <a:r>
              <a:rPr lang="en-GB" sz="4800" dirty="0">
                <a:latin typeface="Times New Roman" panose="02020603050405020304" pitchFamily="18" charset="0"/>
                <a:cs typeface="Times New Roman" panose="02020603050405020304" pitchFamily="18" charset="0"/>
              </a:rPr>
              <a:t>I Would Now Like To Invite Any Questions You May Have.</a:t>
            </a:r>
          </a:p>
        </p:txBody>
      </p:sp>
    </p:spTree>
    <p:extLst>
      <p:ext uri="{BB962C8B-B14F-4D97-AF65-F5344CB8AC3E}">
        <p14:creationId xmlns:p14="http://schemas.microsoft.com/office/powerpoint/2010/main" val="24476433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D9E99-5F0A-44C1-817A-A8399A00F85E}"/>
              </a:ext>
            </a:extLst>
          </p:cNvPr>
          <p:cNvSpPr>
            <a:spLocks noGrp="1"/>
          </p:cNvSpPr>
          <p:nvPr>
            <p:ph type="title"/>
          </p:nvPr>
        </p:nvSpPr>
        <p:spPr>
          <a:xfrm>
            <a:off x="838200" y="365126"/>
            <a:ext cx="10515600" cy="566528"/>
          </a:xfrm>
        </p:spPr>
        <p:txBody>
          <a:bodyPr>
            <a:noAutofit/>
          </a:bodyPr>
          <a:lstStyle/>
          <a:p>
            <a:pPr algn="ctr"/>
            <a:r>
              <a:rPr lang="en-GB" sz="6000" b="1" dirty="0">
                <a:latin typeface="Times New Roman" panose="02020603050405020304" pitchFamily="18" charset="0"/>
                <a:cs typeface="Times New Roman" panose="02020603050405020304" pitchFamily="18" charset="0"/>
              </a:rPr>
              <a:t>References</a:t>
            </a:r>
          </a:p>
        </p:txBody>
      </p:sp>
      <p:pic>
        <p:nvPicPr>
          <p:cNvPr id="4" name="Content Placeholder 3"/>
          <p:cNvPicPr>
            <a:picLocks noGrp="1" noChangeAspect="1"/>
          </p:cNvPicPr>
          <p:nvPr>
            <p:ph idx="1"/>
          </p:nvPr>
        </p:nvPicPr>
        <p:blipFill>
          <a:blip r:embed="rId2"/>
          <a:stretch>
            <a:fillRect/>
          </a:stretch>
        </p:blipFill>
        <p:spPr>
          <a:xfrm>
            <a:off x="688258" y="931863"/>
            <a:ext cx="10665542" cy="5793402"/>
          </a:xfrm>
          <a:prstGeom prst="rect">
            <a:avLst/>
          </a:prstGeom>
        </p:spPr>
      </p:pic>
    </p:spTree>
    <p:extLst>
      <p:ext uri="{BB962C8B-B14F-4D97-AF65-F5344CB8AC3E}">
        <p14:creationId xmlns:p14="http://schemas.microsoft.com/office/powerpoint/2010/main" val="1985413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3280</TotalTime>
  <Words>1762</Words>
  <Application>Microsoft Office PowerPoint</Application>
  <PresentationFormat>Widescreen</PresentationFormat>
  <Paragraphs>167</Paragraphs>
  <Slides>13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PowerPoint Presentation</vt:lpstr>
      <vt:lpstr>Overview</vt:lpstr>
      <vt:lpstr>Course Aims</vt:lpstr>
      <vt:lpstr>LIMITATIONS</vt:lpstr>
      <vt:lpstr>MARKETING STRATEGY</vt:lpstr>
      <vt:lpstr>Marketing Avenues</vt:lpstr>
      <vt:lpstr>MARKETING FOCUS</vt:lpstr>
      <vt:lpstr>Social Media Content Posting</vt:lpstr>
      <vt:lpstr>LinkedIn Advertising</vt:lpstr>
      <vt:lpstr>Pop-up Stalls/Venues</vt:lpstr>
      <vt:lpstr>Recommendations</vt:lpstr>
      <vt:lpstr>Thank You</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 ramsey</dc:creator>
  <cp:lastModifiedBy>daniel ramsey</cp:lastModifiedBy>
  <cp:revision>30</cp:revision>
  <dcterms:created xsi:type="dcterms:W3CDTF">2019-05-21T08:05:38Z</dcterms:created>
  <dcterms:modified xsi:type="dcterms:W3CDTF">2019-05-27T13:24:15Z</dcterms:modified>
</cp:coreProperties>
</file>