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80" r:id="rId21"/>
    <p:sldId id="281" r:id="rId22"/>
    <p:sldId id="282" r:id="rId23"/>
    <p:sldId id="286" r:id="rId24"/>
    <p:sldId id="287" r:id="rId25"/>
    <p:sldId id="288" r:id="rId26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86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Jenkins" userId="6e983f3e0f6a59ed" providerId="LiveId" clId="{BB6E39DC-F02F-4D18-AB5D-4B15667DC8AB}"/>
    <pc:docChg chg="custSel delSld modSld">
      <pc:chgData name="Paul Jenkins" userId="6e983f3e0f6a59ed" providerId="LiveId" clId="{BB6E39DC-F02F-4D18-AB5D-4B15667DC8AB}" dt="2020-07-21T16:02:39.375" v="104" actId="6549"/>
      <pc:docMkLst>
        <pc:docMk/>
      </pc:docMkLst>
      <pc:sldChg chg="modSp">
        <pc:chgData name="Paul Jenkins" userId="6e983f3e0f6a59ed" providerId="LiveId" clId="{BB6E39DC-F02F-4D18-AB5D-4B15667DC8AB}" dt="2020-07-21T15:51:37.664" v="0" actId="207"/>
        <pc:sldMkLst>
          <pc:docMk/>
          <pc:sldMk cId="3024052394" sldId="263"/>
        </pc:sldMkLst>
        <pc:spChg chg="mod">
          <ac:chgData name="Paul Jenkins" userId="6e983f3e0f6a59ed" providerId="LiveId" clId="{BB6E39DC-F02F-4D18-AB5D-4B15667DC8AB}" dt="2020-07-21T15:51:37.664" v="0" actId="207"/>
          <ac:spMkLst>
            <pc:docMk/>
            <pc:sldMk cId="3024052394" sldId="263"/>
            <ac:spMk id="417794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5:51:37.736" v="1" actId="27636"/>
        <pc:sldMkLst>
          <pc:docMk/>
          <pc:sldMk cId="1332000948" sldId="264"/>
        </pc:sldMkLst>
        <pc:spChg chg="mod">
          <ac:chgData name="Paul Jenkins" userId="6e983f3e0f6a59ed" providerId="LiveId" clId="{BB6E39DC-F02F-4D18-AB5D-4B15667DC8AB}" dt="2020-07-21T15:51:37.736" v="1" actId="27636"/>
          <ac:spMkLst>
            <pc:docMk/>
            <pc:sldMk cId="1332000948" sldId="264"/>
            <ac:spMk id="396291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5:51:37.743" v="2" actId="27636"/>
        <pc:sldMkLst>
          <pc:docMk/>
          <pc:sldMk cId="1032235492" sldId="265"/>
        </pc:sldMkLst>
        <pc:spChg chg="mod">
          <ac:chgData name="Paul Jenkins" userId="6e983f3e0f6a59ed" providerId="LiveId" clId="{BB6E39DC-F02F-4D18-AB5D-4B15667DC8AB}" dt="2020-07-21T15:51:37.743" v="2" actId="27636"/>
          <ac:spMkLst>
            <pc:docMk/>
            <pc:sldMk cId="1032235492" sldId="265"/>
            <ac:spMk id="397315" creationId="{00000000-0000-0000-0000-000000000000}"/>
          </ac:spMkLst>
        </pc:spChg>
      </pc:sldChg>
      <pc:sldChg chg="modSp">
        <pc:chgData name="Paul Jenkins" userId="6e983f3e0f6a59ed" providerId="LiveId" clId="{BB6E39DC-F02F-4D18-AB5D-4B15667DC8AB}" dt="2020-07-21T15:52:02.722" v="3" actId="207"/>
        <pc:sldMkLst>
          <pc:docMk/>
          <pc:sldMk cId="81429244" sldId="266"/>
        </pc:sldMkLst>
        <pc:spChg chg="mod">
          <ac:chgData name="Paul Jenkins" userId="6e983f3e0f6a59ed" providerId="LiveId" clId="{BB6E39DC-F02F-4D18-AB5D-4B15667DC8AB}" dt="2020-07-21T15:52:02.722" v="3" actId="207"/>
          <ac:spMkLst>
            <pc:docMk/>
            <pc:sldMk cId="81429244" sldId="266"/>
            <ac:spMk id="420867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5:55:04.952" v="33" actId="6549"/>
        <pc:sldMkLst>
          <pc:docMk/>
          <pc:sldMk cId="2002485351" sldId="268"/>
        </pc:sldMkLst>
        <pc:spChg chg="mod">
          <ac:chgData name="Paul Jenkins" userId="6e983f3e0f6a59ed" providerId="LiveId" clId="{BB6E39DC-F02F-4D18-AB5D-4B15667DC8AB}" dt="2020-07-21T15:55:04.952" v="33" actId="6549"/>
          <ac:spMkLst>
            <pc:docMk/>
            <pc:sldMk cId="2002485351" sldId="268"/>
            <ac:spMk id="37990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2:33.311" v="5" actId="6549"/>
          <ac:spMkLst>
            <pc:docMk/>
            <pc:sldMk cId="2002485351" sldId="268"/>
            <ac:spMk id="379907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5:54:59.539" v="32" actId="1076"/>
        <pc:sldMkLst>
          <pc:docMk/>
          <pc:sldMk cId="212026575" sldId="269"/>
        </pc:sldMkLst>
        <pc:spChg chg="mod">
          <ac:chgData name="Paul Jenkins" userId="6e983f3e0f6a59ed" providerId="LiveId" clId="{BB6E39DC-F02F-4D18-AB5D-4B15667DC8AB}" dt="2020-07-21T15:53:58.523" v="23" actId="20577"/>
          <ac:spMkLst>
            <pc:docMk/>
            <pc:sldMk cId="212026575" sldId="269"/>
            <ac:spMk id="40038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49.634" v="29" actId="1076"/>
          <ac:spMkLst>
            <pc:docMk/>
            <pc:sldMk cId="212026575" sldId="269"/>
            <ac:spMk id="40038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54.954" v="30" actId="1076"/>
          <ac:spMkLst>
            <pc:docMk/>
            <pc:sldMk cId="212026575" sldId="269"/>
            <ac:spMk id="400389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59.539" v="32" actId="1076"/>
          <ac:spMkLst>
            <pc:docMk/>
            <pc:sldMk cId="212026575" sldId="269"/>
            <ac:spMk id="400390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56.882" v="31" actId="1076"/>
          <ac:spMkLst>
            <pc:docMk/>
            <pc:sldMk cId="212026575" sldId="269"/>
            <ac:spMk id="400391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38.356" v="28" actId="207"/>
          <ac:spMkLst>
            <pc:docMk/>
            <pc:sldMk cId="212026575" sldId="269"/>
            <ac:spMk id="400392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31.495" v="27" actId="207"/>
          <ac:spMkLst>
            <pc:docMk/>
            <pc:sldMk cId="212026575" sldId="269"/>
            <ac:spMk id="40039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4:24.940" v="26" actId="6549"/>
          <ac:spMkLst>
            <pc:docMk/>
            <pc:sldMk cId="212026575" sldId="269"/>
            <ac:spMk id="400398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5:53:21.534" v="13" actId="207"/>
        <pc:sldMkLst>
          <pc:docMk/>
          <pc:sldMk cId="2377070399" sldId="270"/>
        </pc:sldMkLst>
        <pc:spChg chg="mod">
          <ac:chgData name="Paul Jenkins" userId="6e983f3e0f6a59ed" providerId="LiveId" clId="{BB6E39DC-F02F-4D18-AB5D-4B15667DC8AB}" dt="2020-07-21T15:52:40.732" v="6" actId="207"/>
          <ac:spMkLst>
            <pc:docMk/>
            <pc:sldMk cId="2377070399" sldId="270"/>
            <ac:spMk id="402434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3:10.359" v="11" actId="207"/>
          <ac:spMkLst>
            <pc:docMk/>
            <pc:sldMk cId="2377070399" sldId="270"/>
            <ac:spMk id="402447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3:21.534" v="13" actId="207"/>
          <ac:spMkLst>
            <pc:docMk/>
            <pc:sldMk cId="2377070399" sldId="270"/>
            <ac:spMk id="40244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3:21.534" v="13" actId="207"/>
          <ac:spMkLst>
            <pc:docMk/>
            <pc:sldMk cId="2377070399" sldId="270"/>
            <ac:spMk id="402450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2:59.158" v="9" actId="6549"/>
          <ac:spMkLst>
            <pc:docMk/>
            <pc:sldMk cId="2377070399" sldId="270"/>
            <ac:spMk id="402452" creationId="{00000000-0000-0000-0000-000000000000}"/>
          </ac:spMkLst>
        </pc:spChg>
        <pc:grpChg chg="mod">
          <ac:chgData name="Paul Jenkins" userId="6e983f3e0f6a59ed" providerId="LiveId" clId="{BB6E39DC-F02F-4D18-AB5D-4B15667DC8AB}" dt="2020-07-21T15:53:21.534" v="13" actId="207"/>
          <ac:grpSpMkLst>
            <pc:docMk/>
            <pc:sldMk cId="2377070399" sldId="270"/>
            <ac:grpSpMk id="402451" creationId="{00000000-0000-0000-0000-000000000000}"/>
          </ac:grpSpMkLst>
        </pc:grpChg>
      </pc:sldChg>
      <pc:sldChg chg="addSp delSp modSp mod">
        <pc:chgData name="Paul Jenkins" userId="6e983f3e0f6a59ed" providerId="LiveId" clId="{BB6E39DC-F02F-4D18-AB5D-4B15667DC8AB}" dt="2020-07-21T15:55:45.932" v="40" actId="207"/>
        <pc:sldMkLst>
          <pc:docMk/>
          <pc:sldMk cId="1778845939" sldId="271"/>
        </pc:sldMkLst>
        <pc:spChg chg="add del mod">
          <ac:chgData name="Paul Jenkins" userId="6e983f3e0f6a59ed" providerId="LiveId" clId="{BB6E39DC-F02F-4D18-AB5D-4B15667DC8AB}" dt="2020-07-21T15:55:17.186" v="35" actId="478"/>
          <ac:spMkLst>
            <pc:docMk/>
            <pc:sldMk cId="1778845939" sldId="271"/>
            <ac:spMk id="2" creationId="{2CB93583-7C96-4F18-B97A-BD0E046B2752}"/>
          </ac:spMkLst>
        </pc:spChg>
        <pc:spChg chg="add del mod">
          <ac:chgData name="Paul Jenkins" userId="6e983f3e0f6a59ed" providerId="LiveId" clId="{BB6E39DC-F02F-4D18-AB5D-4B15667DC8AB}" dt="2020-07-21T15:55:20.301" v="36" actId="207"/>
          <ac:spMkLst>
            <pc:docMk/>
            <pc:sldMk cId="1778845939" sldId="271"/>
            <ac:spMk id="40345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5:45.932" v="40" actId="207"/>
          <ac:spMkLst>
            <pc:docMk/>
            <pc:sldMk cId="1778845939" sldId="271"/>
            <ac:spMk id="403469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5:45.932" v="40" actId="207"/>
          <ac:spMkLst>
            <pc:docMk/>
            <pc:sldMk cId="1778845939" sldId="271"/>
            <ac:spMk id="403470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5:37.372" v="39" actId="6549"/>
          <ac:spMkLst>
            <pc:docMk/>
            <pc:sldMk cId="1778845939" sldId="271"/>
            <ac:spMk id="403471" creationId="{00000000-0000-0000-0000-000000000000}"/>
          </ac:spMkLst>
        </pc:spChg>
        <pc:grpChg chg="mod">
          <ac:chgData name="Paul Jenkins" userId="6e983f3e0f6a59ed" providerId="LiveId" clId="{BB6E39DC-F02F-4D18-AB5D-4B15667DC8AB}" dt="2020-07-21T15:55:45.932" v="40" actId="207"/>
          <ac:grpSpMkLst>
            <pc:docMk/>
            <pc:sldMk cId="1778845939" sldId="271"/>
            <ac:grpSpMk id="403468" creationId="{00000000-0000-0000-0000-000000000000}"/>
          </ac:grpSpMkLst>
        </pc:grpChg>
      </pc:sldChg>
      <pc:sldChg chg="modSp">
        <pc:chgData name="Paul Jenkins" userId="6e983f3e0f6a59ed" providerId="LiveId" clId="{BB6E39DC-F02F-4D18-AB5D-4B15667DC8AB}" dt="2020-07-21T15:55:55.642" v="41" actId="207"/>
        <pc:sldMkLst>
          <pc:docMk/>
          <pc:sldMk cId="2360057904" sldId="272"/>
        </pc:sldMkLst>
        <pc:spChg chg="mod">
          <ac:chgData name="Paul Jenkins" userId="6e983f3e0f6a59ed" providerId="LiveId" clId="{BB6E39DC-F02F-4D18-AB5D-4B15667DC8AB}" dt="2020-07-21T15:55:55.642" v="41" actId="207"/>
          <ac:spMkLst>
            <pc:docMk/>
            <pc:sldMk cId="2360057904" sldId="272"/>
            <ac:spMk id="422923" creationId="{00000000-0000-0000-0000-000000000000}"/>
          </ac:spMkLst>
        </pc:spChg>
      </pc:sldChg>
      <pc:sldChg chg="modSp">
        <pc:chgData name="Paul Jenkins" userId="6e983f3e0f6a59ed" providerId="LiveId" clId="{BB6E39DC-F02F-4D18-AB5D-4B15667DC8AB}" dt="2020-07-21T15:56:06.553" v="43" actId="1076"/>
        <pc:sldMkLst>
          <pc:docMk/>
          <pc:sldMk cId="1865996163" sldId="273"/>
        </pc:sldMkLst>
        <pc:spChg chg="mod">
          <ac:chgData name="Paul Jenkins" userId="6e983f3e0f6a59ed" providerId="LiveId" clId="{BB6E39DC-F02F-4D18-AB5D-4B15667DC8AB}" dt="2020-07-21T15:56:01.234" v="42" actId="207"/>
          <ac:spMkLst>
            <pc:docMk/>
            <pc:sldMk cId="1865996163" sldId="273"/>
            <ac:spMk id="40550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6:06.553" v="43" actId="1076"/>
          <ac:spMkLst>
            <pc:docMk/>
            <pc:sldMk cId="1865996163" sldId="273"/>
            <ac:spMk id="405507" creationId="{00000000-0000-0000-0000-000000000000}"/>
          </ac:spMkLst>
        </pc:spChg>
      </pc:sldChg>
      <pc:sldChg chg="modSp modAnim">
        <pc:chgData name="Paul Jenkins" userId="6e983f3e0f6a59ed" providerId="LiveId" clId="{BB6E39DC-F02F-4D18-AB5D-4B15667DC8AB}" dt="2020-07-21T15:56:59.171" v="53" actId="12"/>
        <pc:sldMkLst>
          <pc:docMk/>
          <pc:sldMk cId="2908821549" sldId="274"/>
        </pc:sldMkLst>
        <pc:spChg chg="mod">
          <ac:chgData name="Paul Jenkins" userId="6e983f3e0f6a59ed" providerId="LiveId" clId="{BB6E39DC-F02F-4D18-AB5D-4B15667DC8AB}" dt="2020-07-21T15:56:12.730" v="44" actId="207"/>
          <ac:spMkLst>
            <pc:docMk/>
            <pc:sldMk cId="2908821549" sldId="274"/>
            <ac:spMk id="407554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6:59.171" v="53" actId="12"/>
          <ac:spMkLst>
            <pc:docMk/>
            <pc:sldMk cId="2908821549" sldId="274"/>
            <ac:spMk id="407555" creationId="{00000000-0000-0000-0000-000000000000}"/>
          </ac:spMkLst>
        </pc:spChg>
      </pc:sldChg>
      <pc:sldChg chg="modSp">
        <pc:chgData name="Paul Jenkins" userId="6e983f3e0f6a59ed" providerId="LiveId" clId="{BB6E39DC-F02F-4D18-AB5D-4B15667DC8AB}" dt="2020-07-21T15:57:25.833" v="57" actId="1076"/>
        <pc:sldMkLst>
          <pc:docMk/>
          <pc:sldMk cId="794482825" sldId="275"/>
        </pc:sldMkLst>
        <pc:spChg chg="mod">
          <ac:chgData name="Paul Jenkins" userId="6e983f3e0f6a59ed" providerId="LiveId" clId="{BB6E39DC-F02F-4D18-AB5D-4B15667DC8AB}" dt="2020-07-21T15:57:06.634" v="54" actId="207"/>
          <ac:spMkLst>
            <pc:docMk/>
            <pc:sldMk cId="794482825" sldId="275"/>
            <ac:spMk id="42393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7:19.953" v="56" actId="207"/>
          <ac:spMkLst>
            <pc:docMk/>
            <pc:sldMk cId="794482825" sldId="275"/>
            <ac:spMk id="423941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7:16.227" v="55" actId="207"/>
          <ac:spMkLst>
            <pc:docMk/>
            <pc:sldMk cId="794482825" sldId="275"/>
            <ac:spMk id="423942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7:25.833" v="57" actId="1076"/>
          <ac:spMkLst>
            <pc:docMk/>
            <pc:sldMk cId="794482825" sldId="275"/>
            <ac:spMk id="423947" creationId="{00000000-0000-0000-0000-000000000000}"/>
          </ac:spMkLst>
        </pc:spChg>
      </pc:sldChg>
      <pc:sldChg chg="modSp del modAnim">
        <pc:chgData name="Paul Jenkins" userId="6e983f3e0f6a59ed" providerId="LiveId" clId="{BB6E39DC-F02F-4D18-AB5D-4B15667DC8AB}" dt="2020-07-21T15:59:00.243" v="75" actId="47"/>
        <pc:sldMkLst>
          <pc:docMk/>
          <pc:sldMk cId="482572776" sldId="276"/>
        </pc:sldMkLst>
        <pc:spChg chg="mod">
          <ac:chgData name="Paul Jenkins" userId="6e983f3e0f6a59ed" providerId="LiveId" clId="{BB6E39DC-F02F-4D18-AB5D-4B15667DC8AB}" dt="2020-07-21T15:57:37.276" v="58" actId="207"/>
          <ac:spMkLst>
            <pc:docMk/>
            <pc:sldMk cId="482572776" sldId="276"/>
            <ac:spMk id="407554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7:51.186" v="62" actId="6549"/>
          <ac:spMkLst>
            <pc:docMk/>
            <pc:sldMk cId="482572776" sldId="276"/>
            <ac:spMk id="407555" creationId="{00000000-0000-0000-0000-000000000000}"/>
          </ac:spMkLst>
        </pc:spChg>
      </pc:sldChg>
      <pc:sldChg chg="modSp del">
        <pc:chgData name="Paul Jenkins" userId="6e983f3e0f6a59ed" providerId="LiveId" clId="{BB6E39DC-F02F-4D18-AB5D-4B15667DC8AB}" dt="2020-07-21T15:59:00.243" v="75" actId="47"/>
        <pc:sldMkLst>
          <pc:docMk/>
          <pc:sldMk cId="734617302" sldId="277"/>
        </pc:sldMkLst>
        <pc:spChg chg="mod">
          <ac:chgData name="Paul Jenkins" userId="6e983f3e0f6a59ed" providerId="LiveId" clId="{BB6E39DC-F02F-4D18-AB5D-4B15667DC8AB}" dt="2020-07-21T15:57:56.329" v="63" actId="207"/>
          <ac:spMkLst>
            <pc:docMk/>
            <pc:sldMk cId="734617302" sldId="277"/>
            <ac:spMk id="40550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8:00.896" v="64" actId="1076"/>
          <ac:spMkLst>
            <pc:docMk/>
            <pc:sldMk cId="734617302" sldId="277"/>
            <ac:spMk id="405507" creationId="{00000000-0000-0000-0000-000000000000}"/>
          </ac:spMkLst>
        </pc:spChg>
      </pc:sldChg>
      <pc:sldChg chg="modSp del modAnim">
        <pc:chgData name="Paul Jenkins" userId="6e983f3e0f6a59ed" providerId="LiveId" clId="{BB6E39DC-F02F-4D18-AB5D-4B15667DC8AB}" dt="2020-07-21T15:59:00.243" v="75" actId="47"/>
        <pc:sldMkLst>
          <pc:docMk/>
          <pc:sldMk cId="2774721477" sldId="278"/>
        </pc:sldMkLst>
        <pc:spChg chg="mod">
          <ac:chgData name="Paul Jenkins" userId="6e983f3e0f6a59ed" providerId="LiveId" clId="{BB6E39DC-F02F-4D18-AB5D-4B15667DC8AB}" dt="2020-07-21T15:58:04.953" v="65" actId="207"/>
          <ac:spMkLst>
            <pc:docMk/>
            <pc:sldMk cId="2774721477" sldId="278"/>
            <ac:spMk id="407554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8:20.456" v="70" actId="6549"/>
          <ac:spMkLst>
            <pc:docMk/>
            <pc:sldMk cId="2774721477" sldId="278"/>
            <ac:spMk id="407555" creationId="{00000000-0000-0000-0000-000000000000}"/>
          </ac:spMkLst>
        </pc:spChg>
      </pc:sldChg>
      <pc:sldChg chg="modSp del">
        <pc:chgData name="Paul Jenkins" userId="6e983f3e0f6a59ed" providerId="LiveId" clId="{BB6E39DC-F02F-4D18-AB5D-4B15667DC8AB}" dt="2020-07-21T15:59:00.243" v="75" actId="47"/>
        <pc:sldMkLst>
          <pc:docMk/>
          <pc:sldMk cId="1758039237" sldId="279"/>
        </pc:sldMkLst>
        <pc:spChg chg="mod">
          <ac:chgData name="Paul Jenkins" userId="6e983f3e0f6a59ed" providerId="LiveId" clId="{BB6E39DC-F02F-4D18-AB5D-4B15667DC8AB}" dt="2020-07-21T15:58:29.618" v="71" actId="207"/>
          <ac:spMkLst>
            <pc:docMk/>
            <pc:sldMk cId="1758039237" sldId="279"/>
            <ac:spMk id="42393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8:38.361" v="73" actId="207"/>
          <ac:spMkLst>
            <pc:docMk/>
            <pc:sldMk cId="1758039237" sldId="279"/>
            <ac:spMk id="423941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8:34.882" v="72" actId="207"/>
          <ac:spMkLst>
            <pc:docMk/>
            <pc:sldMk cId="1758039237" sldId="279"/>
            <ac:spMk id="423942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8:42.440" v="74" actId="1076"/>
          <ac:spMkLst>
            <pc:docMk/>
            <pc:sldMk cId="1758039237" sldId="279"/>
            <ac:spMk id="423947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6:00:31.149" v="87" actId="207"/>
        <pc:sldMkLst>
          <pc:docMk/>
          <pc:sldMk cId="129716191" sldId="280"/>
        </pc:sldMkLst>
        <pc:spChg chg="mod">
          <ac:chgData name="Paul Jenkins" userId="6e983f3e0f6a59ed" providerId="LiveId" clId="{BB6E39DC-F02F-4D18-AB5D-4B15667DC8AB}" dt="2020-07-21T15:59:20.667" v="78" actId="207"/>
          <ac:spMkLst>
            <pc:docMk/>
            <pc:sldMk cId="129716191" sldId="280"/>
            <ac:spMk id="39014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0:23.447" v="86" actId="1076"/>
          <ac:spMkLst>
            <pc:docMk/>
            <pc:sldMk cId="129716191" sldId="280"/>
            <ac:spMk id="390147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0:09.431" v="85" actId="6549"/>
          <ac:spMkLst>
            <pc:docMk/>
            <pc:sldMk cId="129716191" sldId="280"/>
            <ac:spMk id="390148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0:31.149" v="87" actId="207"/>
          <ac:spMkLst>
            <pc:docMk/>
            <pc:sldMk cId="129716191" sldId="280"/>
            <ac:spMk id="390149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9:31.288" v="80" actId="207"/>
          <ac:spMkLst>
            <pc:docMk/>
            <pc:sldMk cId="129716191" sldId="280"/>
            <ac:spMk id="390150" creationId="{00000000-0000-0000-0000-000000000000}"/>
          </ac:spMkLst>
        </pc:spChg>
        <pc:spChg chg="mod">
          <ac:chgData name="Paul Jenkins" userId="6e983f3e0f6a59ed" providerId="LiveId" clId="{BB6E39DC-F02F-4D18-AB5D-4B15667DC8AB}" dt="2020-07-21T15:59:14.080" v="77" actId="207"/>
          <ac:spMkLst>
            <pc:docMk/>
            <pc:sldMk cId="129716191" sldId="280"/>
            <ac:spMk id="390151" creationId="{00000000-0000-0000-0000-000000000000}"/>
          </ac:spMkLst>
        </pc:spChg>
      </pc:sldChg>
      <pc:sldChg chg="modSp">
        <pc:chgData name="Paul Jenkins" userId="6e983f3e0f6a59ed" providerId="LiveId" clId="{BB6E39DC-F02F-4D18-AB5D-4B15667DC8AB}" dt="2020-07-21T16:00:47.234" v="89" actId="207"/>
        <pc:sldMkLst>
          <pc:docMk/>
          <pc:sldMk cId="2246358200" sldId="281"/>
        </pc:sldMkLst>
        <pc:spChg chg="mod">
          <ac:chgData name="Paul Jenkins" userId="6e983f3e0f6a59ed" providerId="LiveId" clId="{BB6E39DC-F02F-4D18-AB5D-4B15667DC8AB}" dt="2020-07-21T16:00:41.465" v="88" actId="207"/>
          <ac:spMkLst>
            <pc:docMk/>
            <pc:sldMk cId="2246358200" sldId="281"/>
            <ac:spMk id="41062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0:47.234" v="89" actId="207"/>
          <ac:spMkLst>
            <pc:docMk/>
            <pc:sldMk cId="2246358200" sldId="281"/>
            <ac:spMk id="410629" creationId="{00000000-0000-0000-0000-000000000000}"/>
          </ac:spMkLst>
        </pc:spChg>
      </pc:sldChg>
      <pc:sldChg chg="modSp">
        <pc:chgData name="Paul Jenkins" userId="6e983f3e0f6a59ed" providerId="LiveId" clId="{BB6E39DC-F02F-4D18-AB5D-4B15667DC8AB}" dt="2020-07-21T16:01:23.608" v="95" actId="207"/>
        <pc:sldMkLst>
          <pc:docMk/>
          <pc:sldMk cId="2716772304" sldId="282"/>
        </pc:sldMkLst>
        <pc:spChg chg="mod">
          <ac:chgData name="Paul Jenkins" userId="6e983f3e0f6a59ed" providerId="LiveId" clId="{BB6E39DC-F02F-4D18-AB5D-4B15667DC8AB}" dt="2020-07-21T16:01:01.001" v="92" actId="207"/>
          <ac:spMkLst>
            <pc:docMk/>
            <pc:sldMk cId="2716772304" sldId="282"/>
            <ac:spMk id="424962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1:07.480" v="93" actId="207"/>
          <ac:spMkLst>
            <pc:docMk/>
            <pc:sldMk cId="2716772304" sldId="282"/>
            <ac:spMk id="424963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1:23.608" v="95" actId="207"/>
          <ac:spMkLst>
            <pc:docMk/>
            <pc:sldMk cId="2716772304" sldId="282"/>
            <ac:spMk id="424966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1:16.306" v="94" actId="207"/>
          <ac:spMkLst>
            <pc:docMk/>
            <pc:sldMk cId="2716772304" sldId="282"/>
            <ac:spMk id="424967" creationId="{00000000-0000-0000-0000-000000000000}"/>
          </ac:spMkLst>
        </pc:spChg>
      </pc:sldChg>
      <pc:sldChg chg="modSp del">
        <pc:chgData name="Paul Jenkins" userId="6e983f3e0f6a59ed" providerId="LiveId" clId="{BB6E39DC-F02F-4D18-AB5D-4B15667DC8AB}" dt="2020-07-21T16:01:42.977" v="97" actId="47"/>
        <pc:sldMkLst>
          <pc:docMk/>
          <pc:sldMk cId="1269040187" sldId="283"/>
        </pc:sldMkLst>
        <pc:spChg chg="mod">
          <ac:chgData name="Paul Jenkins" userId="6e983f3e0f6a59ed" providerId="LiveId" clId="{BB6E39DC-F02F-4D18-AB5D-4B15667DC8AB}" dt="2020-07-21T16:01:34.201" v="96" actId="207"/>
          <ac:spMkLst>
            <pc:docMk/>
            <pc:sldMk cId="1269040187" sldId="283"/>
            <ac:spMk id="425986" creationId="{00000000-0000-0000-0000-000000000000}"/>
          </ac:spMkLst>
        </pc:spChg>
      </pc:sldChg>
      <pc:sldChg chg="del">
        <pc:chgData name="Paul Jenkins" userId="6e983f3e0f6a59ed" providerId="LiveId" clId="{BB6E39DC-F02F-4D18-AB5D-4B15667DC8AB}" dt="2020-07-21T16:01:53.843" v="98" actId="47"/>
        <pc:sldMkLst>
          <pc:docMk/>
          <pc:sldMk cId="96244528" sldId="284"/>
        </pc:sldMkLst>
      </pc:sldChg>
      <pc:sldChg chg="del">
        <pc:chgData name="Paul Jenkins" userId="6e983f3e0f6a59ed" providerId="LiveId" clId="{BB6E39DC-F02F-4D18-AB5D-4B15667DC8AB}" dt="2020-07-21T16:02:03.054" v="99" actId="47"/>
        <pc:sldMkLst>
          <pc:docMk/>
          <pc:sldMk cId="212980008" sldId="285"/>
        </pc:sldMkLst>
      </pc:sldChg>
      <pc:sldChg chg="modSp">
        <pc:chgData name="Paul Jenkins" userId="6e983f3e0f6a59ed" providerId="LiveId" clId="{BB6E39DC-F02F-4D18-AB5D-4B15667DC8AB}" dt="2020-07-21T16:02:23.010" v="103" actId="207"/>
        <pc:sldMkLst>
          <pc:docMk/>
          <pc:sldMk cId="4067266100" sldId="286"/>
        </pc:sldMkLst>
        <pc:spChg chg="mod">
          <ac:chgData name="Paul Jenkins" userId="6e983f3e0f6a59ed" providerId="LiveId" clId="{BB6E39DC-F02F-4D18-AB5D-4B15667DC8AB}" dt="2020-07-21T16:02:09.455" v="101" actId="207"/>
          <ac:spMkLst>
            <pc:docMk/>
            <pc:sldMk cId="4067266100" sldId="286"/>
            <ac:spMk id="429059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2:14.271" v="102" actId="207"/>
          <ac:spMkLst>
            <pc:docMk/>
            <pc:sldMk cId="4067266100" sldId="286"/>
            <ac:spMk id="429063" creationId="{00000000-0000-0000-0000-000000000000}"/>
          </ac:spMkLst>
        </pc:spChg>
        <pc:spChg chg="mod">
          <ac:chgData name="Paul Jenkins" userId="6e983f3e0f6a59ed" providerId="LiveId" clId="{BB6E39DC-F02F-4D18-AB5D-4B15667DC8AB}" dt="2020-07-21T16:02:23.010" v="103" actId="207"/>
          <ac:spMkLst>
            <pc:docMk/>
            <pc:sldMk cId="4067266100" sldId="286"/>
            <ac:spMk id="429065" creationId="{00000000-0000-0000-0000-000000000000}"/>
          </ac:spMkLst>
        </pc:spChg>
      </pc:sldChg>
      <pc:sldChg chg="modSp mod">
        <pc:chgData name="Paul Jenkins" userId="6e983f3e0f6a59ed" providerId="LiveId" clId="{BB6E39DC-F02F-4D18-AB5D-4B15667DC8AB}" dt="2020-07-21T16:02:39.375" v="104" actId="6549"/>
        <pc:sldMkLst>
          <pc:docMk/>
          <pc:sldMk cId="3341469520" sldId="287"/>
        </pc:sldMkLst>
        <pc:spChg chg="mod">
          <ac:chgData name="Paul Jenkins" userId="6e983f3e0f6a59ed" providerId="LiveId" clId="{BB6E39DC-F02F-4D18-AB5D-4B15667DC8AB}" dt="2020-07-21T16:02:39.375" v="104" actId="6549"/>
          <ac:spMkLst>
            <pc:docMk/>
            <pc:sldMk cId="3341469520" sldId="287"/>
            <ac:spMk id="432131" creationId="{00000000-0000-0000-0000-000000000000}"/>
          </ac:spMkLst>
        </pc:spChg>
      </pc:sldChg>
    </pc:docChg>
  </pc:docChgLst>
  <pc:docChgLst>
    <pc:chgData name="Paul Jenkins" userId="6e983f3e0f6a59ed" providerId="LiveId" clId="{2DB3EEC7-4CD7-40B2-B55C-545101227DA2}"/>
    <pc:docChg chg="modSld modMainMaster">
      <pc:chgData name="Paul Jenkins" userId="6e983f3e0f6a59ed" providerId="LiveId" clId="{2DB3EEC7-4CD7-40B2-B55C-545101227DA2}" dt="2020-07-06T08:15:34.537" v="0"/>
      <pc:docMkLst>
        <pc:docMk/>
      </pc:docMkLst>
      <pc:sldChg chg="modSp">
        <pc:chgData name="Paul Jenkins" userId="6e983f3e0f6a59ed" providerId="LiveId" clId="{2DB3EEC7-4CD7-40B2-B55C-545101227DA2}" dt="2020-07-06T08:15:34.537" v="0"/>
        <pc:sldMkLst>
          <pc:docMk/>
          <pc:sldMk cId="3408955283" sldId="256"/>
        </pc:sldMkLst>
        <pc:spChg chg="mod">
          <ac:chgData name="Paul Jenkins" userId="6e983f3e0f6a59ed" providerId="LiveId" clId="{2DB3EEC7-4CD7-40B2-B55C-545101227DA2}" dt="2020-07-06T08:15:34.537" v="0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Paul Jenkins" userId="6e983f3e0f6a59ed" providerId="LiveId" clId="{2DB3EEC7-4CD7-40B2-B55C-545101227DA2}" dt="2020-07-06T08:15:34.537" v="0"/>
        <pc:sldMkLst>
          <pc:docMk/>
          <pc:sldMk cId="1947463288" sldId="257"/>
        </pc:sldMkLst>
        <pc:spChg chg="mod">
          <ac:chgData name="Paul Jenkins" userId="6e983f3e0f6a59ed" providerId="LiveId" clId="{2DB3EEC7-4CD7-40B2-B55C-545101227DA2}" dt="2020-07-06T08:15:34.537" v="0"/>
          <ac:spMkLst>
            <pc:docMk/>
            <pc:sldMk cId="1947463288" sldId="257"/>
            <ac:spMk id="3" creationId="{00000000-0000-0000-0000-000000000000}"/>
          </ac:spMkLst>
        </pc:spChg>
      </pc:sldChg>
      <pc:sldMasterChg chg="modSp modSldLayout">
        <pc:chgData name="Paul Jenkins" userId="6e983f3e0f6a59ed" providerId="LiveId" clId="{2DB3EEC7-4CD7-40B2-B55C-545101227DA2}" dt="2020-07-06T08:15:34.537" v="0"/>
        <pc:sldMasterMkLst>
          <pc:docMk/>
          <pc:sldMasterMk cId="637017333" sldId="2147483648"/>
        </pc:sldMasterMkLst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2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3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4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6" creationId="{00000000-0000-0000-0000-000000000000}"/>
          </ac:spMkLst>
        </pc:sp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75880645" sldId="2147483649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4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5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1861903015" sldId="2147483650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1861903015" sldId="2147483650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1861903015" sldId="2147483650"/>
              <ac:spMk id="5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181350662" sldId="2147483651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181350662" sldId="2147483651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181350662" sldId="2147483651"/>
              <ac:spMk id="3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408740811" sldId="2147483652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8740811" sldId="2147483652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8740811" sldId="2147483652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3044404830" sldId="2147483653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4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5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6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403223369" sldId="2147483656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536763344" sldId="2147483657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691687140" sldId="2147483659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691687140" sldId="2147483659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691687140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16BF0-691D-495E-828E-21C8D30431BF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FB98E-8ABF-42C0-8087-647AB0904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08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FB98E-8ABF-42C0-8087-647AB09040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3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10A930-880C-4BA3-9B84-606362B01C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7737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248" y="228600"/>
            <a:ext cx="11151917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519248" y="1447800"/>
            <a:ext cx="11151917" cy="19735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436081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75720" y="3140968"/>
            <a:ext cx="10363200" cy="1470025"/>
          </a:xfrm>
        </p:spPr>
        <p:txBody>
          <a:bodyPr/>
          <a:lstStyle/>
          <a:p>
            <a:r>
              <a:rPr lang="en-GB" dirty="0"/>
              <a:t>Objects and Classes 2</a:t>
            </a:r>
          </a:p>
        </p:txBody>
      </p:sp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6FFB08-41F5-4F9A-AEE2-4E78D320A25D}" type="slidenum">
              <a:rPr lang="en-US" altLang="en-US">
                <a:solidFill>
                  <a:srgbClr val="898989"/>
                </a:solidFill>
              </a:rPr>
              <a:pPr/>
              <a:t>1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63752" y="332656"/>
            <a:ext cx="633670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sz="5400" dirty="0">
                <a:latin typeface="+mj-lt"/>
              </a:rPr>
              <a:t>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453845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71D3F5E-6DA8-446C-B082-251DD6E2709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0DFB2CC8-8037-4A47-9B1F-2764F48FB586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392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533400"/>
            <a:ext cx="10360501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Object Orientated Example:</a:t>
            </a:r>
            <a:br>
              <a:rPr lang="en-GB" altLang="en-US" b="1" dirty="0"/>
            </a:br>
            <a:r>
              <a:rPr lang="en-GB" altLang="en-US" b="1" dirty="0"/>
              <a:t>“Switch” Fundamentals (1 of 2)</a:t>
            </a:r>
          </a:p>
        </p:txBody>
      </p:sp>
      <p:sp>
        <p:nvSpPr>
          <p:cNvPr id="392195" name="Rectangle 3"/>
          <p:cNvSpPr>
            <a:spLocks noChangeArrowheads="1"/>
          </p:cNvSpPr>
          <p:nvPr/>
        </p:nvSpPr>
        <p:spPr bwMode="auto">
          <a:xfrm>
            <a:off x="1525191" y="3124200"/>
            <a:ext cx="10157354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We start with a single underlying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“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blueprint</a:t>
            </a:r>
            <a:r>
              <a:rPr lang="en-GB" altLang="en-US" sz="2800" dirty="0"/>
              <a:t>“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for the Switches we want to use</a:t>
            </a: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Lots of Switches will then be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instances</a:t>
            </a:r>
            <a:r>
              <a:rPr lang="en-GB" altLang="en-US" sz="2800" dirty="0"/>
              <a:t> (roughly "copies") made from the same blueprint;</a:t>
            </a:r>
          </a:p>
        </p:txBody>
      </p:sp>
      <p:sp>
        <p:nvSpPr>
          <p:cNvPr id="392196" name="Text Box 4"/>
          <p:cNvSpPr txBox="1">
            <a:spLocks noChangeArrowheads="1"/>
          </p:cNvSpPr>
          <p:nvPr/>
        </p:nvSpPr>
        <p:spPr bwMode="auto">
          <a:xfrm>
            <a:off x="1525192" y="2286002"/>
            <a:ext cx="10055781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Consider </a:t>
            </a:r>
            <a:r>
              <a:rPr lang="en-GB" altLang="en-US" sz="4000" b="1">
                <a:solidFill>
                  <a:srgbClr val="009900"/>
                </a:solidFill>
                <a:latin typeface="Arial" charset="0"/>
              </a:rPr>
              <a:t>Switches:</a:t>
            </a:r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025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19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E076C74-9940-4C1C-98C5-BE41623F77F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BE1F437E-3692-4D36-9974-525D82DAF3C1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39321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“Switch” Fundamentals (2 of 2)</a:t>
            </a:r>
          </a:p>
        </p:txBody>
      </p:sp>
      <p:sp>
        <p:nvSpPr>
          <p:cNvPr id="393220" name="Rectangle 4"/>
          <p:cNvSpPr>
            <a:spLocks noChangeArrowheads="1"/>
          </p:cNvSpPr>
          <p:nvPr/>
        </p:nvSpPr>
        <p:spPr bwMode="auto">
          <a:xfrm>
            <a:off x="1127448" y="2147237"/>
            <a:ext cx="5688118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turnOn, turnOff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getStatus</a:t>
            </a:r>
            <a:endParaRPr lang="en-GB" altLang="en-US" sz="2800"/>
          </a:p>
        </p:txBody>
      </p:sp>
      <p:sp>
        <p:nvSpPr>
          <p:cNvPr id="393221" name="Text Box 5"/>
          <p:cNvSpPr txBox="1">
            <a:spLocks noChangeArrowheads="1"/>
          </p:cNvSpPr>
          <p:nvPr/>
        </p:nvSpPr>
        <p:spPr bwMode="auto">
          <a:xfrm>
            <a:off x="407882" y="1371600"/>
            <a:ext cx="80243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 dirty="0">
                <a:latin typeface="Arial" charset="0"/>
              </a:rPr>
              <a:t>Each Switch instance ("copy") can access </a:t>
            </a: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methods</a:t>
            </a:r>
            <a:r>
              <a:rPr lang="en-GB" altLang="en-US" dirty="0">
                <a:latin typeface="Arial" charset="0"/>
              </a:rPr>
              <a:t>  such as:</a:t>
            </a:r>
          </a:p>
        </p:txBody>
      </p:sp>
      <p:sp>
        <p:nvSpPr>
          <p:cNvPr id="393223" name="AutoShape 7"/>
          <p:cNvSpPr>
            <a:spLocks noChangeArrowheads="1"/>
          </p:cNvSpPr>
          <p:nvPr/>
        </p:nvSpPr>
        <p:spPr bwMode="auto">
          <a:xfrm>
            <a:off x="6612419" y="2833037"/>
            <a:ext cx="4773956" cy="457200"/>
          </a:xfrm>
          <a:prstGeom prst="wedgeRectCallout">
            <a:avLst>
              <a:gd name="adj1" fmla="val -95435"/>
              <a:gd name="adj2" fmla="val 44097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Interrogating the attribute</a:t>
            </a:r>
          </a:p>
        </p:txBody>
      </p:sp>
      <p:sp>
        <p:nvSpPr>
          <p:cNvPr id="393225" name="AutoShape 9"/>
          <p:cNvSpPr>
            <a:spLocks noChangeArrowheads="1"/>
          </p:cNvSpPr>
          <p:nvPr/>
        </p:nvSpPr>
        <p:spPr bwMode="auto">
          <a:xfrm>
            <a:off x="7120287" y="2071037"/>
            <a:ext cx="4266089" cy="533400"/>
          </a:xfrm>
          <a:prstGeom prst="wedgeRectCallout">
            <a:avLst>
              <a:gd name="adj1" fmla="val -67958"/>
              <a:gd name="adj2" fmla="val 3452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Changing the attribute</a:t>
            </a:r>
          </a:p>
        </p:txBody>
      </p:sp>
      <p:sp>
        <p:nvSpPr>
          <p:cNvPr id="393222" name="Text Box 6"/>
          <p:cNvSpPr txBox="1">
            <a:spLocks noChangeArrowheads="1"/>
          </p:cNvSpPr>
          <p:nvPr/>
        </p:nvSpPr>
        <p:spPr bwMode="auto">
          <a:xfrm>
            <a:off x="1127449" y="4128439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93226" name="Line 10"/>
          <p:cNvSpPr>
            <a:spLocks noChangeShapeType="1"/>
          </p:cNvSpPr>
          <p:nvPr/>
        </p:nvSpPr>
        <p:spPr bwMode="auto">
          <a:xfrm>
            <a:off x="2955772" y="4914250"/>
            <a:ext cx="711015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7" name="Line 11"/>
          <p:cNvSpPr>
            <a:spLocks noChangeShapeType="1"/>
          </p:cNvSpPr>
          <p:nvPr/>
        </p:nvSpPr>
        <p:spPr bwMode="auto">
          <a:xfrm flipV="1">
            <a:off x="3666786" y="4380850"/>
            <a:ext cx="0" cy="5334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8" name="Line 12"/>
          <p:cNvSpPr>
            <a:spLocks noChangeShapeType="1"/>
          </p:cNvSpPr>
          <p:nvPr/>
        </p:nvSpPr>
        <p:spPr bwMode="auto">
          <a:xfrm flipH="1" flipV="1">
            <a:off x="3158918" y="4357039"/>
            <a:ext cx="507868" cy="2381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9" name="Rectangle 13"/>
          <p:cNvSpPr>
            <a:spLocks noChangeArrowheads="1"/>
          </p:cNvSpPr>
          <p:nvPr/>
        </p:nvSpPr>
        <p:spPr bwMode="auto">
          <a:xfrm>
            <a:off x="4488351" y="3914451"/>
            <a:ext cx="7313295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a single Switch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attribute</a:t>
            </a:r>
            <a:r>
              <a:rPr lang="en-GB" altLang="en-US" sz="2800" dirty="0"/>
              <a:t> (e.g.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state) stores the state of the Switch.</a:t>
            </a:r>
          </a:p>
        </p:txBody>
      </p:sp>
    </p:spTree>
    <p:extLst>
      <p:ext uri="{BB962C8B-B14F-4D97-AF65-F5344CB8AC3E}">
        <p14:creationId xmlns:p14="http://schemas.microsoft.com/office/powerpoint/2010/main" val="6606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3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322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0A1BAF63-B22C-46D0-9936-6C3DCCCBA0BF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CC006EE1-1E48-40F0-A1E3-276F151DE810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417794" name="Text Box 2"/>
          <p:cNvSpPr txBox="1">
            <a:spLocks noChangeArrowheads="1"/>
          </p:cNvSpPr>
          <p:nvPr/>
        </p:nvSpPr>
        <p:spPr bwMode="auto">
          <a:xfrm>
            <a:off x="285147" y="1944689"/>
            <a:ext cx="4875530" cy="1100558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Switch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- attributes</a:t>
            </a:r>
            <a:endParaRPr lang="en-GB" altLang="en-US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17795" name="Text Box 3"/>
          <p:cNvSpPr txBox="1">
            <a:spLocks noChangeArrowheads="1"/>
          </p:cNvSpPr>
          <p:nvPr/>
        </p:nvSpPr>
        <p:spPr bwMode="auto">
          <a:xfrm>
            <a:off x="8614179" y="31940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3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17796" name="Text Box 4"/>
          <p:cNvSpPr txBox="1">
            <a:spLocks noChangeArrowheads="1"/>
          </p:cNvSpPr>
          <p:nvPr/>
        </p:nvSpPr>
        <p:spPr bwMode="auto">
          <a:xfrm>
            <a:off x="6481135" y="3879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2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17797" name="Text Box 5"/>
          <p:cNvSpPr txBox="1">
            <a:spLocks noChangeArrowheads="1"/>
          </p:cNvSpPr>
          <p:nvPr/>
        </p:nvSpPr>
        <p:spPr bwMode="auto">
          <a:xfrm>
            <a:off x="4144943" y="4641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1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17798" name="Line 6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799" name="Line 7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800" name="Line 8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801" name="Text Box 9"/>
          <p:cNvSpPr txBox="1">
            <a:spLocks noChangeArrowheads="1"/>
          </p:cNvSpPr>
          <p:nvPr/>
        </p:nvSpPr>
        <p:spPr bwMode="auto">
          <a:xfrm rot="-1486851">
            <a:off x="7090576" y="5422615"/>
            <a:ext cx="540455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>
                <a:latin typeface="Arial" charset="0"/>
              </a:rPr>
              <a:t>Switch instances</a:t>
            </a:r>
          </a:p>
        </p:txBody>
      </p:sp>
      <p:sp>
        <p:nvSpPr>
          <p:cNvPr id="417802" name="Text Box 10"/>
          <p:cNvSpPr txBox="1">
            <a:spLocks noChangeArrowheads="1"/>
          </p:cNvSpPr>
          <p:nvPr/>
        </p:nvSpPr>
        <p:spPr bwMode="auto">
          <a:xfrm>
            <a:off x="5160678" y="2952750"/>
            <a:ext cx="34535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>
              <a:latin typeface="Arial" charset="0"/>
            </a:endParaRPr>
          </a:p>
        </p:txBody>
      </p:sp>
      <p:sp>
        <p:nvSpPr>
          <p:cNvPr id="417803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 “Switch” Implementation (1 of 4)</a:t>
            </a:r>
          </a:p>
        </p:txBody>
      </p:sp>
      <p:sp>
        <p:nvSpPr>
          <p:cNvPr id="417804" name="Text Box 12"/>
          <p:cNvSpPr txBox="1">
            <a:spLocks noChangeArrowheads="1"/>
          </p:cNvSpPr>
          <p:nvPr/>
        </p:nvSpPr>
        <p:spPr bwMode="auto">
          <a:xfrm>
            <a:off x="204736" y="1411288"/>
            <a:ext cx="41645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design once</a:t>
            </a:r>
          </a:p>
        </p:txBody>
      </p:sp>
      <p:grpSp>
        <p:nvGrpSpPr>
          <p:cNvPr id="417805" name="Group 13"/>
          <p:cNvGrpSpPr>
            <a:grpSpLocks/>
          </p:cNvGrpSpPr>
          <p:nvPr/>
        </p:nvGrpSpPr>
        <p:grpSpPr bwMode="auto">
          <a:xfrm rot="-1692104">
            <a:off x="1097736" y="2438400"/>
            <a:ext cx="5383398" cy="1371600"/>
            <a:chOff x="576" y="2592"/>
            <a:chExt cx="2544" cy="864"/>
          </a:xfrm>
        </p:grpSpPr>
        <p:sp>
          <p:nvSpPr>
            <p:cNvPr id="417806" name="Oval 14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807" name="Text Box 15"/>
            <p:cNvSpPr txBox="1">
              <a:spLocks noChangeArrowheads="1"/>
            </p:cNvSpPr>
            <p:nvPr/>
          </p:nvSpPr>
          <p:spPr bwMode="auto">
            <a:xfrm>
              <a:off x="672" y="2811"/>
              <a:ext cx="2352" cy="4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1"/>
                  </a:solidFill>
                  <a:latin typeface="Arial" charset="0"/>
                </a:rPr>
                <a:t>‘Switch’ class</a:t>
              </a:r>
            </a:p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endParaRPr lang="en-GB" altLang="en-US" b="1" dirty="0">
                <a:solidFill>
                  <a:schemeClr val="bg1"/>
                </a:solidFill>
                <a:latin typeface="Arial" charset="0"/>
              </a:endParaRPr>
            </a:p>
          </p:txBody>
        </p:sp>
      </p:grpSp>
      <p:grpSp>
        <p:nvGrpSpPr>
          <p:cNvPr id="417808" name="Group 16"/>
          <p:cNvGrpSpPr>
            <a:grpSpLocks/>
          </p:cNvGrpSpPr>
          <p:nvPr/>
        </p:nvGrpSpPr>
        <p:grpSpPr bwMode="auto">
          <a:xfrm rot="-1692104">
            <a:off x="6587502" y="4833747"/>
            <a:ext cx="5389746" cy="1371600"/>
            <a:chOff x="477" y="2546"/>
            <a:chExt cx="2547" cy="864"/>
          </a:xfrm>
        </p:grpSpPr>
        <p:sp>
          <p:nvSpPr>
            <p:cNvPr id="417809" name="Oval 17"/>
            <p:cNvSpPr>
              <a:spLocks noChangeArrowheads="1"/>
            </p:cNvSpPr>
            <p:nvPr/>
          </p:nvSpPr>
          <p:spPr bwMode="auto">
            <a:xfrm>
              <a:off x="477" y="2546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810" name="Text Box 18"/>
            <p:cNvSpPr txBox="1">
              <a:spLocks noChangeArrowheads="1"/>
            </p:cNvSpPr>
            <p:nvPr/>
          </p:nvSpPr>
          <p:spPr bwMode="auto">
            <a:xfrm>
              <a:off x="672" y="2904"/>
              <a:ext cx="2352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1"/>
                  </a:solidFill>
                  <a:latin typeface="Arial" charset="0"/>
                </a:rPr>
                <a:t>‘</a:t>
              </a:r>
              <a:r>
                <a:rPr lang="en-GB" altLang="en-US" b="1" dirty="0" err="1">
                  <a:solidFill>
                    <a:schemeClr val="bg1"/>
                  </a:solidFill>
                  <a:latin typeface="Arial" charset="0"/>
                </a:rPr>
                <a:t>UseSwitch</a:t>
              </a:r>
              <a:r>
                <a:rPr lang="en-GB" altLang="en-US" b="1" dirty="0">
                  <a:solidFill>
                    <a:schemeClr val="bg1"/>
                  </a:solidFill>
                  <a:latin typeface="Arial" charset="0"/>
                </a:rPr>
                <a:t>’ class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405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7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7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23E28B10-9496-4298-AD96-6D764A21B19F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DA6D6003-A5AF-45EE-A9E4-3A2F29D0745E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396290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430887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NameOfClass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Class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Object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Constructor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(s) go here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 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Other methods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go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Optional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‘main’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method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end of the ‘blueprint’ class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70000"/>
              </a:lnSpc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General Structure of “Blueprints”</a:t>
            </a:r>
          </a:p>
        </p:txBody>
      </p:sp>
      <p:sp>
        <p:nvSpPr>
          <p:cNvPr id="396293" name="Rectangle 5"/>
          <p:cNvSpPr>
            <a:spLocks noChangeArrowheads="1"/>
          </p:cNvSpPr>
          <p:nvPr/>
        </p:nvSpPr>
        <p:spPr bwMode="auto">
          <a:xfrm>
            <a:off x="6502296" y="533400"/>
            <a:ext cx="5078677" cy="57912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4" name="Text Box 6"/>
          <p:cNvSpPr txBox="1">
            <a:spLocks noChangeArrowheads="1"/>
          </p:cNvSpPr>
          <p:nvPr/>
        </p:nvSpPr>
        <p:spPr bwMode="auto">
          <a:xfrm>
            <a:off x="6603868" y="1905001"/>
            <a:ext cx="4875530" cy="168661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Class attributes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Attributes which are </a:t>
            </a:r>
            <a:r>
              <a:rPr lang="en-GB" altLang="en-US" sz="2000" b="1">
                <a:latin typeface="Arial" charset="0"/>
              </a:rPr>
              <a:t>identical</a:t>
            </a:r>
            <a:r>
              <a:rPr lang="en-GB" altLang="en-US" sz="2000">
                <a:latin typeface="Arial" charset="0"/>
              </a:rPr>
              <a:t> for all objects created from the blueprint. e.g. "ON" for Switches - </a:t>
            </a:r>
            <a:r>
              <a:rPr lang="en-GB" altLang="en-US" sz="2000" b="1">
                <a:latin typeface="Arial" charset="0"/>
              </a:rPr>
              <a:t>same for all</a:t>
            </a:r>
            <a:r>
              <a:rPr lang="en-GB" altLang="en-US" sz="2000">
                <a:latin typeface="Arial" charset="0"/>
              </a:rPr>
              <a:t>. 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</a:t>
            </a:r>
            <a:r>
              <a:rPr lang="en-GB" altLang="en-US" sz="2400" b="1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2400" b="1">
                <a:latin typeface="Arial" charset="0"/>
              </a:rPr>
              <a:t>’ keyword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</p:txBody>
      </p:sp>
      <p:sp>
        <p:nvSpPr>
          <p:cNvPr id="396295" name="Text Box 7"/>
          <p:cNvSpPr txBox="1">
            <a:spLocks noChangeArrowheads="1"/>
          </p:cNvSpPr>
          <p:nvPr/>
        </p:nvSpPr>
        <p:spPr bwMode="auto">
          <a:xfrm>
            <a:off x="6603868" y="4191002"/>
            <a:ext cx="4875530" cy="19328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Object attributes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Variables which are </a:t>
            </a:r>
            <a:r>
              <a:rPr lang="en-GB" altLang="en-US" sz="2000" b="1">
                <a:latin typeface="Arial" charset="0"/>
              </a:rPr>
              <a:t>copied </a:t>
            </a:r>
            <a:r>
              <a:rPr lang="en-GB" altLang="en-US" sz="2000">
                <a:latin typeface="Arial" charset="0"/>
              </a:rPr>
              <a:t>into individual objects created from the blueprint. e.g. “state”, - </a:t>
            </a:r>
            <a:r>
              <a:rPr lang="en-GB" altLang="en-US" sz="2000" b="1">
                <a:latin typeface="Arial" charset="0"/>
              </a:rPr>
              <a:t>different for each.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NO </a:t>
            </a:r>
            <a:r>
              <a:rPr lang="en-GB" altLang="en-US" sz="2400" b="1">
                <a:solidFill>
                  <a:srgbClr val="FF0000"/>
                </a:solidFill>
                <a:latin typeface="Arial" charset="0"/>
              </a:rPr>
              <a:t>'static'</a:t>
            </a:r>
            <a:r>
              <a:rPr lang="en-GB" altLang="en-US" sz="2400" b="1">
                <a:latin typeface="Arial" charset="0"/>
              </a:rPr>
              <a:t> keyword</a:t>
            </a:r>
            <a:r>
              <a:rPr lang="en-GB" altLang="en-US" sz="2000">
                <a:latin typeface="Arial" charset="0"/>
              </a:rPr>
              <a:t> 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</p:txBody>
      </p:sp>
      <p:sp>
        <p:nvSpPr>
          <p:cNvPr id="396296" name="Text Box 8"/>
          <p:cNvSpPr txBox="1">
            <a:spLocks noChangeArrowheads="1"/>
          </p:cNvSpPr>
          <p:nvPr/>
        </p:nvSpPr>
        <p:spPr bwMode="auto">
          <a:xfrm>
            <a:off x="6603868" y="617540"/>
            <a:ext cx="487553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dirty="0">
                <a:solidFill>
                  <a:srgbClr val="009900"/>
                </a:solidFill>
                <a:latin typeface="Arial" charset="0"/>
              </a:rPr>
              <a:t>Attributes</a:t>
            </a:r>
            <a:endParaRPr lang="en-GB" altLang="en-US" sz="2000" dirty="0">
              <a:solidFill>
                <a:srgbClr val="0099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(variables, constants)</a:t>
            </a:r>
            <a:endParaRPr lang="en-GB" altLang="en-US" sz="2000" dirty="0">
              <a:solidFill>
                <a:schemeClr val="bg2"/>
              </a:solidFill>
              <a:latin typeface="Arial" charset="0"/>
            </a:endParaRPr>
          </a:p>
        </p:txBody>
      </p:sp>
      <p:sp>
        <p:nvSpPr>
          <p:cNvPr id="396297" name="Line 9"/>
          <p:cNvSpPr>
            <a:spLocks noChangeShapeType="1"/>
          </p:cNvSpPr>
          <p:nvPr/>
        </p:nvSpPr>
        <p:spPr bwMode="auto">
          <a:xfrm flipV="1">
            <a:off x="5486560" y="2362200"/>
            <a:ext cx="1015735" cy="3048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8" name="Line 10"/>
          <p:cNvSpPr>
            <a:spLocks noChangeShapeType="1"/>
          </p:cNvSpPr>
          <p:nvPr/>
        </p:nvSpPr>
        <p:spPr bwMode="auto">
          <a:xfrm>
            <a:off x="5689707" y="3505200"/>
            <a:ext cx="812588" cy="6858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00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6B0A6BD-CCFE-43FA-A1CE-C91C457903B7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D0563072-1EDE-4668-85EF-DC04FFC81909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397314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430887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NameOfClass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Class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Object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Constructor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(s) go here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 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	//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Other methods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go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Optional </a:t>
            </a:r>
            <a:r>
              <a:rPr lang="en-GB" altLang="en-US" sz="20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‘main’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method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end of the ‘blueprint’ class</a:t>
            </a:r>
          </a:p>
        </p:txBody>
      </p:sp>
      <p:sp>
        <p:nvSpPr>
          <p:cNvPr id="39731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70000"/>
              </a:lnSpc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General Structure of “Blueprints”</a:t>
            </a:r>
          </a:p>
        </p:txBody>
      </p:sp>
      <p:grpSp>
        <p:nvGrpSpPr>
          <p:cNvPr id="397316" name="Group 4"/>
          <p:cNvGrpSpPr>
            <a:grpSpLocks/>
          </p:cNvGrpSpPr>
          <p:nvPr/>
        </p:nvGrpSpPr>
        <p:grpSpPr bwMode="auto">
          <a:xfrm>
            <a:off x="5384986" y="381000"/>
            <a:ext cx="6195986" cy="5791200"/>
            <a:chOff x="2544" y="240"/>
            <a:chExt cx="2928" cy="3648"/>
          </a:xfrm>
        </p:grpSpPr>
        <p:sp>
          <p:nvSpPr>
            <p:cNvPr id="397317" name="Line 5"/>
            <p:cNvSpPr>
              <a:spLocks noChangeShapeType="1"/>
            </p:cNvSpPr>
            <p:nvPr/>
          </p:nvSpPr>
          <p:spPr bwMode="auto">
            <a:xfrm flipV="1">
              <a:off x="2544" y="1488"/>
              <a:ext cx="528" cy="1104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18" name="Line 6"/>
            <p:cNvSpPr>
              <a:spLocks noChangeShapeType="1"/>
            </p:cNvSpPr>
            <p:nvPr/>
          </p:nvSpPr>
          <p:spPr bwMode="auto">
            <a:xfrm flipV="1">
              <a:off x="2592" y="2496"/>
              <a:ext cx="480" cy="528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19" name="Rectangle 7"/>
            <p:cNvSpPr>
              <a:spLocks noChangeArrowheads="1"/>
            </p:cNvSpPr>
            <p:nvPr/>
          </p:nvSpPr>
          <p:spPr bwMode="auto">
            <a:xfrm>
              <a:off x="3072" y="240"/>
              <a:ext cx="2400" cy="3648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20" name="Text Box 8"/>
            <p:cNvSpPr txBox="1">
              <a:spLocks noChangeArrowheads="1"/>
            </p:cNvSpPr>
            <p:nvPr/>
          </p:nvSpPr>
          <p:spPr bwMode="auto">
            <a:xfrm>
              <a:off x="3120" y="987"/>
              <a:ext cx="2304" cy="76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b="1">
                  <a:solidFill>
                    <a:srgbClr val="009900"/>
                  </a:solidFill>
                  <a:latin typeface="Arial" charset="0"/>
                </a:rPr>
                <a:t>Constructor(s)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000">
                  <a:latin typeface="Arial" charset="0"/>
                </a:rPr>
                <a:t>Special method that creates a new object from the blueprint. Has same name as blueprint. 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7321" name="Text Box 9"/>
            <p:cNvSpPr txBox="1">
              <a:spLocks noChangeArrowheads="1"/>
            </p:cNvSpPr>
            <p:nvPr/>
          </p:nvSpPr>
          <p:spPr bwMode="auto">
            <a:xfrm>
              <a:off x="3120" y="1920"/>
              <a:ext cx="2304" cy="76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b="1">
                  <a:solidFill>
                    <a:srgbClr val="009900"/>
                  </a:solidFill>
                  <a:latin typeface="Arial" charset="0"/>
                </a:rPr>
                <a:t>Other methods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000">
                  <a:latin typeface="Arial" charset="0"/>
                </a:rPr>
                <a:t>Usually so called ‘get’ and ‘set’ methods that manipulate the attributes. Possibly other ‘helper’ methods 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7322" name="Text Box 10"/>
            <p:cNvSpPr txBox="1">
              <a:spLocks noChangeArrowheads="1"/>
            </p:cNvSpPr>
            <p:nvPr/>
          </p:nvSpPr>
          <p:spPr bwMode="auto">
            <a:xfrm>
              <a:off x="3072" y="336"/>
              <a:ext cx="2304" cy="8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3600" b="1" dirty="0">
                  <a:solidFill>
                    <a:srgbClr val="009900"/>
                  </a:solidFill>
                  <a:latin typeface="Arial" charset="0"/>
                </a:rPr>
                <a:t>Methods</a:t>
              </a:r>
              <a:endParaRPr lang="en-GB" altLang="en-US" b="1" dirty="0">
                <a:solidFill>
                  <a:srgbClr val="009900"/>
                </a:solidFill>
                <a:latin typeface="Arial" charset="0"/>
              </a:endParaRPr>
            </a:p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 b="1" dirty="0">
                  <a:solidFill>
                    <a:schemeClr val="bg2"/>
                  </a:solidFill>
                  <a:latin typeface="Arial" charset="0"/>
                </a:rPr>
                <a:t>(manipulate attributes)</a:t>
              </a:r>
              <a:endParaRPr lang="en-GB" altLang="en-US" sz="2000" dirty="0">
                <a:solidFill>
                  <a:schemeClr val="bg2"/>
                </a:solidFill>
                <a:latin typeface="Arial" charset="0"/>
              </a:endParaRPr>
            </a:p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000" dirty="0">
                  <a:latin typeface="Arial" charset="0"/>
                </a:rPr>
                <a:t> </a:t>
              </a:r>
            </a:p>
          </p:txBody>
        </p:sp>
        <p:sp>
          <p:nvSpPr>
            <p:cNvPr id="397323" name="Text Box 11"/>
            <p:cNvSpPr txBox="1">
              <a:spLocks noChangeArrowheads="1"/>
            </p:cNvSpPr>
            <p:nvPr/>
          </p:nvSpPr>
          <p:spPr bwMode="auto">
            <a:xfrm>
              <a:off x="3120" y="2993"/>
              <a:ext cx="2304" cy="60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b="1">
                  <a:solidFill>
                    <a:srgbClr val="009900"/>
                  </a:solidFill>
                  <a:latin typeface="Arial" charset="0"/>
                </a:rPr>
                <a:t>’main’ method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000">
                  <a:latin typeface="Arial" charset="0"/>
                </a:rPr>
                <a:t>Not required, but may be used for testing and demonstration of usage</a:t>
              </a:r>
              <a:endParaRPr lang="en-GB" altLang="en-US" sz="2000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7324" name="Line 12"/>
            <p:cNvSpPr>
              <a:spLocks noChangeShapeType="1"/>
            </p:cNvSpPr>
            <p:nvPr/>
          </p:nvSpPr>
          <p:spPr bwMode="auto">
            <a:xfrm>
              <a:off x="2784" y="3456"/>
              <a:ext cx="288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32235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25EEF4D7-7C2E-4AA0-ADB3-06D6786A297C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86B99DE-130A-43E9-BD01-DDE5A10BA1FC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420866" name="Text Box 1026"/>
          <p:cNvSpPr txBox="1">
            <a:spLocks noChangeArrowheads="1"/>
          </p:cNvSpPr>
          <p:nvPr/>
        </p:nvSpPr>
        <p:spPr bwMode="auto">
          <a:xfrm>
            <a:off x="5887997" y="-35748"/>
            <a:ext cx="6297560" cy="703577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public class </a:t>
            </a:r>
            <a:r>
              <a:rPr lang="en-GB" altLang="en-US" sz="1600" b="1" dirty="0">
                <a:solidFill>
                  <a:schemeClr val="bg2"/>
                </a:solidFill>
                <a:latin typeface="Arial" charset="0"/>
              </a:rPr>
              <a:t>Switch</a:t>
            </a: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solidFill>
                  <a:srgbClr val="00B050"/>
                </a:solidFill>
                <a:latin typeface="Arial" charset="0"/>
              </a:rPr>
              <a:t>// Class attribute(s) go here</a:t>
            </a:r>
            <a:endParaRPr lang="en-GB" altLang="en-US" sz="1600" dirty="0">
              <a:solidFill>
                <a:srgbClr val="00B050"/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rgbClr val="00B050"/>
                </a:solidFill>
                <a:latin typeface="Arial" charset="0"/>
              </a:rPr>
              <a:t>// Object attribute(s) go here</a:t>
            </a:r>
            <a:endParaRPr lang="en-GB" altLang="en-US" sz="1600" dirty="0">
              <a:solidFill>
                <a:srgbClr val="00B050"/>
              </a:solidFill>
              <a:latin typeface="Arial" charset="0"/>
            </a:endParaRP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rgbClr val="00B050"/>
                </a:solidFill>
                <a:latin typeface="Arial" charset="0"/>
              </a:rPr>
              <a:t>// constructor(s)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2"/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rgbClr val="00B050"/>
                </a:solidFill>
                <a:latin typeface="Arial" charset="0"/>
              </a:rPr>
              <a:t>// Other methods</a:t>
            </a:r>
            <a:endParaRPr lang="en-GB" altLang="en-US" sz="1600" dirty="0">
              <a:solidFill>
                <a:srgbClr val="00B050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  <a:p>
            <a:pPr algn="l">
              <a:lnSpc>
                <a:spcPct val="140000"/>
              </a:lnSpc>
            </a:pPr>
            <a:r>
              <a:rPr lang="en-GB" altLang="en-US" sz="1600" dirty="0">
                <a:solidFill>
                  <a:srgbClr val="00B050"/>
                </a:solidFill>
                <a:latin typeface="Arial" charset="0"/>
              </a:rPr>
              <a:t>} // end of the Switch class</a:t>
            </a:r>
            <a:endParaRPr lang="en-GB" altLang="en-US" sz="1600" b="1" dirty="0">
              <a:solidFill>
                <a:srgbClr val="00B050"/>
              </a:solidFill>
              <a:latin typeface="Arial" charset="0"/>
            </a:endParaRPr>
          </a:p>
        </p:txBody>
      </p:sp>
      <p:sp>
        <p:nvSpPr>
          <p:cNvPr id="420867" name="Rectangle 1027"/>
          <p:cNvSpPr>
            <a:spLocks noGrp="1" noChangeArrowheads="1"/>
          </p:cNvSpPr>
          <p:nvPr>
            <p:ph type="title"/>
          </p:nvPr>
        </p:nvSpPr>
        <p:spPr bwMode="auto">
          <a:xfrm>
            <a:off x="611029" y="304800"/>
            <a:ext cx="487553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Switch.java “Blueprint”</a:t>
            </a:r>
          </a:p>
        </p:txBody>
      </p:sp>
      <p:sp>
        <p:nvSpPr>
          <p:cNvPr id="420868" name="Text Box 1028"/>
          <p:cNvSpPr txBox="1">
            <a:spLocks noChangeArrowheads="1"/>
          </p:cNvSpPr>
          <p:nvPr/>
        </p:nvSpPr>
        <p:spPr bwMode="auto">
          <a:xfrm>
            <a:off x="7111736" y="611188"/>
            <a:ext cx="4367662" cy="531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final int ON = 1;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final int OFF = 0;</a:t>
            </a:r>
          </a:p>
        </p:txBody>
      </p:sp>
      <p:sp>
        <p:nvSpPr>
          <p:cNvPr id="420871" name="Text Box 1031"/>
          <p:cNvSpPr txBox="1">
            <a:spLocks noChangeArrowheads="1"/>
          </p:cNvSpPr>
          <p:nvPr/>
        </p:nvSpPr>
        <p:spPr bwMode="auto">
          <a:xfrm>
            <a:off x="7111737" y="1447800"/>
            <a:ext cx="335192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private int state = OFF;</a:t>
            </a:r>
          </a:p>
        </p:txBody>
      </p:sp>
      <p:sp>
        <p:nvSpPr>
          <p:cNvPr id="420872" name="Text Box 1032"/>
          <p:cNvSpPr txBox="1">
            <a:spLocks noChangeArrowheads="1"/>
          </p:cNvSpPr>
          <p:nvPr/>
        </p:nvSpPr>
        <p:spPr bwMode="auto">
          <a:xfrm>
            <a:off x="7111736" y="1905002"/>
            <a:ext cx="4367662" cy="104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 b="1" dirty="0">
                <a:solidFill>
                  <a:schemeClr val="tx2"/>
                </a:solidFill>
                <a:latin typeface="Arial" charset="0"/>
              </a:rPr>
              <a:t>Switch</a:t>
            </a: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() {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	state=OFF;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}</a:t>
            </a:r>
          </a:p>
        </p:txBody>
      </p:sp>
      <p:sp>
        <p:nvSpPr>
          <p:cNvPr id="420876" name="Text Box 1036"/>
          <p:cNvSpPr txBox="1">
            <a:spLocks noChangeArrowheads="1"/>
          </p:cNvSpPr>
          <p:nvPr/>
        </p:nvSpPr>
        <p:spPr bwMode="auto">
          <a:xfrm>
            <a:off x="7111737" y="3159127"/>
            <a:ext cx="4266089" cy="331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void </a:t>
            </a:r>
            <a:r>
              <a:rPr lang="en-GB" altLang="en-US" sz="1600" b="1">
                <a:solidFill>
                  <a:schemeClr val="tx2"/>
                </a:solidFill>
                <a:latin typeface="Arial" charset="0"/>
              </a:rPr>
              <a:t>turnOn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() {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	state = ON;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}</a:t>
            </a:r>
          </a:p>
          <a:p>
            <a:pPr algn="l">
              <a:lnSpc>
                <a:spcPct val="18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void </a:t>
            </a:r>
            <a:r>
              <a:rPr lang="en-GB" altLang="en-US" sz="1600" b="1">
                <a:solidFill>
                  <a:schemeClr val="tx2"/>
                </a:solidFill>
                <a:latin typeface="Arial" charset="0"/>
              </a:rPr>
              <a:t>turnOff()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	state = OFF;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}</a:t>
            </a:r>
          </a:p>
          <a:p>
            <a:pPr algn="l">
              <a:lnSpc>
                <a:spcPct val="16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String </a:t>
            </a:r>
            <a:r>
              <a:rPr lang="en-GB" altLang="en-US" sz="1600" b="1">
                <a:solidFill>
                  <a:schemeClr val="tx2"/>
                </a:solidFill>
                <a:latin typeface="Arial" charset="0"/>
              </a:rPr>
              <a:t>getStatus()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	if ( state == ON )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   		return “On”;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 	else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   		return “Off”;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} </a:t>
            </a:r>
          </a:p>
        </p:txBody>
      </p:sp>
      <p:sp>
        <p:nvSpPr>
          <p:cNvPr id="420877" name="Text Box 1037"/>
          <p:cNvSpPr txBox="1">
            <a:spLocks noChangeArrowheads="1"/>
          </p:cNvSpPr>
          <p:nvPr/>
        </p:nvSpPr>
        <p:spPr bwMode="auto">
          <a:xfrm>
            <a:off x="306309" y="1752600"/>
            <a:ext cx="4875530" cy="28931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Class attributes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Attributes which are </a:t>
            </a:r>
            <a:r>
              <a:rPr lang="en-GB" altLang="en-US" sz="2000" b="1">
                <a:latin typeface="Arial" charset="0"/>
              </a:rPr>
              <a:t>identical</a:t>
            </a:r>
            <a:r>
              <a:rPr lang="en-GB" altLang="en-US" sz="2000">
                <a:latin typeface="Arial" charset="0"/>
              </a:rPr>
              <a:t> for all objects created from the blueprint. e.g. the constant ON for Switches - </a:t>
            </a:r>
            <a:r>
              <a:rPr lang="en-GB" altLang="en-US" sz="2000" b="1">
                <a:latin typeface="Arial" charset="0"/>
              </a:rPr>
              <a:t>same for all</a:t>
            </a:r>
            <a:r>
              <a:rPr lang="en-GB" altLang="en-US" sz="2000">
                <a:latin typeface="Arial" charset="0"/>
              </a:rPr>
              <a:t>. 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</a:t>
            </a:r>
            <a:r>
              <a:rPr lang="en-GB" altLang="en-US" sz="2400" b="1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2400" b="1">
                <a:latin typeface="Arial" charset="0"/>
              </a:rPr>
              <a:t>’ keyword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usually 'public' keyword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‘final’ if constants</a:t>
            </a:r>
          </a:p>
        </p:txBody>
      </p:sp>
      <p:sp>
        <p:nvSpPr>
          <p:cNvPr id="420878" name="Text Box 1038"/>
          <p:cNvSpPr txBox="1">
            <a:spLocks noChangeArrowheads="1"/>
          </p:cNvSpPr>
          <p:nvPr/>
        </p:nvSpPr>
        <p:spPr bwMode="auto">
          <a:xfrm>
            <a:off x="407882" y="2286002"/>
            <a:ext cx="4875530" cy="29194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Objects attributes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Variables which are </a:t>
            </a:r>
            <a:r>
              <a:rPr lang="en-GB" altLang="en-US" sz="2000" b="1">
                <a:latin typeface="Arial" charset="0"/>
              </a:rPr>
              <a:t>copied </a:t>
            </a:r>
            <a:r>
              <a:rPr lang="en-GB" altLang="en-US" sz="2000">
                <a:latin typeface="Arial" charset="0"/>
              </a:rPr>
              <a:t>into individual objects created from the blueprint. e.g. “state”, - </a:t>
            </a:r>
            <a:r>
              <a:rPr lang="en-GB" altLang="en-US" sz="2000" b="1">
                <a:latin typeface="Arial" charset="0"/>
              </a:rPr>
              <a:t>different for each Switch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000" b="1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‘private’ keyword</a:t>
            </a:r>
            <a:r>
              <a:rPr lang="en-GB" altLang="en-US" sz="2000">
                <a:latin typeface="Arial" charset="0"/>
              </a:rPr>
              <a:t> 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No ‘static’</a:t>
            </a:r>
          </a:p>
        </p:txBody>
      </p:sp>
      <p:sp>
        <p:nvSpPr>
          <p:cNvPr id="420879" name="Text Box 1039"/>
          <p:cNvSpPr txBox="1">
            <a:spLocks noChangeArrowheads="1"/>
          </p:cNvSpPr>
          <p:nvPr/>
        </p:nvSpPr>
        <p:spPr bwMode="auto">
          <a:xfrm>
            <a:off x="509456" y="2819401"/>
            <a:ext cx="4875530" cy="222214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Constructor(s)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Special methods that create a new object from the blueprint. Has </a:t>
            </a:r>
            <a:r>
              <a:rPr lang="en-GB" altLang="en-US" sz="2000" b="1">
                <a:latin typeface="Arial" charset="0"/>
              </a:rPr>
              <a:t>same name</a:t>
            </a:r>
            <a:r>
              <a:rPr lang="en-GB" altLang="en-US" sz="2000">
                <a:latin typeface="Arial" charset="0"/>
              </a:rPr>
              <a:t> as the blueprint class (i.e. 'Switch').</a:t>
            </a:r>
          </a:p>
          <a:p>
            <a:pPr>
              <a:spcBef>
                <a:spcPct val="50000"/>
              </a:spcBef>
            </a:pPr>
            <a:r>
              <a:rPr lang="en-GB" altLang="en-US" sz="2000" b="1">
                <a:latin typeface="Arial" charset="0"/>
              </a:rPr>
              <a:t>Returns a "Switch" object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‘public’ keyword</a:t>
            </a:r>
            <a:r>
              <a:rPr lang="en-GB" altLang="en-US" sz="2000">
                <a:latin typeface="Arial" charset="0"/>
              </a:rPr>
              <a:t> </a:t>
            </a:r>
          </a:p>
        </p:txBody>
      </p:sp>
      <p:sp>
        <p:nvSpPr>
          <p:cNvPr id="420880" name="Text Box 1040"/>
          <p:cNvSpPr txBox="1">
            <a:spLocks noChangeArrowheads="1"/>
          </p:cNvSpPr>
          <p:nvPr/>
        </p:nvSpPr>
        <p:spPr bwMode="auto">
          <a:xfrm>
            <a:off x="611029" y="3352800"/>
            <a:ext cx="4875530" cy="176048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Other methods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Usually so called ‘get’ and ‘set methods that manipulate the attributes. Other ‘helper’ methods </a:t>
            </a:r>
          </a:p>
          <a:p>
            <a:pPr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‘public’ keyword</a:t>
            </a:r>
            <a:r>
              <a:rPr lang="en-GB" altLang="en-US" sz="2000">
                <a:latin typeface="Arial" charset="0"/>
              </a:rPr>
              <a:t> </a:t>
            </a:r>
          </a:p>
        </p:txBody>
      </p:sp>
      <p:sp>
        <p:nvSpPr>
          <p:cNvPr id="420881" name="Text Box 1041"/>
          <p:cNvSpPr txBox="1">
            <a:spLocks noChangeArrowheads="1"/>
          </p:cNvSpPr>
          <p:nvPr/>
        </p:nvSpPr>
        <p:spPr bwMode="auto">
          <a:xfrm>
            <a:off x="712603" y="3886202"/>
            <a:ext cx="4875530" cy="151426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solidFill>
                  <a:srgbClr val="009900"/>
                </a:solidFill>
                <a:latin typeface="Arial" charset="0"/>
              </a:rPr>
              <a:t>’main’ method</a:t>
            </a:r>
            <a:endParaRPr lang="en-GB" altLang="en-US" sz="200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Not required, but may be used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for</a:t>
            </a:r>
            <a:r>
              <a:rPr lang="en-GB" altLang="en-US" sz="2000" b="1">
                <a:latin typeface="Arial" charset="0"/>
              </a:rPr>
              <a:t> testing</a:t>
            </a:r>
            <a:r>
              <a:rPr lang="en-GB" altLang="en-US" sz="2000">
                <a:latin typeface="Arial" charset="0"/>
              </a:rPr>
              <a:t> and usage 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2000" b="1">
                <a:latin typeface="Arial" charset="0"/>
              </a:rPr>
              <a:t>demonstration</a:t>
            </a:r>
            <a:endParaRPr lang="en-GB" altLang="en-US" sz="200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200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2000">
              <a:solidFill>
                <a:srgbClr val="0099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2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8" grpId="0" autoUpdateAnimBg="0"/>
      <p:bldP spid="420871" grpId="0" build="p" autoUpdateAnimBg="0"/>
      <p:bldP spid="420872" grpId="0" autoUpdateAnimBg="0"/>
      <p:bldP spid="420876" grpId="0" autoUpdateAnimBg="0"/>
      <p:bldP spid="420877" grpId="0" animBg="1" autoUpdateAnimBg="0"/>
      <p:bldP spid="420878" grpId="0" animBg="1" autoUpdateAnimBg="0"/>
      <p:bldP spid="420879" grpId="0" animBg="1" autoUpdateAnimBg="0"/>
      <p:bldP spid="420880" grpId="0" animBg="1" autoUpdateAnimBg="0"/>
      <p:bldP spid="420881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5271719-0897-48ED-B9AF-3376E09F2F05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6C47D544-F56B-47E9-9411-8442BA78F8D3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421890" name="Text Box 1026"/>
          <p:cNvSpPr txBox="1">
            <a:spLocks noChangeArrowheads="1"/>
          </p:cNvSpPr>
          <p:nvPr/>
        </p:nvSpPr>
        <p:spPr bwMode="auto">
          <a:xfrm>
            <a:off x="285147" y="1944689"/>
            <a:ext cx="4875530" cy="1089529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1891" name="Text Box 1027"/>
          <p:cNvSpPr txBox="1">
            <a:spLocks noChangeArrowheads="1"/>
          </p:cNvSpPr>
          <p:nvPr/>
        </p:nvSpPr>
        <p:spPr bwMode="auto">
          <a:xfrm>
            <a:off x="8614179" y="31940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3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1892" name="Text Box 1028"/>
          <p:cNvSpPr txBox="1">
            <a:spLocks noChangeArrowheads="1"/>
          </p:cNvSpPr>
          <p:nvPr/>
        </p:nvSpPr>
        <p:spPr bwMode="auto">
          <a:xfrm>
            <a:off x="6481135" y="3879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2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1893" name="Text Box 1029"/>
          <p:cNvSpPr txBox="1">
            <a:spLocks noChangeArrowheads="1"/>
          </p:cNvSpPr>
          <p:nvPr/>
        </p:nvSpPr>
        <p:spPr bwMode="auto">
          <a:xfrm>
            <a:off x="4144943" y="4641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1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1894" name="Line 1030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895" name="Line 1031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896" name="Line 1032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897" name="Text Box 1033"/>
          <p:cNvSpPr txBox="1">
            <a:spLocks noChangeArrowheads="1"/>
          </p:cNvSpPr>
          <p:nvPr/>
        </p:nvSpPr>
        <p:spPr bwMode="auto">
          <a:xfrm rot="-1486851">
            <a:off x="7090576" y="5422615"/>
            <a:ext cx="540455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>
                <a:latin typeface="Arial" charset="0"/>
              </a:rPr>
              <a:t>Switch instances</a:t>
            </a:r>
          </a:p>
        </p:txBody>
      </p:sp>
      <p:sp>
        <p:nvSpPr>
          <p:cNvPr id="421898" name="Text Box 1034"/>
          <p:cNvSpPr txBox="1">
            <a:spLocks noChangeArrowheads="1"/>
          </p:cNvSpPr>
          <p:nvPr/>
        </p:nvSpPr>
        <p:spPr bwMode="auto">
          <a:xfrm>
            <a:off x="5160678" y="2952750"/>
            <a:ext cx="34535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>
              <a:latin typeface="Arial" charset="0"/>
            </a:endParaRPr>
          </a:p>
        </p:txBody>
      </p:sp>
      <p:sp>
        <p:nvSpPr>
          <p:cNvPr id="421899" name="Text Box 1035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/>
              <a:t> “Switch” Implementation (1 of 4)</a:t>
            </a:r>
          </a:p>
        </p:txBody>
      </p:sp>
      <p:sp>
        <p:nvSpPr>
          <p:cNvPr id="421900" name="Text Box 1036"/>
          <p:cNvSpPr txBox="1">
            <a:spLocks noChangeArrowheads="1"/>
          </p:cNvSpPr>
          <p:nvPr/>
        </p:nvSpPr>
        <p:spPr bwMode="auto">
          <a:xfrm>
            <a:off x="204736" y="1411288"/>
            <a:ext cx="41645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design once</a:t>
            </a:r>
          </a:p>
        </p:txBody>
      </p:sp>
      <p:grpSp>
        <p:nvGrpSpPr>
          <p:cNvPr id="421901" name="Group 1037"/>
          <p:cNvGrpSpPr>
            <a:grpSpLocks/>
          </p:cNvGrpSpPr>
          <p:nvPr/>
        </p:nvGrpSpPr>
        <p:grpSpPr bwMode="auto">
          <a:xfrm rot="-1692104">
            <a:off x="6807015" y="4800600"/>
            <a:ext cx="5383398" cy="1371600"/>
            <a:chOff x="576" y="2592"/>
            <a:chExt cx="2544" cy="864"/>
          </a:xfrm>
        </p:grpSpPr>
        <p:sp>
          <p:nvSpPr>
            <p:cNvPr id="421902" name="Oval 1038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03" name="Text Box 1039"/>
            <p:cNvSpPr txBox="1">
              <a:spLocks noChangeArrowheads="1"/>
            </p:cNvSpPr>
            <p:nvPr/>
          </p:nvSpPr>
          <p:spPr bwMode="auto">
            <a:xfrm>
              <a:off x="672" y="2904"/>
              <a:ext cx="2352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1"/>
                  </a:solidFill>
                  <a:latin typeface="Arial" charset="0"/>
                </a:rPr>
                <a:t>‘</a:t>
              </a:r>
              <a:r>
                <a:rPr lang="en-GB" altLang="en-US" b="1" dirty="0" err="1">
                  <a:solidFill>
                    <a:schemeClr val="bg1"/>
                  </a:solidFill>
                  <a:latin typeface="Arial" charset="0"/>
                </a:rPr>
                <a:t>UseSwitch</a:t>
              </a:r>
              <a:r>
                <a:rPr lang="en-GB" altLang="en-US" b="1" dirty="0">
                  <a:solidFill>
                    <a:schemeClr val="bg1"/>
                  </a:solidFill>
                  <a:latin typeface="Arial" charset="0"/>
                </a:rPr>
                <a:t>’ class</a:t>
              </a:r>
            </a:p>
          </p:txBody>
        </p:sp>
      </p:grpSp>
      <p:sp>
        <p:nvSpPr>
          <p:cNvPr id="421904" name="Text Box 1040"/>
          <p:cNvSpPr txBox="1">
            <a:spLocks noChangeArrowheads="1"/>
          </p:cNvSpPr>
          <p:nvPr/>
        </p:nvSpPr>
        <p:spPr bwMode="auto">
          <a:xfrm>
            <a:off x="141252" y="1209236"/>
            <a:ext cx="5070213" cy="2911566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2900" dirty="0">
                <a:solidFill>
                  <a:srgbClr val="009900"/>
                </a:solidFill>
                <a:sym typeface="Wingdings" pitchFamily="2" charset="2"/>
              </a:rPr>
              <a:t></a:t>
            </a:r>
          </a:p>
        </p:txBody>
      </p:sp>
    </p:spTree>
    <p:extLst>
      <p:ext uri="{BB962C8B-B14F-4D97-AF65-F5344CB8AC3E}">
        <p14:creationId xmlns:p14="http://schemas.microsoft.com/office/powerpoint/2010/main" val="174294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1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2F83266-AAE9-41ED-B09E-EA52BD641A5E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60C82CE6-8627-42DF-970E-E79A35746F1D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379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0"/>
            <a:ext cx="10360501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Building and Using Switches</a:t>
            </a:r>
            <a:br>
              <a:rPr lang="en-GB" altLang="en-US" b="1" dirty="0"/>
            </a:br>
            <a:endParaRPr lang="en-GB" altLang="en-US" dirty="0"/>
          </a:p>
        </p:txBody>
      </p:sp>
      <p:sp>
        <p:nvSpPr>
          <p:cNvPr id="379907" name="Text Box 3"/>
          <p:cNvSpPr txBox="1">
            <a:spLocks noChangeArrowheads="1"/>
          </p:cNvSpPr>
          <p:nvPr/>
        </p:nvSpPr>
        <p:spPr bwMode="auto">
          <a:xfrm>
            <a:off x="611030" y="1600202"/>
            <a:ext cx="10868369" cy="4401205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public static void main(String </a:t>
            </a:r>
            <a:r>
              <a:rPr lang="en-GB" altLang="en-US" sz="1600" b="1" dirty="0" err="1">
                <a:latin typeface="Arial" charset="0"/>
              </a:rPr>
              <a:t>args</a:t>
            </a:r>
            <a:r>
              <a:rPr lang="en-GB" altLang="en-US" sz="1600" b="1" dirty="0">
                <a:latin typeface="Arial" charset="0"/>
              </a:rPr>
              <a:t>[])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Switch switch1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Switch switch2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"Initial switch states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"Now turn switch 1 on");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switch1.turnOn();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} //end of main</a:t>
            </a: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485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B653B70-A3EB-4CEC-8D80-40184A81CBCA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82481FE-F6CB-4A47-AA4C-1387A7E3653F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400398" name="Text Box 14"/>
          <p:cNvSpPr txBox="1">
            <a:spLocks noChangeArrowheads="1"/>
          </p:cNvSpPr>
          <p:nvPr/>
        </p:nvSpPr>
        <p:spPr bwMode="auto">
          <a:xfrm>
            <a:off x="611030" y="1600202"/>
            <a:ext cx="10868369" cy="4401205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public static void main(String </a:t>
            </a:r>
            <a:r>
              <a:rPr lang="en-GB" altLang="en-US" sz="1600" b="1" dirty="0" err="1">
                <a:latin typeface="Arial" charset="0"/>
              </a:rPr>
              <a:t>args</a:t>
            </a:r>
            <a:r>
              <a:rPr lang="en-GB" altLang="en-US" sz="1600" b="1" dirty="0">
                <a:latin typeface="Arial" charset="0"/>
              </a:rPr>
              <a:t>[])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>
                <a:latin typeface="Arial" charset="0"/>
              </a:rPr>
              <a:t>Switch switch1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		Switch switch2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"Initial switch states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"Now turn switch 1 on");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switch1.turnOn();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} //end of main</a:t>
            </a: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latin typeface="Arial" charset="0"/>
            </a:endParaRPr>
          </a:p>
        </p:txBody>
      </p:sp>
      <p:sp>
        <p:nvSpPr>
          <p:cNvPr id="400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0"/>
            <a:ext cx="10360501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Building and Switch</a:t>
            </a:r>
            <a:br>
              <a:rPr lang="en-GB" altLang="en-US" b="1" dirty="0"/>
            </a:br>
            <a:endParaRPr lang="en-GB" altLang="en-US" dirty="0"/>
          </a:p>
        </p:txBody>
      </p:sp>
      <p:sp>
        <p:nvSpPr>
          <p:cNvPr id="400392" name="Text Box 8"/>
          <p:cNvSpPr txBox="1">
            <a:spLocks noChangeArrowheads="1"/>
          </p:cNvSpPr>
          <p:nvPr/>
        </p:nvSpPr>
        <p:spPr bwMode="auto">
          <a:xfrm>
            <a:off x="6807015" y="5638802"/>
            <a:ext cx="4875530" cy="101441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dirty="0">
                <a:solidFill>
                  <a:schemeClr val="bg1"/>
                </a:solidFill>
                <a:latin typeface="Arial" charset="0"/>
              </a:rPr>
              <a:t>Compare 'constructing' to 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  <a:latin typeface="Arial" charset="0"/>
              </a:rPr>
              <a:t>int  x = 5;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400388" name="AutoShape 4"/>
          <p:cNvSpPr>
            <a:spLocks noChangeArrowheads="1"/>
          </p:cNvSpPr>
          <p:nvPr/>
        </p:nvSpPr>
        <p:spPr bwMode="auto">
          <a:xfrm>
            <a:off x="-513239" y="3124201"/>
            <a:ext cx="3453500" cy="914400"/>
          </a:xfrm>
          <a:prstGeom prst="wedgeRectCallout">
            <a:avLst>
              <a:gd name="adj1" fmla="val 43384"/>
              <a:gd name="adj2" fmla="val -100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Class of object to construct</a:t>
            </a:r>
          </a:p>
        </p:txBody>
      </p:sp>
      <p:sp>
        <p:nvSpPr>
          <p:cNvPr id="400389" name="AutoShape 5"/>
          <p:cNvSpPr>
            <a:spLocks noChangeArrowheads="1"/>
          </p:cNvSpPr>
          <p:nvPr/>
        </p:nvSpPr>
        <p:spPr bwMode="auto">
          <a:xfrm>
            <a:off x="2676359" y="4160763"/>
            <a:ext cx="3250353" cy="914400"/>
          </a:xfrm>
          <a:prstGeom prst="wedgeRectCallout">
            <a:avLst>
              <a:gd name="adj1" fmla="val -28713"/>
              <a:gd name="adj2" fmla="val -21406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 dirty="0"/>
              <a:t>Name of the object to construct</a:t>
            </a:r>
          </a:p>
        </p:txBody>
      </p:sp>
      <p:sp>
        <p:nvSpPr>
          <p:cNvPr id="400390" name="AutoShape 6"/>
          <p:cNvSpPr>
            <a:spLocks noChangeArrowheads="1"/>
          </p:cNvSpPr>
          <p:nvPr/>
        </p:nvSpPr>
        <p:spPr bwMode="auto">
          <a:xfrm>
            <a:off x="6807015" y="2744735"/>
            <a:ext cx="2640912" cy="914400"/>
          </a:xfrm>
          <a:prstGeom prst="wedgeRectCallout">
            <a:avLst>
              <a:gd name="adj1" fmla="val -97838"/>
              <a:gd name="adj2" fmla="val -560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 dirty="0"/>
              <a:t>Call the constructor</a:t>
            </a:r>
          </a:p>
        </p:txBody>
      </p:sp>
      <p:sp>
        <p:nvSpPr>
          <p:cNvPr id="400391" name="AutoShape 7"/>
          <p:cNvSpPr>
            <a:spLocks noChangeArrowheads="1"/>
          </p:cNvSpPr>
          <p:nvPr/>
        </p:nvSpPr>
        <p:spPr bwMode="auto">
          <a:xfrm>
            <a:off x="6126052" y="4109109"/>
            <a:ext cx="3250353" cy="914400"/>
          </a:xfrm>
          <a:prstGeom prst="wedgeRectCallout">
            <a:avLst>
              <a:gd name="adj1" fmla="val -103125"/>
              <a:gd name="adj2" fmla="val -19844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 dirty="0"/>
              <a:t>Keyword "new"</a:t>
            </a:r>
          </a:p>
        </p:txBody>
      </p:sp>
      <p:sp>
        <p:nvSpPr>
          <p:cNvPr id="400396" name="Text Box 12"/>
          <p:cNvSpPr txBox="1">
            <a:spLocks noChangeArrowheads="1"/>
          </p:cNvSpPr>
          <p:nvPr/>
        </p:nvSpPr>
        <p:spPr bwMode="auto">
          <a:xfrm>
            <a:off x="204735" y="5562600"/>
            <a:ext cx="4062942" cy="10541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public </a:t>
            </a:r>
            <a:r>
              <a:rPr lang="en-GB" altLang="en-US" sz="1600" b="1" dirty="0">
                <a:solidFill>
                  <a:schemeClr val="bg1"/>
                </a:solidFill>
                <a:latin typeface="Arial" charset="0"/>
              </a:rPr>
              <a:t>Switch</a:t>
            </a: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() {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	state=OFF;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12026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4E648DF-DF68-4F12-ACC3-C7526551387B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4D05D65F-0B58-422A-8375-9C2A2DAEE96D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402452" name="Text Box 20"/>
          <p:cNvSpPr txBox="1">
            <a:spLocks noChangeArrowheads="1"/>
          </p:cNvSpPr>
          <p:nvPr/>
        </p:nvSpPr>
        <p:spPr bwMode="auto">
          <a:xfrm>
            <a:off x="611030" y="1600202"/>
            <a:ext cx="10868369" cy="4401205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static void main(String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args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[])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Switch switch1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Switch switch2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"Initial switch states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		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"Now turn switch 1 on");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switch1.turnOn();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//end of main</a:t>
            </a:r>
            <a:endParaRPr lang="en-GB" altLang="en-US" sz="24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402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04735" y="152400"/>
            <a:ext cx="975106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Building and Using Switches</a:t>
            </a:r>
            <a:b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UseSwitch.java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02444" name="AutoShape 12"/>
          <p:cNvSpPr>
            <a:spLocks noChangeArrowheads="1"/>
          </p:cNvSpPr>
          <p:nvPr/>
        </p:nvSpPr>
        <p:spPr bwMode="auto">
          <a:xfrm>
            <a:off x="1447800" y="5257800"/>
            <a:ext cx="3656648" cy="914400"/>
          </a:xfrm>
          <a:prstGeom prst="wedgeRectCallout">
            <a:avLst>
              <a:gd name="adj1" fmla="val 36111"/>
              <a:gd name="adj2" fmla="val -1928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Name of the object</a:t>
            </a:r>
          </a:p>
        </p:txBody>
      </p:sp>
      <p:sp>
        <p:nvSpPr>
          <p:cNvPr id="402445" name="AutoShape 13"/>
          <p:cNvSpPr>
            <a:spLocks noChangeArrowheads="1"/>
          </p:cNvSpPr>
          <p:nvPr/>
        </p:nvSpPr>
        <p:spPr bwMode="auto">
          <a:xfrm>
            <a:off x="5232625" y="4343400"/>
            <a:ext cx="812588" cy="685800"/>
          </a:xfrm>
          <a:prstGeom prst="wedgeRectCallout">
            <a:avLst>
              <a:gd name="adj1" fmla="val -52866"/>
              <a:gd name="adj2" fmla="val -1055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dot</a:t>
            </a:r>
          </a:p>
        </p:txBody>
      </p:sp>
      <p:sp>
        <p:nvSpPr>
          <p:cNvPr id="402446" name="AutoShape 14"/>
          <p:cNvSpPr>
            <a:spLocks noChangeArrowheads="1"/>
          </p:cNvSpPr>
          <p:nvPr/>
        </p:nvSpPr>
        <p:spPr bwMode="auto">
          <a:xfrm>
            <a:off x="6629401" y="5029200"/>
            <a:ext cx="2844059" cy="914400"/>
          </a:xfrm>
          <a:prstGeom prst="wedgeRectCallout">
            <a:avLst>
              <a:gd name="adj1" fmla="val -74255"/>
              <a:gd name="adj2" fmla="val -1803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Method called returns state</a:t>
            </a:r>
          </a:p>
        </p:txBody>
      </p:sp>
      <p:sp>
        <p:nvSpPr>
          <p:cNvPr id="402447" name="Text Box 15"/>
          <p:cNvSpPr txBox="1">
            <a:spLocks noChangeArrowheads="1"/>
          </p:cNvSpPr>
          <p:nvPr/>
        </p:nvSpPr>
        <p:spPr bwMode="auto">
          <a:xfrm>
            <a:off x="7441989" y="1345321"/>
            <a:ext cx="4062942" cy="156966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public String </a:t>
            </a:r>
            <a:r>
              <a:rPr lang="en-GB" altLang="en-US" sz="1600" b="1" dirty="0" err="1">
                <a:solidFill>
                  <a:schemeClr val="bg1"/>
                </a:solidFill>
                <a:latin typeface="Arial" charset="0"/>
              </a:rPr>
              <a:t>getStatus</a:t>
            </a:r>
            <a:r>
              <a:rPr lang="en-GB" altLang="en-US" sz="1600" b="1" dirty="0">
                <a:solidFill>
                  <a:schemeClr val="bg1"/>
                </a:solidFill>
                <a:latin typeface="Arial" charset="0"/>
              </a:rPr>
              <a:t>()</a:t>
            </a: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    if ( state == ON )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   	return “On”;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    else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    	return “Off”;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} </a:t>
            </a:r>
          </a:p>
        </p:txBody>
      </p:sp>
      <p:grpSp>
        <p:nvGrpSpPr>
          <p:cNvPr id="402451" name="Group 19"/>
          <p:cNvGrpSpPr>
            <a:grpSpLocks/>
          </p:cNvGrpSpPr>
          <p:nvPr/>
        </p:nvGrpSpPr>
        <p:grpSpPr bwMode="auto">
          <a:xfrm>
            <a:off x="8432191" y="3270253"/>
            <a:ext cx="3589103" cy="1089026"/>
            <a:chOff x="3792" y="2073"/>
            <a:chExt cx="1793" cy="686"/>
          </a:xfrm>
        </p:grpSpPr>
        <p:sp>
          <p:nvSpPr>
            <p:cNvPr id="402448" name="Text Box 16"/>
            <p:cNvSpPr txBox="1">
              <a:spLocks noChangeArrowheads="1"/>
            </p:cNvSpPr>
            <p:nvPr/>
          </p:nvSpPr>
          <p:spPr bwMode="auto">
            <a:xfrm>
              <a:off x="4529" y="2073"/>
              <a:ext cx="1056" cy="686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2000" b="1" dirty="0"/>
                <a:t>Output: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sz="2000" dirty="0"/>
                <a:t>switch1 : Off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sz="2000" dirty="0"/>
                <a:t>switch2 : Off</a:t>
              </a:r>
            </a:p>
          </p:txBody>
        </p:sp>
        <p:sp>
          <p:nvSpPr>
            <p:cNvPr id="402450" name="AutoShape 18"/>
            <p:cNvSpPr>
              <a:spLocks noChangeArrowheads="1"/>
            </p:cNvSpPr>
            <p:nvPr/>
          </p:nvSpPr>
          <p:spPr bwMode="auto">
            <a:xfrm>
              <a:off x="3792" y="2256"/>
              <a:ext cx="720" cy="240"/>
            </a:xfrm>
            <a:prstGeom prst="rightArrow">
              <a:avLst>
                <a:gd name="adj1" fmla="val 50000"/>
                <a:gd name="adj2" fmla="val 75000"/>
              </a:avLst>
            </a:prstGeom>
            <a:solidFill>
              <a:srgbClr val="FFFF6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77070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2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240C853-4346-4067-8CDB-4599BCE4C5AE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398AD02B-5DE1-4DDD-8F77-83A68EC65098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403471" name="Text Box 15"/>
          <p:cNvSpPr txBox="1">
            <a:spLocks noChangeArrowheads="1"/>
          </p:cNvSpPr>
          <p:nvPr/>
        </p:nvSpPr>
        <p:spPr bwMode="auto">
          <a:xfrm>
            <a:off x="611030" y="1600202"/>
            <a:ext cx="10868369" cy="4401205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public static void main(String </a:t>
            </a:r>
            <a:r>
              <a:rPr lang="en-GB" altLang="en-US" sz="1600" b="1" dirty="0" err="1">
                <a:latin typeface="Arial" charset="0"/>
              </a:rPr>
              <a:t>args</a:t>
            </a:r>
            <a:r>
              <a:rPr lang="en-GB" altLang="en-US" sz="1600" b="1" dirty="0">
                <a:latin typeface="Arial" charset="0"/>
              </a:rPr>
              <a:t>[])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>
                <a:latin typeface="Arial" charset="0"/>
              </a:rPr>
              <a:t>Switch switch1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		Switch switch2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"Initial switch states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"Now turn switch 1 on");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   		switch1.turnOn();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switch2.getStatus());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} //end of main</a:t>
            </a: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latin typeface="Arial" charset="0"/>
            </a:endParaRPr>
          </a:p>
        </p:txBody>
      </p:sp>
      <p:sp>
        <p:nvSpPr>
          <p:cNvPr id="403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030" y="228600"/>
            <a:ext cx="10055781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Building and Using Switches</a:t>
            </a:r>
            <a:br>
              <a:rPr lang="en-GB" altLang="en-US" b="1" dirty="0"/>
            </a:br>
            <a:r>
              <a:rPr lang="en-GB" altLang="en-US" b="1" dirty="0"/>
              <a:t>UseSwitch.java</a:t>
            </a:r>
            <a:endParaRPr lang="en-GB" altLang="en-US" dirty="0"/>
          </a:p>
        </p:txBody>
      </p:sp>
      <p:sp>
        <p:nvSpPr>
          <p:cNvPr id="403467" name="Text Box 11"/>
          <p:cNvSpPr txBox="1">
            <a:spLocks noChangeArrowheads="1"/>
          </p:cNvSpPr>
          <p:nvPr/>
        </p:nvSpPr>
        <p:spPr bwMode="auto">
          <a:xfrm>
            <a:off x="8533766" y="1219202"/>
            <a:ext cx="3351927" cy="2505301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public void </a:t>
            </a:r>
            <a:r>
              <a:rPr lang="en-GB" altLang="en-US" sz="1600" b="1">
                <a:solidFill>
                  <a:schemeClr val="bg2"/>
                </a:solidFill>
                <a:latin typeface="Arial" charset="0"/>
              </a:rPr>
              <a:t>turnOn</a:t>
            </a: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() {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	state = ON;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}   </a:t>
            </a:r>
          </a:p>
          <a:p>
            <a:pPr algn="l">
              <a:lnSpc>
                <a:spcPct val="100000"/>
              </a:lnSpc>
            </a:pPr>
            <a:endParaRPr lang="en-GB" altLang="en-US" sz="1600">
              <a:solidFill>
                <a:schemeClr val="bg2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public String </a:t>
            </a:r>
            <a:r>
              <a:rPr lang="en-GB" altLang="en-US" sz="1600" b="1">
                <a:solidFill>
                  <a:schemeClr val="bg2"/>
                </a:solidFill>
                <a:latin typeface="Arial" charset="0"/>
              </a:rPr>
              <a:t>getStatus()</a:t>
            </a: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     if ( state == ON )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    	return “On”;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     else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    	return “Off”;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bg2"/>
                </a:solidFill>
                <a:latin typeface="Arial" charset="0"/>
              </a:rPr>
              <a:t>} </a:t>
            </a:r>
          </a:p>
        </p:txBody>
      </p:sp>
      <p:grpSp>
        <p:nvGrpSpPr>
          <p:cNvPr id="403468" name="Group 12"/>
          <p:cNvGrpSpPr>
            <a:grpSpLocks/>
          </p:cNvGrpSpPr>
          <p:nvPr/>
        </p:nvGrpSpPr>
        <p:grpSpPr bwMode="auto">
          <a:xfrm>
            <a:off x="8432192" y="4364037"/>
            <a:ext cx="3555074" cy="1089024"/>
            <a:chOff x="3792" y="2029"/>
            <a:chExt cx="1776" cy="686"/>
          </a:xfrm>
        </p:grpSpPr>
        <p:sp>
          <p:nvSpPr>
            <p:cNvPr id="403469" name="Text Box 13"/>
            <p:cNvSpPr txBox="1">
              <a:spLocks noChangeArrowheads="1"/>
            </p:cNvSpPr>
            <p:nvPr/>
          </p:nvSpPr>
          <p:spPr bwMode="auto">
            <a:xfrm>
              <a:off x="4512" y="2029"/>
              <a:ext cx="1056" cy="686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2000" b="1" dirty="0"/>
                <a:t>Output: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sz="2000" dirty="0"/>
                <a:t>switch1 : On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sz="2000" dirty="0"/>
                <a:t>switch2 : Off</a:t>
              </a:r>
            </a:p>
          </p:txBody>
        </p:sp>
        <p:sp>
          <p:nvSpPr>
            <p:cNvPr id="403470" name="AutoShape 14"/>
            <p:cNvSpPr>
              <a:spLocks noChangeArrowheads="1"/>
            </p:cNvSpPr>
            <p:nvPr/>
          </p:nvSpPr>
          <p:spPr bwMode="auto">
            <a:xfrm>
              <a:off x="3792" y="2256"/>
              <a:ext cx="720" cy="240"/>
            </a:xfrm>
            <a:prstGeom prst="rightArrow">
              <a:avLst>
                <a:gd name="adj1" fmla="val 50000"/>
                <a:gd name="adj2" fmla="val 75000"/>
              </a:avLst>
            </a:prstGeom>
            <a:solidFill>
              <a:srgbClr val="FFFF6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7884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3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BB76B0A-D9B9-44B5-9C26-4B7458CC1B94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160DBEF-4405-42B0-8B24-3702B4F828CA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422914" name="Text Box 1026"/>
          <p:cNvSpPr txBox="1">
            <a:spLocks noChangeArrowheads="1"/>
          </p:cNvSpPr>
          <p:nvPr/>
        </p:nvSpPr>
        <p:spPr bwMode="auto">
          <a:xfrm>
            <a:off x="285147" y="1944689"/>
            <a:ext cx="4875530" cy="1089529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2915" name="Text Box 1027"/>
          <p:cNvSpPr txBox="1">
            <a:spLocks noChangeArrowheads="1"/>
          </p:cNvSpPr>
          <p:nvPr/>
        </p:nvSpPr>
        <p:spPr bwMode="auto">
          <a:xfrm>
            <a:off x="8614179" y="31940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3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2916" name="Text Box 1028"/>
          <p:cNvSpPr txBox="1">
            <a:spLocks noChangeArrowheads="1"/>
          </p:cNvSpPr>
          <p:nvPr/>
        </p:nvSpPr>
        <p:spPr bwMode="auto">
          <a:xfrm>
            <a:off x="6481135" y="3879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2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2917" name="Text Box 1029"/>
          <p:cNvSpPr txBox="1">
            <a:spLocks noChangeArrowheads="1"/>
          </p:cNvSpPr>
          <p:nvPr/>
        </p:nvSpPr>
        <p:spPr bwMode="auto">
          <a:xfrm>
            <a:off x="4144943" y="4641851"/>
            <a:ext cx="3250353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Switch 1</a:t>
            </a:r>
            <a:endParaRPr lang="en-GB" altLang="en-US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- attributes</a:t>
            </a:r>
            <a:endParaRPr lang="en-GB" altLang="en-US" b="1">
              <a:latin typeface="Arial" charset="0"/>
            </a:endParaRPr>
          </a:p>
        </p:txBody>
      </p:sp>
      <p:sp>
        <p:nvSpPr>
          <p:cNvPr id="422918" name="Line 1030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19" name="Line 1031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0" name="Line 1032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1" name="Text Box 1033"/>
          <p:cNvSpPr txBox="1">
            <a:spLocks noChangeArrowheads="1"/>
          </p:cNvSpPr>
          <p:nvPr/>
        </p:nvSpPr>
        <p:spPr bwMode="auto">
          <a:xfrm rot="-1486851">
            <a:off x="7090576" y="5422615"/>
            <a:ext cx="540455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>
                <a:latin typeface="Arial" charset="0"/>
              </a:rPr>
              <a:t>Switch instances</a:t>
            </a:r>
          </a:p>
        </p:txBody>
      </p:sp>
      <p:sp>
        <p:nvSpPr>
          <p:cNvPr id="422922" name="Text Box 1034"/>
          <p:cNvSpPr txBox="1">
            <a:spLocks noChangeArrowheads="1"/>
          </p:cNvSpPr>
          <p:nvPr/>
        </p:nvSpPr>
        <p:spPr bwMode="auto">
          <a:xfrm>
            <a:off x="5160678" y="2952750"/>
            <a:ext cx="34535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>
              <a:latin typeface="Arial" charset="0"/>
            </a:endParaRPr>
          </a:p>
        </p:txBody>
      </p:sp>
      <p:sp>
        <p:nvSpPr>
          <p:cNvPr id="422923" name="Text Box 1035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/>
              <a:t> Done !</a:t>
            </a:r>
          </a:p>
        </p:txBody>
      </p:sp>
      <p:sp>
        <p:nvSpPr>
          <p:cNvPr id="422924" name="Text Box 1036"/>
          <p:cNvSpPr txBox="1">
            <a:spLocks noChangeArrowheads="1"/>
          </p:cNvSpPr>
          <p:nvPr/>
        </p:nvSpPr>
        <p:spPr bwMode="auto">
          <a:xfrm>
            <a:off x="204736" y="1411288"/>
            <a:ext cx="41645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  <a:latin typeface="Arial" charset="0"/>
              </a:rPr>
              <a:t>design once</a:t>
            </a:r>
          </a:p>
        </p:txBody>
      </p:sp>
      <p:sp>
        <p:nvSpPr>
          <p:cNvPr id="422928" name="Text Box 1040"/>
          <p:cNvSpPr txBox="1">
            <a:spLocks noChangeArrowheads="1"/>
          </p:cNvSpPr>
          <p:nvPr/>
        </p:nvSpPr>
        <p:spPr bwMode="auto">
          <a:xfrm>
            <a:off x="213200" y="1447800"/>
            <a:ext cx="5070213" cy="2911566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2900">
                <a:solidFill>
                  <a:srgbClr val="009900"/>
                </a:solidFill>
                <a:sym typeface="Wingdings" pitchFamily="2" charset="2"/>
              </a:rPr>
              <a:t></a:t>
            </a:r>
          </a:p>
        </p:txBody>
      </p:sp>
      <p:sp>
        <p:nvSpPr>
          <p:cNvPr id="422929" name="Text Box 1041"/>
          <p:cNvSpPr txBox="1">
            <a:spLocks noChangeArrowheads="1"/>
          </p:cNvSpPr>
          <p:nvPr/>
        </p:nvSpPr>
        <p:spPr bwMode="auto">
          <a:xfrm>
            <a:off x="3861383" y="2803527"/>
            <a:ext cx="8320566" cy="4673587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 altLang="en-US" sz="22900">
                <a:solidFill>
                  <a:srgbClr val="009900"/>
                </a:solidFill>
                <a:sym typeface="Wingdings" pitchFamily="2" charset="2"/>
              </a:rPr>
              <a:t></a:t>
            </a:r>
          </a:p>
        </p:txBody>
      </p:sp>
    </p:spTree>
    <p:extLst>
      <p:ext uri="{BB962C8B-B14F-4D97-AF65-F5344CB8AC3E}">
        <p14:creationId xmlns:p14="http://schemas.microsoft.com/office/powerpoint/2010/main" val="2360057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223B9B8-3CC0-413C-AA39-63AC1925319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C155AC1-2DB0-41BF-8956-D26F43994AAC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Review: Object Orientated Basics</a:t>
            </a:r>
          </a:p>
        </p:txBody>
      </p:sp>
      <p:sp>
        <p:nvSpPr>
          <p:cNvPr id="405507" name="Rectangle 3"/>
          <p:cNvSpPr>
            <a:spLocks noChangeArrowheads="1"/>
          </p:cNvSpPr>
          <p:nvPr/>
        </p:nvSpPr>
        <p:spPr bwMode="auto">
          <a:xfrm>
            <a:off x="1127448" y="1219200"/>
            <a:ext cx="10360501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An object has a </a:t>
            </a:r>
            <a:r>
              <a:rPr lang="en-GB" altLang="en-US" sz="2800" b="1" u="sng" dirty="0">
                <a:solidFill>
                  <a:srgbClr val="CC3399"/>
                </a:solidFill>
              </a:rPr>
              <a:t>state</a:t>
            </a:r>
            <a:r>
              <a:rPr lang="en-GB" altLang="en-US" sz="2800" dirty="0"/>
              <a:t>. </a:t>
            </a:r>
          </a:p>
          <a:p>
            <a:pPr>
              <a:lnSpc>
                <a:spcPct val="40000"/>
              </a:lnSpc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rgbClr val="009900"/>
                </a:solidFill>
              </a:rPr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(Switch status)</a:t>
            </a:r>
            <a:endParaRPr lang="en-GB" altLang="en-US" sz="2800" b="1" dirty="0">
              <a:solidFill>
                <a:srgbClr val="009900"/>
              </a:solidFill>
            </a:endParaRP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is represented by the </a:t>
            </a:r>
            <a:r>
              <a:rPr lang="en-GB" altLang="en-US" sz="2800" b="1" u="sng" dirty="0">
                <a:solidFill>
                  <a:srgbClr val="CC3399"/>
                </a:solidFill>
              </a:rPr>
              <a:t>attributes</a:t>
            </a:r>
            <a:r>
              <a:rPr lang="en-GB" altLang="en-US" sz="2800" dirty="0"/>
              <a:t> (object variables) of the object.</a:t>
            </a:r>
          </a:p>
          <a:p>
            <a:pPr>
              <a:lnSpc>
                <a:spcPct val="40000"/>
              </a:lnSpc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rgbClr val="009900"/>
                </a:solidFill>
              </a:rPr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(Object variable 'state')</a:t>
            </a:r>
            <a:endParaRPr lang="en-GB" altLang="en-US" sz="2400" dirty="0"/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can be changed or interrogated via the </a:t>
            </a:r>
            <a:r>
              <a:rPr lang="en-GB" altLang="en-US" sz="2800" b="1" u="sng" dirty="0">
                <a:solidFill>
                  <a:srgbClr val="CC3399"/>
                </a:solidFill>
              </a:rPr>
              <a:t>methods</a:t>
            </a:r>
            <a:r>
              <a:rPr lang="en-GB" altLang="en-US" sz="2800" dirty="0"/>
              <a:t> ( operations ) that can be performed upon the object.</a:t>
            </a:r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None/>
            </a:pPr>
            <a:r>
              <a:rPr lang="en-GB" altLang="en-US" sz="2800" dirty="0"/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</a:t>
            </a:r>
            <a:r>
              <a:rPr lang="en-GB" altLang="en-US" sz="2400" b="1" dirty="0" err="1">
                <a:solidFill>
                  <a:srgbClr val="009900"/>
                </a:solidFill>
              </a:rPr>
              <a:t>turnOn</a:t>
            </a:r>
            <a:r>
              <a:rPr lang="en-GB" altLang="en-US" sz="2400" b="1" dirty="0">
                <a:solidFill>
                  <a:srgbClr val="009900"/>
                </a:solidFill>
              </a:rPr>
              <a:t>, </a:t>
            </a:r>
            <a:r>
              <a:rPr lang="en-GB" altLang="en-US" sz="2400" b="1" dirty="0" err="1">
                <a:solidFill>
                  <a:srgbClr val="009900"/>
                </a:solidFill>
              </a:rPr>
              <a:t>turnOff</a:t>
            </a:r>
            <a:r>
              <a:rPr lang="en-GB" altLang="en-US" sz="2400" b="1" dirty="0">
                <a:solidFill>
                  <a:srgbClr val="009900"/>
                </a:solidFill>
              </a:rPr>
              <a:t> , </a:t>
            </a:r>
            <a:r>
              <a:rPr lang="en-GB" altLang="en-US" sz="2400" b="1" dirty="0" err="1">
                <a:solidFill>
                  <a:srgbClr val="009900"/>
                </a:solidFill>
              </a:rPr>
              <a:t>getStatus</a:t>
            </a:r>
            <a:r>
              <a:rPr lang="en-GB" altLang="en-US" sz="2400" b="1" dirty="0">
                <a:solidFill>
                  <a:srgbClr val="009900"/>
                </a:solidFill>
              </a:rPr>
              <a:t>() )</a:t>
            </a:r>
            <a:endParaRPr lang="en-GB" altLang="en-US" sz="2800" dirty="0"/>
          </a:p>
          <a:p>
            <a:pPr>
              <a:lnSpc>
                <a:spcPct val="120000"/>
              </a:lnSpc>
              <a:spcBef>
                <a:spcPct val="5000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6599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50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A7BD87B-306D-4435-AEF0-5E31C0D40576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23E7C76-0E47-47D5-94A9-72CF7D6EB8B4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40755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509457" y="533401"/>
            <a:ext cx="10766795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“Switch” Fundamentals</a:t>
            </a:r>
          </a:p>
        </p:txBody>
      </p:sp>
      <p:sp>
        <p:nvSpPr>
          <p:cNvPr id="407555" name="Rectangle 1027"/>
          <p:cNvSpPr>
            <a:spLocks noChangeArrowheads="1"/>
          </p:cNvSpPr>
          <p:nvPr/>
        </p:nvSpPr>
        <p:spPr bwMode="auto">
          <a:xfrm>
            <a:off x="1118897" y="1828800"/>
            <a:ext cx="10157354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We start with a single underlying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“</a:t>
            </a:r>
            <a:r>
              <a:rPr lang="en-GB" altLang="en-US" sz="2800" b="1" dirty="0">
                <a:solidFill>
                  <a:srgbClr val="CC3399"/>
                </a:solidFill>
              </a:rPr>
              <a:t>blueprint</a:t>
            </a:r>
            <a:r>
              <a:rPr lang="en-GB" altLang="en-US" sz="2800" dirty="0"/>
              <a:t>“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for the Switches we want to use</a:t>
            </a:r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rgbClr val="009900"/>
                </a:solidFill>
              </a:rPr>
              <a:t>	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 sz="2800" dirty="0"/>
              <a:t>Lots of Switches will then be </a:t>
            </a:r>
            <a:r>
              <a:rPr lang="en-GB" altLang="en-US" sz="2800" b="1" dirty="0">
                <a:solidFill>
                  <a:srgbClr val="CC3399"/>
                </a:solidFill>
              </a:rPr>
              <a:t>instances</a:t>
            </a:r>
            <a:r>
              <a:rPr lang="en-GB" altLang="en-US" sz="2800" dirty="0"/>
              <a:t> (i.e. "copies") of the same blueprint;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rgbClr val="009900"/>
                </a:solidFill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90882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55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CA252C0-AF2E-4540-A572-CF7158656C9F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E560C2E7-1C06-45CA-B102-704A2D840D50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423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766795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“Switch” Fundamentals</a:t>
            </a:r>
          </a:p>
        </p:txBody>
      </p:sp>
      <p:sp>
        <p:nvSpPr>
          <p:cNvPr id="423939" name="Rectangle 3"/>
          <p:cNvSpPr>
            <a:spLocks noChangeArrowheads="1"/>
          </p:cNvSpPr>
          <p:nvPr/>
        </p:nvSpPr>
        <p:spPr bwMode="auto">
          <a:xfrm>
            <a:off x="1220471" y="2590800"/>
            <a:ext cx="5688118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turnOn, turnOff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getStatus</a:t>
            </a:r>
            <a:endParaRPr lang="en-GB" altLang="en-US" sz="2800"/>
          </a:p>
        </p:txBody>
      </p:sp>
      <p:sp>
        <p:nvSpPr>
          <p:cNvPr id="423940" name="Text Box 4"/>
          <p:cNvSpPr txBox="1">
            <a:spLocks noChangeArrowheads="1"/>
          </p:cNvSpPr>
          <p:nvPr/>
        </p:nvSpPr>
        <p:spPr bwMode="auto">
          <a:xfrm>
            <a:off x="407882" y="1371600"/>
            <a:ext cx="802431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>
                <a:latin typeface="Arial" charset="0"/>
              </a:rPr>
              <a:t>Each Switch instance ("copy") can access </a:t>
            </a:r>
            <a:r>
              <a:rPr lang="en-GB" altLang="en-US" b="1">
                <a:solidFill>
                  <a:srgbClr val="CC3399"/>
                </a:solidFill>
                <a:latin typeface="Arial" charset="0"/>
              </a:rPr>
              <a:t>methods</a:t>
            </a:r>
            <a:r>
              <a:rPr lang="en-GB" altLang="en-US">
                <a:latin typeface="Arial" charset="0"/>
              </a:rPr>
              <a:t>  such as: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2400">
              <a:latin typeface="Arial" charset="0"/>
            </a:endParaRPr>
          </a:p>
        </p:txBody>
      </p:sp>
      <p:sp>
        <p:nvSpPr>
          <p:cNvPr id="423941" name="AutoShape 5"/>
          <p:cNvSpPr>
            <a:spLocks noChangeArrowheads="1"/>
          </p:cNvSpPr>
          <p:nvPr/>
        </p:nvSpPr>
        <p:spPr bwMode="auto">
          <a:xfrm>
            <a:off x="6705442" y="3276600"/>
            <a:ext cx="4773956" cy="457200"/>
          </a:xfrm>
          <a:prstGeom prst="wedgeRectCallout">
            <a:avLst>
              <a:gd name="adj1" fmla="val -95435"/>
              <a:gd name="adj2" fmla="val 44097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solidFill>
                  <a:schemeClr val="bg1"/>
                </a:solidFill>
                <a:latin typeface="Arial" charset="0"/>
              </a:rPr>
              <a:t>Interrogating the attribute</a:t>
            </a:r>
          </a:p>
        </p:txBody>
      </p:sp>
      <p:sp>
        <p:nvSpPr>
          <p:cNvPr id="423942" name="AutoShape 6"/>
          <p:cNvSpPr>
            <a:spLocks noChangeArrowheads="1"/>
          </p:cNvSpPr>
          <p:nvPr/>
        </p:nvSpPr>
        <p:spPr bwMode="auto">
          <a:xfrm>
            <a:off x="7213310" y="2514600"/>
            <a:ext cx="4266089" cy="533400"/>
          </a:xfrm>
          <a:prstGeom prst="wedgeRectCallout">
            <a:avLst>
              <a:gd name="adj1" fmla="val -67958"/>
              <a:gd name="adj2" fmla="val 3452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 dirty="0">
                <a:solidFill>
                  <a:schemeClr val="bg1"/>
                </a:solidFill>
                <a:latin typeface="Arial" charset="0"/>
              </a:rPr>
              <a:t>Changing the attribute</a:t>
            </a:r>
          </a:p>
        </p:txBody>
      </p:sp>
      <p:sp>
        <p:nvSpPr>
          <p:cNvPr id="423943" name="Text Box 7"/>
          <p:cNvSpPr txBox="1">
            <a:spLocks noChangeArrowheads="1"/>
          </p:cNvSpPr>
          <p:nvPr/>
        </p:nvSpPr>
        <p:spPr bwMode="auto">
          <a:xfrm>
            <a:off x="1220472" y="4572002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423944" name="Line 8"/>
          <p:cNvSpPr>
            <a:spLocks noChangeShapeType="1"/>
          </p:cNvSpPr>
          <p:nvPr/>
        </p:nvSpPr>
        <p:spPr bwMode="auto">
          <a:xfrm>
            <a:off x="3048795" y="5357813"/>
            <a:ext cx="711015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3945" name="Line 9"/>
          <p:cNvSpPr>
            <a:spLocks noChangeShapeType="1"/>
          </p:cNvSpPr>
          <p:nvPr/>
        </p:nvSpPr>
        <p:spPr bwMode="auto">
          <a:xfrm flipV="1">
            <a:off x="3759809" y="4824413"/>
            <a:ext cx="0" cy="5334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3946" name="Line 10"/>
          <p:cNvSpPr>
            <a:spLocks noChangeShapeType="1"/>
          </p:cNvSpPr>
          <p:nvPr/>
        </p:nvSpPr>
        <p:spPr bwMode="auto">
          <a:xfrm flipH="1" flipV="1">
            <a:off x="3251941" y="4800602"/>
            <a:ext cx="507868" cy="2381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3947" name="Rectangle 11"/>
          <p:cNvSpPr>
            <a:spLocks noChangeArrowheads="1"/>
          </p:cNvSpPr>
          <p:nvPr/>
        </p:nvSpPr>
        <p:spPr bwMode="auto">
          <a:xfrm>
            <a:off x="4572399" y="4321421"/>
            <a:ext cx="7313295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a single Switch </a:t>
            </a:r>
            <a:r>
              <a:rPr lang="en-GB" altLang="en-US" sz="2800" b="1" dirty="0">
                <a:solidFill>
                  <a:srgbClr val="CC3399"/>
                </a:solidFill>
              </a:rPr>
              <a:t>attribute</a:t>
            </a:r>
            <a:r>
              <a:rPr lang="en-GB" altLang="en-US" sz="2800" dirty="0"/>
              <a:t> (e.g. </a:t>
            </a:r>
            <a:r>
              <a:rPr lang="en-GB" altLang="en-US" sz="2800" dirty="0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state) stores the state of the Switch.</a:t>
            </a:r>
          </a:p>
        </p:txBody>
      </p:sp>
    </p:spTree>
    <p:extLst>
      <p:ext uri="{BB962C8B-B14F-4D97-AF65-F5344CB8AC3E}">
        <p14:creationId xmlns:p14="http://schemas.microsoft.com/office/powerpoint/2010/main" val="794482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3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947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B522270-59B7-4715-A0BB-AE9510896AD9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97F20EB-86D8-42A8-A63C-6769597720E1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390151" name="Rectangle 7"/>
          <p:cNvSpPr>
            <a:spLocks noChangeArrowheads="1"/>
          </p:cNvSpPr>
          <p:nvPr/>
        </p:nvSpPr>
        <p:spPr bwMode="auto">
          <a:xfrm>
            <a:off x="509456" y="990600"/>
            <a:ext cx="10969943" cy="2667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390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1524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The keyword 'static'</a:t>
            </a:r>
            <a:endParaRPr lang="en-GB" altLang="en-US" dirty="0"/>
          </a:p>
        </p:txBody>
      </p:sp>
      <p:sp>
        <p:nvSpPr>
          <p:cNvPr id="390147" name="Text Box 3"/>
          <p:cNvSpPr txBox="1">
            <a:spLocks noChangeArrowheads="1"/>
          </p:cNvSpPr>
          <p:nvPr/>
        </p:nvSpPr>
        <p:spPr bwMode="auto">
          <a:xfrm>
            <a:off x="3759810" y="1846321"/>
            <a:ext cx="7313295" cy="854849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public </a:t>
            </a:r>
            <a:r>
              <a:rPr lang="en-GB" altLang="en-US" sz="2400" b="1">
                <a:latin typeface="Arial" charset="0"/>
              </a:rPr>
              <a:t>static</a:t>
            </a:r>
            <a:r>
              <a:rPr lang="en-GB" altLang="en-US" sz="2400">
                <a:latin typeface="Arial" charset="0"/>
              </a:rPr>
              <a:t> final int ON=1; 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public </a:t>
            </a:r>
            <a:r>
              <a:rPr lang="en-GB" altLang="en-US" sz="2400" b="1">
                <a:latin typeface="Arial" charset="0"/>
              </a:rPr>
              <a:t>static</a:t>
            </a:r>
            <a:r>
              <a:rPr lang="en-GB" altLang="en-US" sz="2400">
                <a:latin typeface="Arial" charset="0"/>
              </a:rPr>
              <a:t> final int OFF=0; </a:t>
            </a:r>
          </a:p>
        </p:txBody>
      </p:sp>
      <p:sp>
        <p:nvSpPr>
          <p:cNvPr id="390148" name="Text Box 4"/>
          <p:cNvSpPr txBox="1">
            <a:spLocks noChangeArrowheads="1"/>
          </p:cNvSpPr>
          <p:nvPr/>
        </p:nvSpPr>
        <p:spPr bwMode="auto">
          <a:xfrm>
            <a:off x="832869" y="990600"/>
            <a:ext cx="8024310" cy="2369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3600" dirty="0">
                <a:solidFill>
                  <a:srgbClr val="FF0000"/>
                </a:solidFill>
                <a:latin typeface="Arial" charset="0"/>
              </a:rPr>
              <a:t>'static'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>
                <a:solidFill>
                  <a:schemeClr val="bg1"/>
                </a:solidFill>
                <a:latin typeface="Arial" charset="0"/>
              </a:rPr>
              <a:t>methods and variables (or constants) exist only once for all copies made from the 'blueprint’.</a:t>
            </a:r>
          </a:p>
          <a:p>
            <a:pPr algn="l">
              <a:spcBef>
                <a:spcPct val="50000"/>
              </a:spcBef>
            </a:pPr>
            <a:endParaRPr lang="en-GB" altLang="en-US" sz="2000" dirty="0">
              <a:solidFill>
                <a:schemeClr val="bg1"/>
              </a:solidFill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sz="2000" dirty="0">
              <a:solidFill>
                <a:schemeClr val="bg1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sz="2000" dirty="0">
                <a:solidFill>
                  <a:schemeClr val="bg1"/>
                </a:solidFill>
                <a:latin typeface="Arial" charset="0"/>
              </a:rPr>
              <a:t>These methods or variables are then called </a:t>
            </a: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'class' methods</a:t>
            </a:r>
            <a:r>
              <a:rPr lang="en-GB" altLang="en-US" sz="2000" dirty="0">
                <a:solidFill>
                  <a:schemeClr val="bg1"/>
                </a:solidFill>
                <a:latin typeface="Arial" charset="0"/>
              </a:rPr>
              <a:t> or </a:t>
            </a: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'class' variables</a:t>
            </a:r>
            <a:endParaRPr lang="en-GB" altLang="en-US" sz="2000" dirty="0">
              <a:solidFill>
                <a:schemeClr val="bg1"/>
              </a:solidFill>
              <a:latin typeface="Arial" charset="0"/>
            </a:endParaRPr>
          </a:p>
        </p:txBody>
      </p:sp>
      <p:grpSp>
        <p:nvGrpSpPr>
          <p:cNvPr id="390154" name="Group 10"/>
          <p:cNvGrpSpPr>
            <a:grpSpLocks/>
          </p:cNvGrpSpPr>
          <p:nvPr/>
        </p:nvGrpSpPr>
        <p:grpSpPr bwMode="auto">
          <a:xfrm>
            <a:off x="509456" y="3810000"/>
            <a:ext cx="10969943" cy="2590800"/>
            <a:chOff x="240" y="2400"/>
            <a:chExt cx="5184" cy="1632"/>
          </a:xfrm>
        </p:grpSpPr>
        <p:sp>
          <p:nvSpPr>
            <p:cNvPr id="390152" name="Rectangle 8"/>
            <p:cNvSpPr>
              <a:spLocks noChangeArrowheads="1"/>
            </p:cNvSpPr>
            <p:nvPr/>
          </p:nvSpPr>
          <p:spPr bwMode="auto">
            <a:xfrm>
              <a:off x="240" y="2400"/>
              <a:ext cx="5184" cy="163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149" name="Text Box 5"/>
            <p:cNvSpPr txBox="1">
              <a:spLocks noChangeArrowheads="1"/>
            </p:cNvSpPr>
            <p:nvPr/>
          </p:nvSpPr>
          <p:spPr bwMode="auto">
            <a:xfrm>
              <a:off x="384" y="2448"/>
              <a:ext cx="3792" cy="14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2000" dirty="0">
                  <a:solidFill>
                    <a:schemeClr val="bg1"/>
                  </a:solidFill>
                  <a:latin typeface="Arial" charset="0"/>
                </a:rPr>
                <a:t>If methods and class variables (rarely constants) are declared </a:t>
              </a:r>
              <a:r>
                <a:rPr lang="en-GB" altLang="en-US" sz="2000" b="1" dirty="0">
                  <a:solidFill>
                    <a:schemeClr val="bg1"/>
                  </a:solidFill>
                  <a:latin typeface="Arial" charset="0"/>
                </a:rPr>
                <a:t>WITHOUT</a:t>
              </a:r>
              <a:r>
                <a:rPr lang="en-GB" altLang="en-US" sz="2000" dirty="0">
                  <a:solidFill>
                    <a:schemeClr val="bg1"/>
                  </a:solidFill>
                  <a:latin typeface="Arial" charset="0"/>
                </a:rPr>
                <a:t> 'static' a separate copy is made for each instance produced from the 'blueprint'</a:t>
              </a:r>
            </a:p>
            <a:p>
              <a:pPr algn="l">
                <a:lnSpc>
                  <a:spcPct val="140000"/>
                </a:lnSpc>
                <a:spcBef>
                  <a:spcPct val="50000"/>
                </a:spcBef>
              </a:pPr>
              <a:endParaRPr lang="en-GB" altLang="en-US" sz="2000" dirty="0">
                <a:solidFill>
                  <a:schemeClr val="bg1"/>
                </a:solidFill>
                <a:latin typeface="Arial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en-GB" altLang="en-US" sz="2000" dirty="0">
                  <a:solidFill>
                    <a:schemeClr val="bg1"/>
                  </a:solidFill>
                  <a:latin typeface="Arial" charset="0"/>
                </a:rPr>
                <a:t>These methods or variables are then called </a:t>
              </a:r>
              <a:r>
                <a:rPr lang="en-GB" altLang="en-US" sz="2000" b="1" dirty="0">
                  <a:solidFill>
                    <a:schemeClr val="bg1"/>
                  </a:solidFill>
                  <a:latin typeface="Arial" charset="0"/>
                </a:rPr>
                <a:t>'object' methods</a:t>
              </a:r>
              <a:r>
                <a:rPr lang="en-GB" altLang="en-US" sz="2000" dirty="0">
                  <a:solidFill>
                    <a:schemeClr val="bg1"/>
                  </a:solidFill>
                  <a:latin typeface="Arial" charset="0"/>
                </a:rPr>
                <a:t> or </a:t>
              </a:r>
              <a:r>
                <a:rPr lang="en-GB" altLang="en-US" sz="2000" b="1" dirty="0">
                  <a:solidFill>
                    <a:schemeClr val="bg1"/>
                  </a:solidFill>
                  <a:latin typeface="Arial" charset="0"/>
                </a:rPr>
                <a:t>'object' variables</a:t>
              </a:r>
            </a:p>
          </p:txBody>
        </p:sp>
        <p:sp>
          <p:nvSpPr>
            <p:cNvPr id="390150" name="Text Box 6"/>
            <p:cNvSpPr txBox="1">
              <a:spLocks noChangeArrowheads="1"/>
            </p:cNvSpPr>
            <p:nvPr/>
          </p:nvSpPr>
          <p:spPr bwMode="auto">
            <a:xfrm>
              <a:off x="2064" y="3073"/>
              <a:ext cx="3168" cy="248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>
                  <a:latin typeface="Arial" charset="0"/>
                </a:rPr>
                <a:t>private int state=ON;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971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0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A7ED050-C34C-40C0-92D9-86FFA23C03BE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A14C9967-F0BC-4467-9E16-5298C02DBEF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410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457201"/>
            <a:ext cx="11477810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Constructors: We already know….</a:t>
            </a:r>
            <a:endParaRPr lang="en-GB" altLang="en-US" dirty="0"/>
          </a:p>
        </p:txBody>
      </p:sp>
      <p:sp>
        <p:nvSpPr>
          <p:cNvPr id="410628" name="Rectangle 4"/>
          <p:cNvSpPr>
            <a:spLocks noChangeArrowheads="1"/>
          </p:cNvSpPr>
          <p:nvPr/>
        </p:nvSpPr>
        <p:spPr bwMode="auto">
          <a:xfrm>
            <a:off x="611030" y="1447800"/>
            <a:ext cx="10868369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/>
              <a:t>Can be thought of as factories turning blueprints (the 'Switch' class) into 'real' (well…) objects.</a:t>
            </a:r>
          </a:p>
          <a:p>
            <a:pPr>
              <a:lnSpc>
                <a:spcPct val="130000"/>
              </a:lnSpc>
            </a:pPr>
            <a:endParaRPr lang="en-GB" altLang="en-US" sz="2800"/>
          </a:p>
          <a:p>
            <a:pPr>
              <a:lnSpc>
                <a:spcPct val="100000"/>
              </a:lnSpc>
            </a:pPr>
            <a:r>
              <a:rPr lang="en-GB" altLang="en-US" sz="2800"/>
              <a:t>Once "constructed" an object 'exists'. (i.e. has its own space inside the memory) It has: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>
                <a:solidFill>
                  <a:schemeClr val="tx2"/>
                </a:solidFill>
              </a:rPr>
              <a:t> </a:t>
            </a:r>
            <a:r>
              <a:rPr lang="en-GB" altLang="en-US" sz="2400" b="1">
                <a:solidFill>
                  <a:srgbClr val="009900"/>
                </a:solidFill>
              </a:rPr>
              <a:t>a name	</a:t>
            </a:r>
            <a:r>
              <a:rPr lang="en-GB" altLang="en-US" sz="2400"/>
              <a:t>(switch1, switch2, mySwitch,….)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>
                <a:solidFill>
                  <a:schemeClr val="tx2"/>
                </a:solidFill>
              </a:rPr>
              <a:t> </a:t>
            </a:r>
            <a:r>
              <a:rPr lang="en-GB" altLang="en-US" sz="2400" b="1">
                <a:solidFill>
                  <a:srgbClr val="009900"/>
                </a:solidFill>
              </a:rPr>
              <a:t>attributes</a:t>
            </a:r>
            <a:r>
              <a:rPr lang="en-GB" altLang="en-US" sz="2400"/>
              <a:t>	(state)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>
                <a:solidFill>
                  <a:schemeClr val="tx2"/>
                </a:solidFill>
              </a:rPr>
              <a:t> </a:t>
            </a:r>
            <a:r>
              <a:rPr lang="en-GB" altLang="en-US" sz="2400" b="1">
                <a:solidFill>
                  <a:srgbClr val="009900"/>
                </a:solidFill>
              </a:rPr>
              <a:t>a state</a:t>
            </a:r>
            <a:r>
              <a:rPr lang="en-GB" altLang="en-US" sz="2400"/>
              <a:t>		(values stored in 'state')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>
                <a:solidFill>
                  <a:schemeClr val="tx2"/>
                </a:solidFill>
              </a:rPr>
              <a:t> </a:t>
            </a:r>
            <a:r>
              <a:rPr lang="en-GB" altLang="en-US" sz="2400" b="1">
                <a:solidFill>
                  <a:srgbClr val="009900"/>
                </a:solidFill>
              </a:rPr>
              <a:t>methods</a:t>
            </a:r>
            <a:r>
              <a:rPr lang="en-GB" altLang="en-US" sz="2400"/>
              <a:t> 	(turnOn(), turnOff(), getStatus() )</a:t>
            </a:r>
          </a:p>
        </p:txBody>
      </p:sp>
      <p:sp>
        <p:nvSpPr>
          <p:cNvPr id="410629" name="Text Box 5"/>
          <p:cNvSpPr txBox="1">
            <a:spLocks noChangeArrowheads="1"/>
          </p:cNvSpPr>
          <p:nvPr/>
        </p:nvSpPr>
        <p:spPr bwMode="auto">
          <a:xfrm>
            <a:off x="4470825" y="2452688"/>
            <a:ext cx="7313295" cy="369332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Switch switch1 = new Switch();</a:t>
            </a:r>
            <a:endParaRPr lang="en-GB" altLang="en-US" sz="1600" b="1" dirty="0">
              <a:solidFill>
                <a:schemeClr val="bg1"/>
              </a:solidFill>
              <a:latin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3582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B9EE8EEC-40E6-426E-B7CC-C6FA368C72E8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5904A132-4F9A-4958-843E-B6F28E6509CB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424969" name="Rectangle 9"/>
          <p:cNvSpPr>
            <a:spLocks noChangeArrowheads="1"/>
          </p:cNvSpPr>
          <p:nvPr/>
        </p:nvSpPr>
        <p:spPr bwMode="auto">
          <a:xfrm>
            <a:off x="407883" y="2286000"/>
            <a:ext cx="11274663" cy="38100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249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14178" y="381001"/>
            <a:ext cx="10766795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Constructors: And this is new….</a:t>
            </a:r>
          </a:p>
        </p:txBody>
      </p:sp>
      <p:sp>
        <p:nvSpPr>
          <p:cNvPr id="424963" name="Rectangle 3"/>
          <p:cNvSpPr>
            <a:spLocks noChangeArrowheads="1"/>
          </p:cNvSpPr>
          <p:nvPr/>
        </p:nvSpPr>
        <p:spPr bwMode="auto">
          <a:xfrm>
            <a:off x="204736" y="1219200"/>
            <a:ext cx="10868369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There can be more than 1 constructor in a class:</a:t>
            </a:r>
          </a:p>
          <a:p>
            <a:pPr marL="0" indent="0">
              <a:buNone/>
            </a:pPr>
            <a:endParaRPr lang="en-GB" altLang="en-US" sz="2800" dirty="0"/>
          </a:p>
          <a:p>
            <a:pPr>
              <a:lnSpc>
                <a:spcPct val="140000"/>
              </a:lnSpc>
              <a:buFontTx/>
              <a:buNone/>
            </a:pPr>
            <a:r>
              <a:rPr lang="en-GB" altLang="en-US" sz="2800" dirty="0">
                <a:solidFill>
                  <a:schemeClr val="bg2"/>
                </a:solidFill>
              </a:rPr>
              <a:t>   </a:t>
            </a:r>
            <a:r>
              <a:rPr lang="en-GB" altLang="en-US" sz="2800" dirty="0"/>
              <a:t>'blueprint' Switch class            	   </a:t>
            </a:r>
            <a:r>
              <a:rPr lang="en-GB" altLang="en-US" sz="2800" dirty="0" err="1"/>
              <a:t>UseSwitch</a:t>
            </a:r>
            <a:r>
              <a:rPr lang="en-GB" altLang="en-US" sz="2800" dirty="0"/>
              <a:t> class</a:t>
            </a:r>
          </a:p>
        </p:txBody>
      </p:sp>
      <p:sp>
        <p:nvSpPr>
          <p:cNvPr id="424964" name="Text Box 4"/>
          <p:cNvSpPr txBox="1">
            <a:spLocks noChangeArrowheads="1"/>
          </p:cNvSpPr>
          <p:nvPr/>
        </p:nvSpPr>
        <p:spPr bwMode="auto">
          <a:xfrm>
            <a:off x="1118897" y="3657600"/>
            <a:ext cx="4367662" cy="10541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public </a:t>
            </a:r>
            <a:r>
              <a:rPr lang="en-GB" altLang="en-US" sz="1600" b="1" dirty="0">
                <a:solidFill>
                  <a:schemeClr val="bg2"/>
                </a:solidFill>
                <a:latin typeface="Arial" charset="0"/>
              </a:rPr>
              <a:t>Switch</a:t>
            </a: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 () {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	state=OFF;</a:t>
            </a:r>
          </a:p>
          <a:p>
            <a:pPr algn="l">
              <a:lnSpc>
                <a:spcPct val="130000"/>
              </a:lnSpc>
            </a:pPr>
            <a:r>
              <a:rPr lang="en-GB" altLang="en-US" sz="1600" dirty="0">
                <a:solidFill>
                  <a:schemeClr val="bg2"/>
                </a:solidFill>
                <a:latin typeface="Arial" charset="0"/>
              </a:rPr>
              <a:t>} 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// end of </a:t>
            </a:r>
            <a:r>
              <a:rPr lang="en-GB" altLang="en-US" sz="1600" b="1" dirty="0">
                <a:solidFill>
                  <a:schemeClr val="accent2"/>
                </a:solidFill>
                <a:latin typeface="Arial" charset="0"/>
              </a:rPr>
              <a:t>DEFAULT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constructor</a:t>
            </a:r>
            <a:endParaRPr lang="en-GB" altLang="en-US" sz="1600" dirty="0">
              <a:solidFill>
                <a:schemeClr val="tx2"/>
              </a:solidFill>
              <a:latin typeface="Arial" charset="0"/>
            </a:endParaRPr>
          </a:p>
        </p:txBody>
      </p:sp>
      <p:sp>
        <p:nvSpPr>
          <p:cNvPr id="424966" name="Rectangle 6"/>
          <p:cNvSpPr>
            <a:spLocks noChangeArrowheads="1"/>
          </p:cNvSpPr>
          <p:nvPr/>
        </p:nvSpPr>
        <p:spPr bwMode="auto">
          <a:xfrm>
            <a:off x="6400723" y="3962401"/>
            <a:ext cx="3219151" cy="338554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b="1">
                <a:solidFill>
                  <a:schemeClr val="bg1"/>
                </a:solidFill>
                <a:latin typeface="Arial" charset="0"/>
              </a:rPr>
              <a:t>Switch switch1 = new Switch();</a:t>
            </a:r>
          </a:p>
        </p:txBody>
      </p:sp>
      <p:grpSp>
        <p:nvGrpSpPr>
          <p:cNvPr id="424972" name="Group 12"/>
          <p:cNvGrpSpPr>
            <a:grpSpLocks/>
          </p:cNvGrpSpPr>
          <p:nvPr/>
        </p:nvGrpSpPr>
        <p:grpSpPr bwMode="auto">
          <a:xfrm>
            <a:off x="1118897" y="2962277"/>
            <a:ext cx="10563648" cy="2981325"/>
            <a:chOff x="528" y="1866"/>
            <a:chExt cx="4992" cy="1878"/>
          </a:xfrm>
        </p:grpSpPr>
        <p:sp>
          <p:nvSpPr>
            <p:cNvPr id="424965" name="Text Box 5"/>
            <p:cNvSpPr txBox="1">
              <a:spLocks noChangeArrowheads="1"/>
            </p:cNvSpPr>
            <p:nvPr/>
          </p:nvSpPr>
          <p:spPr bwMode="auto">
            <a:xfrm>
              <a:off x="528" y="3080"/>
              <a:ext cx="2064" cy="664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130000"/>
                </a:lnSpc>
                <a:spcBef>
                  <a:spcPct val="50000"/>
                </a:spcBef>
              </a:pP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public </a:t>
              </a:r>
              <a:r>
                <a:rPr lang="en-GB" altLang="en-US" sz="1600" b="1" dirty="0">
                  <a:solidFill>
                    <a:schemeClr val="bg2"/>
                  </a:solidFill>
                  <a:latin typeface="Arial" charset="0"/>
                </a:rPr>
                <a:t>Switch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 (</a:t>
              </a:r>
              <a:r>
                <a:rPr lang="en-GB" altLang="en-US" sz="1600" dirty="0" err="1">
                  <a:solidFill>
                    <a:schemeClr val="bg2"/>
                  </a:solidFill>
                  <a:latin typeface="Arial" charset="0"/>
                </a:rPr>
                <a:t>int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 </a:t>
              </a:r>
              <a:r>
                <a:rPr lang="en-GB" altLang="en-US" sz="1600" dirty="0" err="1">
                  <a:solidFill>
                    <a:schemeClr val="bg2"/>
                  </a:solidFill>
                  <a:latin typeface="Arial" charset="0"/>
                </a:rPr>
                <a:t>initialState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) {</a:t>
              </a:r>
            </a:p>
            <a:p>
              <a:pPr algn="l">
                <a:lnSpc>
                  <a:spcPct val="130000"/>
                </a:lnSpc>
              </a:pP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	state=</a:t>
              </a:r>
              <a:r>
                <a:rPr lang="en-GB" altLang="en-US" sz="1600" dirty="0" err="1">
                  <a:solidFill>
                    <a:schemeClr val="bg2"/>
                  </a:solidFill>
                  <a:latin typeface="Arial" charset="0"/>
                </a:rPr>
                <a:t>initialState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;</a:t>
              </a:r>
            </a:p>
            <a:p>
              <a:pPr algn="l">
                <a:lnSpc>
                  <a:spcPct val="130000"/>
                </a:lnSpc>
              </a:pP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} </a:t>
              </a:r>
              <a:r>
                <a:rPr lang="en-GB" altLang="en-US" sz="1600" dirty="0">
                  <a:solidFill>
                    <a:schemeClr val="accent2"/>
                  </a:solidFill>
                  <a:latin typeface="Arial" charset="0"/>
                </a:rPr>
                <a:t>// end of second constructor</a:t>
              </a:r>
              <a:endParaRPr lang="en-GB" altLang="en-US" sz="1600" dirty="0">
                <a:solidFill>
                  <a:schemeClr val="tx2"/>
                </a:solidFill>
                <a:latin typeface="Arial" charset="0"/>
              </a:endParaRPr>
            </a:p>
          </p:txBody>
        </p:sp>
        <p:sp>
          <p:nvSpPr>
            <p:cNvPr id="424967" name="Rectangle 7"/>
            <p:cNvSpPr>
              <a:spLocks noChangeArrowheads="1"/>
            </p:cNvSpPr>
            <p:nvPr/>
          </p:nvSpPr>
          <p:spPr bwMode="auto">
            <a:xfrm>
              <a:off x="2784" y="3157"/>
              <a:ext cx="2736" cy="213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/>
              <a:r>
                <a:rPr lang="en-GB" altLang="en-US" sz="1600" b="1">
                  <a:solidFill>
                    <a:schemeClr val="bg1"/>
                  </a:solidFill>
                  <a:latin typeface="Arial" charset="0"/>
                </a:rPr>
                <a:t>Switch switch2 = new Switch( Switch.ON );</a:t>
              </a:r>
            </a:p>
          </p:txBody>
        </p:sp>
        <p:sp>
          <p:nvSpPr>
            <p:cNvPr id="424968" name="Text Box 8"/>
            <p:cNvSpPr txBox="1">
              <a:spLocks noChangeArrowheads="1"/>
            </p:cNvSpPr>
            <p:nvPr/>
          </p:nvSpPr>
          <p:spPr bwMode="auto">
            <a:xfrm>
              <a:off x="528" y="1866"/>
              <a:ext cx="2064" cy="341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public static final </a:t>
              </a:r>
              <a:r>
                <a:rPr lang="en-GB" altLang="en-US" sz="1600" dirty="0" err="1">
                  <a:solidFill>
                    <a:schemeClr val="bg2"/>
                  </a:solidFill>
                  <a:latin typeface="Arial" charset="0"/>
                </a:rPr>
                <a:t>int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 ON = 1;</a:t>
              </a:r>
            </a:p>
            <a:p>
              <a:pPr algn="l">
                <a:lnSpc>
                  <a:spcPct val="100000"/>
                </a:lnSpc>
              </a:pP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public static final </a:t>
              </a:r>
              <a:r>
                <a:rPr lang="en-GB" altLang="en-US" sz="1600" dirty="0" err="1">
                  <a:solidFill>
                    <a:schemeClr val="bg2"/>
                  </a:solidFill>
                  <a:latin typeface="Arial" charset="0"/>
                </a:rPr>
                <a:t>int</a:t>
              </a:r>
              <a:r>
                <a:rPr lang="en-GB" altLang="en-US" sz="1600" dirty="0">
                  <a:solidFill>
                    <a:schemeClr val="bg2"/>
                  </a:solidFill>
                  <a:latin typeface="Arial" charset="0"/>
                </a:rPr>
                <a:t> OFF </a:t>
              </a:r>
              <a:r>
                <a:rPr lang="en-GB" altLang="en-US" sz="1600" dirty="0">
                  <a:solidFill>
                    <a:schemeClr val="tx2"/>
                  </a:solidFill>
                  <a:latin typeface="Arial" charset="0"/>
                </a:rPr>
                <a:t>= 2;</a:t>
              </a:r>
            </a:p>
          </p:txBody>
        </p:sp>
      </p:grpSp>
      <p:sp>
        <p:nvSpPr>
          <p:cNvPr id="424970" name="Line 10"/>
          <p:cNvSpPr>
            <a:spLocks noChangeShapeType="1"/>
          </p:cNvSpPr>
          <p:nvPr/>
        </p:nvSpPr>
        <p:spPr bwMode="auto">
          <a:xfrm>
            <a:off x="5791280" y="2286000"/>
            <a:ext cx="0" cy="3810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71" name="Line 11"/>
          <p:cNvSpPr>
            <a:spLocks noChangeShapeType="1"/>
          </p:cNvSpPr>
          <p:nvPr/>
        </p:nvSpPr>
        <p:spPr bwMode="auto">
          <a:xfrm>
            <a:off x="509457" y="2819400"/>
            <a:ext cx="1127466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77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4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79FF22C-00DC-4844-AF20-2874BA64DEC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84B0316-E75E-4303-A433-5B4DAD60BE54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429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endParaRPr lang="en-GB" altLang="en-US"/>
          </a:p>
        </p:txBody>
      </p:sp>
      <p:sp>
        <p:nvSpPr>
          <p:cNvPr id="429059" name="Text Box 3"/>
          <p:cNvSpPr txBox="1">
            <a:spLocks noChangeArrowheads="1"/>
          </p:cNvSpPr>
          <p:nvPr/>
        </p:nvSpPr>
        <p:spPr bwMode="auto">
          <a:xfrm>
            <a:off x="1589" y="-93784"/>
            <a:ext cx="12188825" cy="6937284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class </a:t>
            </a:r>
            <a:r>
              <a:rPr lang="en-GB" altLang="en-US" sz="1600" b="1" dirty="0">
                <a:latin typeface="Arial" charset="0"/>
              </a:rPr>
              <a:t>Switch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</a:t>
            </a:r>
            <a:r>
              <a:rPr lang="en-GB" altLang="en-US" sz="1600" b="1" dirty="0">
                <a:latin typeface="Arial" charset="0"/>
              </a:rPr>
              <a:t>// Class attribute(s) go here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    // Object attribute(s) go here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    // constructor(s)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    // Other methods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		     } // end of class Switch</a:t>
            </a:r>
            <a:endParaRPr lang="en-GB" altLang="en-US" sz="1600" b="1" dirty="0">
              <a:latin typeface="Arial" charset="0"/>
            </a:endParaRPr>
          </a:p>
        </p:txBody>
      </p:sp>
      <p:sp>
        <p:nvSpPr>
          <p:cNvPr id="429060" name="Text Box 4"/>
          <p:cNvSpPr txBox="1">
            <a:spLocks noChangeArrowheads="1"/>
          </p:cNvSpPr>
          <p:nvPr/>
        </p:nvSpPr>
        <p:spPr bwMode="auto">
          <a:xfrm>
            <a:off x="306309" y="642938"/>
            <a:ext cx="4367662" cy="531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final int ON = 1;</a:t>
            </a:r>
          </a:p>
          <a:p>
            <a:pPr algn="l">
              <a:lnSpc>
                <a:spcPct val="10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final int OFF = 2;</a:t>
            </a:r>
          </a:p>
        </p:txBody>
      </p:sp>
      <p:sp>
        <p:nvSpPr>
          <p:cNvPr id="429061" name="Text Box 5"/>
          <p:cNvSpPr txBox="1">
            <a:spLocks noChangeArrowheads="1"/>
          </p:cNvSpPr>
          <p:nvPr/>
        </p:nvSpPr>
        <p:spPr bwMode="auto">
          <a:xfrm>
            <a:off x="306310" y="1479550"/>
            <a:ext cx="335192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private int state = OFF;</a:t>
            </a:r>
          </a:p>
        </p:txBody>
      </p:sp>
      <p:sp>
        <p:nvSpPr>
          <p:cNvPr id="429062" name="Text Box 6"/>
          <p:cNvSpPr txBox="1">
            <a:spLocks noChangeArrowheads="1"/>
          </p:cNvSpPr>
          <p:nvPr/>
        </p:nvSpPr>
        <p:spPr bwMode="auto">
          <a:xfrm>
            <a:off x="306309" y="1936752"/>
            <a:ext cx="4367662" cy="104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 b="1">
                <a:solidFill>
                  <a:schemeClr val="tx2"/>
                </a:solidFill>
                <a:latin typeface="Arial" charset="0"/>
              </a:rPr>
              <a:t>Switch</a:t>
            </a: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 () {</a:t>
            </a:r>
          </a:p>
          <a:p>
            <a:pPr algn="l">
              <a:lnSpc>
                <a:spcPct val="13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	state=OFF;</a:t>
            </a:r>
          </a:p>
          <a:p>
            <a:pPr algn="l">
              <a:lnSpc>
                <a:spcPct val="130000"/>
              </a:lnSpc>
            </a:pPr>
            <a:r>
              <a:rPr lang="en-GB" altLang="en-US" sz="1600">
                <a:solidFill>
                  <a:schemeClr val="tx2"/>
                </a:solidFill>
                <a:latin typeface="Arial" charset="0"/>
              </a:rPr>
              <a:t>}</a:t>
            </a:r>
          </a:p>
        </p:txBody>
      </p:sp>
      <p:sp>
        <p:nvSpPr>
          <p:cNvPr id="429063" name="Text Box 7"/>
          <p:cNvSpPr txBox="1">
            <a:spLocks noChangeArrowheads="1"/>
          </p:cNvSpPr>
          <p:nvPr/>
        </p:nvSpPr>
        <p:spPr bwMode="auto">
          <a:xfrm>
            <a:off x="306310" y="3190877"/>
            <a:ext cx="4266089" cy="331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void </a:t>
            </a:r>
            <a:r>
              <a:rPr lang="en-GB" altLang="en-US" sz="1600" b="1" dirty="0" err="1">
                <a:latin typeface="Arial" charset="0"/>
              </a:rPr>
              <a:t>turnOn</a:t>
            </a:r>
            <a:r>
              <a:rPr lang="en-GB" altLang="en-US" sz="1600" dirty="0">
                <a:latin typeface="Arial" charset="0"/>
              </a:rPr>
              <a:t>() {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	state = ON;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} // end of </a:t>
            </a:r>
            <a:r>
              <a:rPr lang="en-GB" altLang="en-US" sz="1600" dirty="0" err="1">
                <a:latin typeface="Arial" charset="0"/>
              </a:rPr>
              <a:t>turnOn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80000"/>
              </a:lnSpc>
            </a:pPr>
            <a:r>
              <a:rPr lang="en-GB" altLang="en-US" sz="1600" dirty="0">
                <a:latin typeface="Arial" charset="0"/>
              </a:rPr>
              <a:t>public void </a:t>
            </a:r>
            <a:r>
              <a:rPr lang="en-GB" altLang="en-US" sz="1600" b="1" dirty="0" err="1">
                <a:latin typeface="Arial" charset="0"/>
              </a:rPr>
              <a:t>turnOff</a:t>
            </a:r>
            <a:r>
              <a:rPr lang="en-GB" altLang="en-US" sz="1600" b="1" dirty="0">
                <a:latin typeface="Arial" charset="0"/>
              </a:rPr>
              <a:t>()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state = OFF;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} // end of </a:t>
            </a:r>
            <a:r>
              <a:rPr lang="en-GB" altLang="en-US" sz="1600" dirty="0" err="1">
                <a:latin typeface="Arial" charset="0"/>
              </a:rPr>
              <a:t>turnOff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60000"/>
              </a:lnSpc>
            </a:pPr>
            <a:r>
              <a:rPr lang="en-GB" altLang="en-US" sz="1600" dirty="0">
                <a:latin typeface="Arial" charset="0"/>
              </a:rPr>
              <a:t>public String </a:t>
            </a:r>
            <a:r>
              <a:rPr lang="en-GB" altLang="en-US" sz="1600" b="1" dirty="0" err="1">
                <a:latin typeface="Arial" charset="0"/>
              </a:rPr>
              <a:t>getStatus</a:t>
            </a:r>
            <a:r>
              <a:rPr lang="en-GB" altLang="en-US" sz="1600" b="1" dirty="0">
                <a:latin typeface="Arial" charset="0"/>
              </a:rPr>
              <a:t>()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if ( state == ON )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return “On”;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	else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return “Off”;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} // end of </a:t>
            </a:r>
            <a:r>
              <a:rPr lang="en-GB" altLang="en-US" sz="1600" dirty="0" err="1">
                <a:latin typeface="Arial" charset="0"/>
              </a:rPr>
              <a:t>getStatus</a:t>
            </a:r>
            <a:r>
              <a:rPr lang="en-GB" altLang="en-US" sz="1600" dirty="0">
                <a:latin typeface="Arial" charset="0"/>
              </a:rPr>
              <a:t> </a:t>
            </a:r>
          </a:p>
        </p:txBody>
      </p:sp>
      <p:sp>
        <p:nvSpPr>
          <p:cNvPr id="429065" name="Text Box 9"/>
          <p:cNvSpPr txBox="1">
            <a:spLocks noChangeArrowheads="1"/>
          </p:cNvSpPr>
          <p:nvPr/>
        </p:nvSpPr>
        <p:spPr bwMode="auto">
          <a:xfrm>
            <a:off x="5588134" y="2057402"/>
            <a:ext cx="6399133" cy="441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// main method to test and demonstrate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static void </a:t>
            </a:r>
            <a:r>
              <a:rPr lang="en-GB" altLang="en-US" sz="1600" b="1" dirty="0">
                <a:latin typeface="Arial" charset="0"/>
              </a:rPr>
              <a:t>main</a:t>
            </a:r>
            <a:r>
              <a:rPr lang="en-GB" altLang="en-US" sz="1600" dirty="0">
                <a:latin typeface="Arial" charset="0"/>
              </a:rPr>
              <a:t>(String </a:t>
            </a:r>
            <a:r>
              <a:rPr lang="en-GB" altLang="en-US" sz="1600" dirty="0" err="1">
                <a:latin typeface="Arial" charset="0"/>
              </a:rPr>
              <a:t>args</a:t>
            </a:r>
            <a:r>
              <a:rPr lang="en-GB" altLang="en-US" sz="1600" dirty="0">
                <a:latin typeface="Arial" charset="0"/>
              </a:rPr>
              <a:t>[ ])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Switch switch1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Switch switch2 = new Switch();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"Initial switch states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"\</a:t>
            </a:r>
            <a:r>
              <a:rPr lang="en-GB" altLang="en-US" sz="1600" dirty="0" err="1">
                <a:latin typeface="Arial" charset="0"/>
              </a:rPr>
              <a:t>nNow</a:t>
            </a:r>
            <a:r>
              <a:rPr lang="en-GB" altLang="en-US" sz="1600" dirty="0">
                <a:latin typeface="Arial" charset="0"/>
              </a:rPr>
              <a:t> turn switch 1 on");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switch1.turnOn();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switch1.getStatus());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  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switch2.getStatus());	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}  // end of main</a:t>
            </a:r>
          </a:p>
        </p:txBody>
      </p:sp>
      <p:sp>
        <p:nvSpPr>
          <p:cNvPr id="429066" name="Line 10"/>
          <p:cNvSpPr>
            <a:spLocks noChangeShapeType="1"/>
          </p:cNvSpPr>
          <p:nvPr/>
        </p:nvSpPr>
        <p:spPr bwMode="auto">
          <a:xfrm>
            <a:off x="2236206" y="6477000"/>
            <a:ext cx="0" cy="1524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7" name="Line 11"/>
          <p:cNvSpPr>
            <a:spLocks noChangeShapeType="1"/>
          </p:cNvSpPr>
          <p:nvPr/>
        </p:nvSpPr>
        <p:spPr bwMode="auto">
          <a:xfrm>
            <a:off x="2236207" y="6629400"/>
            <a:ext cx="2539339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8" name="Line 12"/>
          <p:cNvSpPr>
            <a:spLocks noChangeShapeType="1"/>
          </p:cNvSpPr>
          <p:nvPr/>
        </p:nvSpPr>
        <p:spPr bwMode="auto">
          <a:xfrm flipV="1">
            <a:off x="4775544" y="1600200"/>
            <a:ext cx="0" cy="5029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9" name="Line 13"/>
          <p:cNvSpPr>
            <a:spLocks noChangeShapeType="1"/>
          </p:cNvSpPr>
          <p:nvPr/>
        </p:nvSpPr>
        <p:spPr bwMode="auto">
          <a:xfrm>
            <a:off x="4775545" y="1600200"/>
            <a:ext cx="335192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0" name="Line 14"/>
          <p:cNvSpPr>
            <a:spLocks noChangeShapeType="1"/>
          </p:cNvSpPr>
          <p:nvPr/>
        </p:nvSpPr>
        <p:spPr bwMode="auto">
          <a:xfrm>
            <a:off x="8127471" y="1600200"/>
            <a:ext cx="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266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D72D40D-414B-47EF-93E6-B63C6E8A8D2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946EF4D6-6E12-45C7-9370-CDCBBF1C3A48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432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rgbClr val="FFFF00"/>
                </a:solidFill>
              </a:rPr>
              <a:t>Today's Content</a:t>
            </a:r>
            <a:endParaRPr lang="en-GB" altLang="en-US" dirty="0">
              <a:solidFill>
                <a:srgbClr val="FFFF00"/>
              </a:solidFill>
            </a:endParaRPr>
          </a:p>
        </p:txBody>
      </p:sp>
      <p:sp>
        <p:nvSpPr>
          <p:cNvPr id="432131" name="Rectangle 3"/>
          <p:cNvSpPr>
            <a:spLocks noChangeArrowheads="1"/>
          </p:cNvSpPr>
          <p:nvPr/>
        </p:nvSpPr>
        <p:spPr bwMode="auto">
          <a:xfrm>
            <a:off x="1423618" y="1143000"/>
            <a:ext cx="10462075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>
              <a:spcBef>
                <a:spcPct val="20000"/>
              </a:spcBef>
              <a:defRPr sz="2800">
                <a:solidFill>
                  <a:schemeClr val="tx1"/>
                </a:solidFill>
                <a:latin typeface="Arial" charset="0"/>
              </a:defRPr>
            </a:lvl2pPr>
            <a:lvl3pPr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4pPr>
            <a:lvl5pPr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5pPr>
            <a:lvl6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>
              <a:lnSpc>
                <a:spcPct val="100000"/>
              </a:lnSpc>
              <a:buFontTx/>
              <a:buChar char="•"/>
            </a:pPr>
            <a:r>
              <a:rPr lang="en-GB" altLang="en-US" dirty="0"/>
              <a:t>How to </a:t>
            </a:r>
            <a:r>
              <a:rPr lang="en-GB" altLang="en-US" b="1" dirty="0">
                <a:solidFill>
                  <a:srgbClr val="009900"/>
                </a:solidFill>
              </a:rPr>
              <a:t>use</a:t>
            </a:r>
            <a:r>
              <a:rPr lang="en-GB" altLang="en-US" dirty="0"/>
              <a:t> objects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 dirty="0"/>
              <a:t> multiple constructors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 dirty="0"/>
              <a:t> testing and demo using 'main'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 dirty="0"/>
              <a:t> "safe" constructing</a:t>
            </a:r>
          </a:p>
          <a:p>
            <a:pPr algn="l">
              <a:lnSpc>
                <a:spcPct val="140000"/>
              </a:lnSpc>
              <a:buFontTx/>
              <a:buChar char="•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1469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20701" y="1447799"/>
            <a:ext cx="11149013" cy="4431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Open Forum</a:t>
            </a:r>
          </a:p>
        </p:txBody>
      </p:sp>
    </p:spTree>
    <p:extLst>
      <p:ext uri="{BB962C8B-B14F-4D97-AF65-F5344CB8AC3E}">
        <p14:creationId xmlns:p14="http://schemas.microsoft.com/office/powerpoint/2010/main" val="1054222645"/>
      </p:ext>
    </p:ext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B6140712-12CA-4D7D-B69A-4F87E7DA4524}"/>
  <p:tag name="ISPRING_RESOURCE_FOLDER" val="C:\Users\paulj\OneDrive\UWTSD\Templates\UWTSD PowerPoint Presentation Template\"/>
  <p:tag name="ISPRING_PRESENTATION_PATH" val="C:\Users\paulj\OneDrive\UWTSD\Templates\UWTSD PowerPoint Presentation Template.pptx"/>
  <p:tag name="ISPRING_PROJECT_VERSION" val="9.32"/>
  <p:tag name="ISPRING_PROJECT_FOLDER_UPDATED" val="1"/>
  <p:tag name="ISPRING_FIRST_PUBLISH" val="1"/>
  <p:tag name="ISPRING_LMS_API_VERSION" val="SCORM 1.2"/>
  <p:tag name="ISPRING_ULTRA_SCORM_COURCE_TITLE" val="UWTSD DSR Population and Sampling Quiz"/>
  <p:tag name="ISPRING_ULTRA_SCORM_COURSE_ID" val="E694FA33-01F5-4EE9-A15E-CB2CE89D36A0"/>
  <p:tag name="ISPRING_CMI5_LAUNCH_METHOD" val="any window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CLOUDFOLDERID" val="1"/>
  <p:tag name="ISPRINGONLINEFOLDERID" val="1"/>
  <p:tag name="ISPRING_OUTPUT_FOLDER" val="[[&quot;\uFFFD6CF{9C281737-88BC-423B-A74A-AFF9314B427E}&quot;,&quot;C:\\Users\\paulj\\OneDrive\\UWTSD\\DSR\\Term 2\\Week 5 Quiz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free&quot;},&quot;advancedSettings&quot;:{&quot;enableTextAllocation&quot;:&quot;T_TRUE&quot;,&quot;viewingFromLocalDrive&quot;:&quot;T_TRUE&quot;,&quot;contentScale&quot;:75,&quot;contentScaleMode&quot;:&quot;SCALE&quot;},&quot;compressionSettings&quot;:{&quot;imageSettings&quot;:{&quot;jpegQuality&quot;:70,&quot;optimizeImageForResolution&quot;:&quot;T_FALSE&quot;},&quot;audioQuality&quot;:70,&quot;videoQuality&quot;:65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}"/>
  <p:tag name="ISPRING_SCORM_PASSING_SCORE" val="90.000000"/>
  <p:tag name="ISPRING_PRESENTATION_TITLE" val="UWTSD DSR Population and Sampling Quiz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145</TotalTime>
  <Words>2194</Words>
  <Application>Microsoft Office PowerPoint</Application>
  <PresentationFormat>Widescreen</PresentationFormat>
  <Paragraphs>465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Courier New</vt:lpstr>
      <vt:lpstr>Myriad Pro</vt:lpstr>
      <vt:lpstr>20140311PresentationUWTSDTemplate</vt:lpstr>
      <vt:lpstr>Objects and Classes 2</vt:lpstr>
      <vt:lpstr>Object Orientated Example: “Switch” Fundamentals (1 of 2)</vt:lpstr>
      <vt:lpstr>“Switch” Fundamentals (2 of 2)</vt:lpstr>
      <vt:lpstr> “Switch” Implementation (1 of 4)</vt:lpstr>
      <vt:lpstr>General Structure of “Blueprints”</vt:lpstr>
      <vt:lpstr>General Structure of “Blueprints”</vt:lpstr>
      <vt:lpstr>Switch.java “Blueprint”</vt:lpstr>
      <vt:lpstr> “Switch” Implementation (1 of 4)</vt:lpstr>
      <vt:lpstr>Building and Using Switches </vt:lpstr>
      <vt:lpstr>Building and Switch </vt:lpstr>
      <vt:lpstr>Building and Using Switches UseSwitch.java</vt:lpstr>
      <vt:lpstr>Building and Using Switches UseSwitch.java</vt:lpstr>
      <vt:lpstr> Done !</vt:lpstr>
      <vt:lpstr>Review: Object Orientated Basics</vt:lpstr>
      <vt:lpstr>Review: “Switch” Fundamentals</vt:lpstr>
      <vt:lpstr>Review: “Switch” Fundamentals</vt:lpstr>
      <vt:lpstr>Review: The keyword 'static'</vt:lpstr>
      <vt:lpstr>Constructors: We already know….</vt:lpstr>
      <vt:lpstr>Constructors: And this is new….</vt:lpstr>
      <vt:lpstr>PowerPoint Presentation</vt:lpstr>
      <vt:lpstr>Today's Content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DSR Population and Sampling Quiz</dc:title>
  <dc:creator>Swanson, Mike</dc:creator>
  <cp:lastModifiedBy>Paul Jenkins</cp:lastModifiedBy>
  <cp:revision>17</cp:revision>
  <dcterms:created xsi:type="dcterms:W3CDTF">2015-04-14T15:21:28Z</dcterms:created>
  <dcterms:modified xsi:type="dcterms:W3CDTF">2020-07-21T16:02:46Z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