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808546-920C-4798-B16C-1C41241C9F03}" v="638" dt="2023-01-27T12:48:59.8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1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10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0FCB736-0ADD-49BB-B6DE-B82334245F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F83AE6-440A-41CC-97E8-CB5B489679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2A0DD-9D25-4E63-A187-2DD30194DBFD}" type="datetime1">
              <a:rPr lang="en-GB" smtClean="0"/>
              <a:t>27/01/2023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6C4EC-0C1D-4CB6-A06C-633D86E643D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0F510-C925-4D25-B15A-6F217A3CFD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5CD996-28E9-4091-BD1A-BF7E37D77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87672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0D70F6-D675-4BF2-9C80-0A6E714C3280}" type="datetime1">
              <a:rPr lang="en-GB" smtClean="0"/>
              <a:pPr/>
              <a:t>27/01/2023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F5F66-C26C-4A0C-9C41-1168CB2D5E6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53299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290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718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533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453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035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605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773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88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741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507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655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8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836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turismoincanada.blogspot.com/2012/04/il-nuovo-servizio-della-virgin-atlantic.html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adservices.com/pagead/aclk?sa=L&amp;ai=DChcSEwjmraGCz-f8AhWzYOYKHa-TD5UYABADGgJkZw&amp;ohost=www.google.com&amp;cid=CAESauD2yhslpjoQzFQVClgtAytSwzHWCQNExTN0Lo36ZW9HDzeVd27I-DN-JbCT0xX3jO31rX09fV3QyAlthvBFlgHdcNup2tMjngfrZi5lfTzDchwSuJ_FYV4QEs9N6VwmMyf3zc6FyKT8LYk&amp;sig=AOD64_1PtvIMT4tIkEIWVVn9yC0qdb9eYA&amp;adurl&amp;ved=2ahUKEwiXmZqCz-f8AhWVdcAKHVKHD5EQqyQoAnoECAUQBw" TargetMode="External"/><Relationship Id="rId3" Type="http://schemas.openxmlformats.org/officeDocument/2006/relationships/hyperlink" Target="https://www.stockpicturesforeveryone.com/2010/11/inside-of-aeroplane.html" TargetMode="External"/><Relationship Id="rId7" Type="http://schemas.openxmlformats.org/officeDocument/2006/relationships/hyperlink" Target="https://www.googleadservices.com/pagead/aclk?sa=L&amp;ai=DChcSEwjmraGCz-f8AhWzYOYKHa-TD5UYABACGgJkZw&amp;ohost=www.google.com&amp;cid=CAESauD2yhslpjoQzFQVClgtAytSwzHWCQNExTN0Lo36ZW9HDzeVd27I-DN-JbCT0xX3jO31rX09fV3QyAlthvBFlgHdcNup2tMjngfrZi5lfTzDchwSuJ_FYV4QEs9N6VwmMyf3zc6FyKT8LYk&amp;sig=AOD64_2yKvg7hBZlZA-uWE1JcYeI9IAhVQ&amp;adurl&amp;ved=2ahUKEwiXmZqCz-f8AhWVdcAKHVKHD5EQqyQoAXoECAUQB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googleadservices.com/pagead/aclk?sa=L&amp;ai=DChcSEwjmraGCz-f8AhWzYOYKHa-TD5UYABABGgJkZw&amp;ohost=www.google.com&amp;cid=CAESauD2yhslpjoQzFQVClgtAytSwzHWCQNExTN0Lo36ZW9HDzeVd27I-DN-JbCT0xX3jO31rX09fV3QyAlthvBFlgHdcNup2tMjngfrZi5lfTzDchwSuJ_FYV4QEs9N6VwmMyf3zc6FyKT8LYk&amp;sig=AOD64_1Z29VWqkeFNA4t_lxT3xo1pumQaQ&amp;adurl&amp;ved=2ahUKEwiXmZqCz-f8AhWVdcAKHVKHD5EQqyQoAHoECAUQBQ" TargetMode="External"/><Relationship Id="rId5" Type="http://schemas.openxmlformats.org/officeDocument/2006/relationships/hyperlink" Target="https://commons.wikimedia.org/wiki/File:Cargo-dash7-air-greenland.jpg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evien66/5816276894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oboforex.com/blog/2020/04/29/coronavirus-landed-aircraft-airline-stocks-sale-only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news.uct.ac.za/article/-2021-01-19-covid-19-insights-and-lessons-with-prof-marc-mendelson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orporate.virginatlantic.com/gb/en/media/press-releases/safeguard-future.html#:~:text=Virgin%20Atlantic%20will%20reduce%20its" TargetMode="External"/><Relationship Id="rId3" Type="http://schemas.openxmlformats.org/officeDocument/2006/relationships/hyperlink" Target="https://corporate.virginatlantic.com/gb/en/our-story.html" TargetMode="External"/><Relationship Id="rId7" Type="http://schemas.openxmlformats.org/officeDocument/2006/relationships/hyperlink" Target="https://www.virginatlanticcargo.com/gb/en.html" TargetMode="External"/><Relationship Id="rId2" Type="http://schemas.openxmlformats.org/officeDocument/2006/relationships/hyperlink" Target="https://www.seatmaestro.com/airlines-seating-maps/virgin-atlantic/histor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rporate.virginatlantic.com/gb/en/media/press-releases/virgin-atlantic-ltd-2021-financial-results.html" TargetMode="External"/><Relationship Id="rId5" Type="http://schemas.openxmlformats.org/officeDocument/2006/relationships/hyperlink" Target="https://www.virginatlantic.com/hk/en/virgin-experience.html" TargetMode="External"/><Relationship Id="rId4" Type="http://schemas.openxmlformats.org/officeDocument/2006/relationships/hyperlink" Target="https://theloadstar.com/virgin-atlantic-increases-cargo-only-flying-by-60-in-january-202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906F54D-04EF-4345-A564-7A7B57B6C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A63FA5D-402E-473D-AF05-018BE28B2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77A9DA-7FBC-47BA-CC46-4CE9D5594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17781"/>
            <a:ext cx="6099574" cy="3640219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428" y="807203"/>
            <a:ext cx="4118718" cy="943060"/>
          </a:xfrm>
        </p:spPr>
        <p:txBody>
          <a:bodyPr rtlCol="0" anchor="b">
            <a:normAutofit/>
          </a:bodyPr>
          <a:lstStyle/>
          <a:p>
            <a:pPr algn="ctr"/>
            <a:r>
              <a:rPr lang="en-GB" dirty="0"/>
              <a:t>Virgin Atlantic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26" y="1900505"/>
            <a:ext cx="5791851" cy="48503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 algn="ctr">
              <a:buChar char="•"/>
            </a:pPr>
            <a:r>
              <a:rPr lang="en-GB" dirty="0">
                <a:ea typeface="+mn-lt"/>
                <a:cs typeface="+mn-lt"/>
              </a:rPr>
              <a:t>Richard Branson founded Virgin Atlantic Airways in 1984 as a high-quality, cost-effective airline.</a:t>
            </a:r>
          </a:p>
          <a:p>
            <a:pPr marL="285750" indent="-285750" algn="ctr">
              <a:buChar char="•"/>
            </a:pPr>
            <a:r>
              <a:rPr lang="en-GB" dirty="0">
                <a:ea typeface="+mn-lt"/>
                <a:cs typeface="+mn-lt"/>
              </a:rPr>
              <a:t>Virgin Atlantic established its first super economy service in 1992, later becoming its award-winning Premium Economy Class.</a:t>
            </a:r>
            <a:endParaRPr lang="en-GB" dirty="0"/>
          </a:p>
          <a:p>
            <a:pPr marL="285750" indent="-285750" algn="ctr">
              <a:buChar char="•"/>
            </a:pPr>
            <a:r>
              <a:rPr lang="en-GB" dirty="0">
                <a:ea typeface="+mn-lt"/>
                <a:cs typeface="+mn-lt"/>
              </a:rPr>
              <a:t>Virgin launched Premium Economy Class in November 2006.</a:t>
            </a:r>
            <a:endParaRPr lang="en-GB" dirty="0"/>
          </a:p>
          <a:p>
            <a:pPr marL="285750" indent="-285750" algn="ctr">
              <a:buChar char="•"/>
            </a:pPr>
            <a:r>
              <a:rPr lang="en-GB" dirty="0">
                <a:ea typeface="+mn-lt"/>
                <a:cs typeface="+mn-lt"/>
              </a:rPr>
              <a:t>Virgin Atlantic announced its enlarged joint venture with Air France-KLM and Delta Airlines in 2017.</a:t>
            </a:r>
            <a:endParaRPr lang="en-GB" dirty="0"/>
          </a:p>
          <a:p>
            <a:pPr marL="285750" indent="-285750" algn="ctr">
              <a:buChar char="•"/>
            </a:pPr>
            <a:r>
              <a:rPr lang="en-GB" dirty="0">
                <a:ea typeface="+mn-lt"/>
                <a:cs typeface="+mn-lt"/>
              </a:rPr>
              <a:t>Virgin Atlantic laid off more than 3500 workers and reduced their fleet to 35 planes by summer 2022 due to the COVID-19 epidemic and decreased travel demand in May 2020.</a:t>
            </a:r>
            <a:endParaRPr lang="en-GB" dirty="0"/>
          </a:p>
          <a:p>
            <a:pPr marL="285750" indent="-285750" algn="ctr">
              <a:buChar char="•"/>
            </a:pPr>
            <a:endParaRPr lang="en-GB" dirty="0"/>
          </a:p>
          <a:p>
            <a:pPr marL="285750" indent="-285750" algn="ctr">
              <a:buChar char="•"/>
            </a:pPr>
            <a:endParaRPr lang="en-GB" dirty="0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34ADD6B3-DF28-229C-B3D7-B43588AD58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095992" y="1"/>
            <a:ext cx="6096000" cy="342900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75B7126E-D055-B43F-915A-AEA168C818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5730"/>
          <a:stretch/>
        </p:blipFill>
        <p:spPr>
          <a:xfrm>
            <a:off x="6096008" y="3429000"/>
            <a:ext cx="6095999" cy="3414623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F74F1A1-974F-4A78-BA0B-FBDA76B08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4210" y="395142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99334BD-24BB-8ADC-0343-79CA9BE583DC}"/>
              </a:ext>
            </a:extLst>
          </p:cNvPr>
          <p:cNvSpPr txBox="1"/>
          <p:nvPr/>
        </p:nvSpPr>
        <p:spPr>
          <a:xfrm>
            <a:off x="9755122" y="6657945"/>
            <a:ext cx="243688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5614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2B96A-E5CF-DF66-D893-60BE2B0C3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0" dirty="0">
                <a:ea typeface="+mj-lt"/>
                <a:cs typeface="+mj-lt"/>
              </a:rPr>
              <a:t>Location, employees, Products and services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3D517CD-C841-EAC3-65A1-32B34B0E1F0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73806" y="4352847"/>
            <a:ext cx="3465079" cy="2228957"/>
          </a:xfrm>
        </p:spPr>
      </p:pic>
      <p:pic>
        <p:nvPicPr>
          <p:cNvPr id="8" name="Picture 8" descr="A picture containing indoor, cabin&#10;&#10;Description automatically generated">
            <a:extLst>
              <a:ext uri="{FF2B5EF4-FFF2-40B4-BE49-F238E27FC236}">
                <a16:creationId xmlns:a16="http://schemas.microsoft.com/office/drawing/2014/main" id="{54070BE9-DBFD-7772-DF73-6C47446974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4994" y="4350565"/>
            <a:ext cx="3672696" cy="223473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1339C4-9A36-C55C-544B-B594E433B3A2}"/>
              </a:ext>
            </a:extLst>
          </p:cNvPr>
          <p:cNvSpPr txBox="1"/>
          <p:nvPr/>
        </p:nvSpPr>
        <p:spPr>
          <a:xfrm>
            <a:off x="6971008" y="6481225"/>
            <a:ext cx="50673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3B48BB-395B-EA91-1953-33E26036BCF1}"/>
              </a:ext>
            </a:extLst>
          </p:cNvPr>
          <p:cNvSpPr txBox="1"/>
          <p:nvPr/>
        </p:nvSpPr>
        <p:spPr>
          <a:xfrm>
            <a:off x="33068" y="6584621"/>
            <a:ext cx="50673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A507D9-DCD0-FFAA-1014-670B6D4FD531}"/>
              </a:ext>
            </a:extLst>
          </p:cNvPr>
          <p:cNvSpPr txBox="1"/>
          <p:nvPr/>
        </p:nvSpPr>
        <p:spPr>
          <a:xfrm>
            <a:off x="4854233" y="4996757"/>
            <a:ext cx="278858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Fly Economy Classic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Fly Premium Economy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Fly Upper Class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/>
              <a:t>Cargo transport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E59F4E-16F9-829A-2714-FF132090C9CF}"/>
              </a:ext>
            </a:extLst>
          </p:cNvPr>
          <p:cNvSpPr txBox="1"/>
          <p:nvPr/>
        </p:nvSpPr>
        <p:spPr>
          <a:xfrm>
            <a:off x="487267" y="2617304"/>
            <a:ext cx="11307166" cy="10270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FD7AF82-CCE8-A99C-4AD6-6E9B12219D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20689"/>
              </p:ext>
            </p:extLst>
          </p:nvPr>
        </p:nvGraphicFramePr>
        <p:xfrm>
          <a:off x="0" y="2343509"/>
          <a:ext cx="12191997" cy="1837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61652">
                  <a:extLst>
                    <a:ext uri="{9D8B030D-6E8A-4147-A177-3AD203B41FA5}">
                      <a16:colId xmlns:a16="http://schemas.microsoft.com/office/drawing/2014/main" val="1516017634"/>
                    </a:ext>
                  </a:extLst>
                </a:gridCol>
                <a:gridCol w="5930345">
                  <a:extLst>
                    <a:ext uri="{9D8B030D-6E8A-4147-A177-3AD203B41FA5}">
                      <a16:colId xmlns:a16="http://schemas.microsoft.com/office/drawing/2014/main" val="3768293500"/>
                    </a:ext>
                  </a:extLst>
                </a:gridCol>
              </a:tblGrid>
              <a:tr h="1837480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Employees – 10000 </a:t>
                      </a:r>
                    </a:p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rade Gothic Next Light"/>
                        </a:rPr>
                        <a:t>Virgin Atlantic Cargo operated </a:t>
                      </a:r>
                      <a:r>
                        <a:rPr lang="en-GB" sz="1800" b="1" i="1" u="none" strike="noStrike" noProof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rade Gothic Next Light"/>
                        </a:rPr>
                        <a:t>1,633 cargo dedicated sectors</a:t>
                      </a:r>
                      <a:endParaRPr lang="en-GB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rade Gothic Next Light"/>
                        </a:rPr>
                        <a:t>Virgin Atlantic Airways Limited is based in Crawley, England.</a:t>
                      </a:r>
                      <a:endParaRPr lang="en-US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459699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766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C3B8A-F472-D727-CCFC-7E9477689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23" y="757238"/>
            <a:ext cx="11695980" cy="1147762"/>
          </a:xfrm>
        </p:spPr>
        <p:txBody>
          <a:bodyPr/>
          <a:lstStyle/>
          <a:p>
            <a:r>
              <a:rPr lang="en-GB" b="0" dirty="0">
                <a:ea typeface="+mj-lt"/>
                <a:cs typeface="+mj-lt"/>
              </a:rPr>
              <a:t> current market position, sector and stakeholders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6A178-32C6-36CD-04A1-D42D6E447A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17487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rated amount the Top 10 carriers on Flight-Report.</a:t>
            </a:r>
          </a:p>
          <a:p>
            <a:r>
              <a:rPr lang="en-GB" b="1" dirty="0">
                <a:ea typeface="+mn-lt"/>
                <a:cs typeface="+mn-lt"/>
              </a:rPr>
              <a:t>Virgin Atlantic Logistics operated 1,633 dedicated cargo flight routes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37E65-D894-0F53-DA3E-D1C9FD280B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1748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total revenue of £928 million (2021)</a:t>
            </a:r>
          </a:p>
          <a:p>
            <a:r>
              <a:rPr lang="en-GB" b="1" dirty="0">
                <a:ea typeface="+mn-lt"/>
                <a:cs typeface="+mn-lt"/>
              </a:rPr>
              <a:t>delivering record cargo revenue of £448 million.</a:t>
            </a:r>
            <a:endParaRPr lang="en-GB" b="1" dirty="0"/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statutory losses by £378m vs 2020 to £486m in 2021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E204EE-471E-E211-AE9D-A341AAAE1032}"/>
              </a:ext>
            </a:extLst>
          </p:cNvPr>
          <p:cNvSpPr txBox="1"/>
          <p:nvPr/>
        </p:nvSpPr>
        <p:spPr>
          <a:xfrm>
            <a:off x="1198629" y="4904840"/>
            <a:ext cx="467139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Virgin Group owns 51% of Virgin Atlantic, and Delta Air Lines owns the remaining 49% of the company.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274E12-5264-D724-01BE-7C36D0D531FA}"/>
              </a:ext>
            </a:extLst>
          </p:cNvPr>
          <p:cNvSpPr txBox="1"/>
          <p:nvPr/>
        </p:nvSpPr>
        <p:spPr>
          <a:xfrm>
            <a:off x="6443869" y="4431351"/>
            <a:ext cx="5218043" cy="1871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AB7BE9B-7DEB-00AE-6761-4CEF38BE93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68332" y="4309374"/>
            <a:ext cx="4125132" cy="18426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D760437-5EF9-020D-9877-AD9261BA78F9}"/>
              </a:ext>
            </a:extLst>
          </p:cNvPr>
          <p:cNvSpPr txBox="1"/>
          <p:nvPr/>
        </p:nvSpPr>
        <p:spPr>
          <a:xfrm>
            <a:off x="4246536" y="5660756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160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BBB91-8FD0-A913-7463-E7B5BE484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ea typeface="+mj-lt"/>
                <a:cs typeface="+mj-lt"/>
              </a:rPr>
              <a:t>Impact of global marketplace by COVID19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0CD18-8C37-5710-54EB-82F6952E08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The Covid-19 crisis almost tipped Virgin Atlantic into collapse in 2020</a:t>
            </a:r>
          </a:p>
          <a:p>
            <a:r>
              <a:rPr lang="en-GB" b="1" dirty="0">
                <a:ea typeface="+mn-lt"/>
                <a:cs typeface="+mn-lt"/>
              </a:rPr>
              <a:t>Operational change</a:t>
            </a:r>
          </a:p>
          <a:p>
            <a:r>
              <a:rPr lang="en-GB" b="1" dirty="0">
                <a:ea typeface="+mn-lt"/>
                <a:cs typeface="+mn-lt"/>
              </a:rPr>
              <a:t> Cut its timetable and prioritise core routes in response to client demand.</a:t>
            </a:r>
          </a:p>
          <a:p>
            <a:r>
              <a:rPr lang="en-GB" b="1" dirty="0">
                <a:ea typeface="+mn-lt"/>
                <a:cs typeface="+mn-lt"/>
              </a:rPr>
              <a:t>The surge in January's cargo-only flights is due in large part to Virgin Atlantic's new cargo service.</a:t>
            </a: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FA07D-76B9-839C-22CC-0F6FF8E18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3219" y="5506529"/>
            <a:ext cx="5067300" cy="804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Environmental and economical consequences</a:t>
            </a:r>
            <a:endParaRPr lang="en-US" b="1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0F69E9D-9907-B2F2-BB79-D63AA9818F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64703" y="2318944"/>
            <a:ext cx="5388631" cy="19038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91D94C-3F5F-CE21-E8CB-A9B8A4E5E0BD}"/>
              </a:ext>
            </a:extLst>
          </p:cNvPr>
          <p:cNvSpPr txBox="1"/>
          <p:nvPr/>
        </p:nvSpPr>
        <p:spPr>
          <a:xfrm>
            <a:off x="4724400" y="43815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pic>
        <p:nvPicPr>
          <p:cNvPr id="8" name="Picture 8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1DE300D5-C0E8-4E87-634A-F7F97E8AAE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64702" y="4542037"/>
            <a:ext cx="5388631" cy="18283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F8EB30-5096-3146-52E8-2DC25F26DB39}"/>
              </a:ext>
            </a:extLst>
          </p:cNvPr>
          <p:cNvSpPr txBox="1"/>
          <p:nvPr/>
        </p:nvSpPr>
        <p:spPr>
          <a:xfrm>
            <a:off x="6564702" y="6543136"/>
            <a:ext cx="4224067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948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F524A7-67FA-FBBC-CF8C-68056A450FE6}"/>
              </a:ext>
            </a:extLst>
          </p:cNvPr>
          <p:cNvSpPr txBox="1"/>
          <p:nvPr/>
        </p:nvSpPr>
        <p:spPr>
          <a:xfrm>
            <a:off x="1960633" y="61260"/>
            <a:ext cx="84316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5DF2FE-62BB-DB02-061C-4F3110166C17}"/>
              </a:ext>
            </a:extLst>
          </p:cNvPr>
          <p:cNvSpPr txBox="1"/>
          <p:nvPr/>
        </p:nvSpPr>
        <p:spPr>
          <a:xfrm>
            <a:off x="519773" y="599161"/>
            <a:ext cx="10750826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err="1">
                <a:latin typeface="Calibri"/>
                <a:ea typeface="+mn-lt"/>
                <a:cs typeface="+mn-lt"/>
              </a:rPr>
              <a:t>SeatMaestro</a:t>
            </a:r>
            <a:r>
              <a:rPr lang="en-GB" dirty="0">
                <a:latin typeface="Calibri"/>
                <a:ea typeface="+mn-lt"/>
                <a:cs typeface="+mn-lt"/>
              </a:rPr>
              <a:t> (2015). </a:t>
            </a:r>
            <a:r>
              <a:rPr lang="en-GB" i="1" dirty="0">
                <a:latin typeface="Calibri"/>
                <a:ea typeface="+mn-lt"/>
                <a:cs typeface="+mn-lt"/>
              </a:rPr>
              <a:t>History of Virgin Atlantic | </a:t>
            </a:r>
            <a:r>
              <a:rPr lang="en-GB" i="1" dirty="0" err="1">
                <a:latin typeface="Calibri"/>
                <a:ea typeface="+mn-lt"/>
                <a:cs typeface="+mn-lt"/>
              </a:rPr>
              <a:t>SeatMaestro</a:t>
            </a:r>
            <a:r>
              <a:rPr lang="en-GB" dirty="0">
                <a:latin typeface="Calibri"/>
                <a:ea typeface="+mn-lt"/>
                <a:cs typeface="+mn-lt"/>
              </a:rPr>
              <a:t>. [online] </a:t>
            </a:r>
            <a:r>
              <a:rPr lang="en-GB" dirty="0" err="1">
                <a:latin typeface="Calibri"/>
                <a:ea typeface="+mn-lt"/>
                <a:cs typeface="+mn-lt"/>
              </a:rPr>
              <a:t>SeatMaestro</a:t>
            </a:r>
            <a:r>
              <a:rPr lang="en-GB" dirty="0">
                <a:latin typeface="Calibri"/>
                <a:ea typeface="+mn-lt"/>
                <a:cs typeface="+mn-lt"/>
              </a:rPr>
              <a:t>. Available at: </a:t>
            </a:r>
            <a:r>
              <a:rPr lang="en-GB" dirty="0">
                <a:latin typeface="Calibri"/>
                <a:ea typeface="+mn-lt"/>
                <a:cs typeface="+mn-lt"/>
                <a:hlinkClick r:id="rId2"/>
              </a:rPr>
              <a:t>https://www.seatmaestro.com/airlines-seating-maps/virgin-atlantic/history/</a:t>
            </a:r>
            <a:r>
              <a:rPr lang="en-GB" dirty="0">
                <a:latin typeface="Calibri"/>
                <a:ea typeface="+mn-lt"/>
                <a:cs typeface="+mn-lt"/>
              </a:rPr>
              <a:t>. [Accessed 26 Jan 2023]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Virgin Atlantic (2022). </a:t>
            </a:r>
            <a:r>
              <a:rPr lang="en-GB" i="1" dirty="0">
                <a:latin typeface="Calibri"/>
                <a:ea typeface="+mn-lt"/>
                <a:cs typeface="+mn-lt"/>
              </a:rPr>
              <a:t>Our Story | Virgin Atlantic</a:t>
            </a:r>
            <a:r>
              <a:rPr lang="en-GB" dirty="0">
                <a:latin typeface="Calibri"/>
                <a:ea typeface="+mn-lt"/>
                <a:cs typeface="+mn-lt"/>
              </a:rPr>
              <a:t>. [online] Virginatlantic.com. Available at: </a:t>
            </a:r>
            <a:r>
              <a:rPr lang="en-GB" dirty="0">
                <a:latin typeface="Calibri"/>
                <a:ea typeface="+mn-lt"/>
                <a:cs typeface="+mn-lt"/>
                <a:hlinkClick r:id="rId3"/>
              </a:rPr>
              <a:t>https://corporate.virginatlantic.com/gb/en/our-story.html</a:t>
            </a:r>
            <a:r>
              <a:rPr lang="en-GB" dirty="0">
                <a:latin typeface="Calibri"/>
                <a:ea typeface="+mn-lt"/>
                <a:cs typeface="+mn-lt"/>
              </a:rPr>
              <a:t>. </a:t>
            </a:r>
            <a:r>
              <a:rPr lang="en-GB" dirty="0">
                <a:ea typeface="+mn-lt"/>
                <a:cs typeface="+mn-lt"/>
              </a:rPr>
              <a:t>[Accessed 26 Jan 2023]</a:t>
            </a: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The Loadstar. (2021). </a:t>
            </a:r>
            <a:r>
              <a:rPr lang="en-GB" i="1" dirty="0">
                <a:latin typeface="Calibri"/>
                <a:ea typeface="+mn-lt"/>
                <a:cs typeface="+mn-lt"/>
              </a:rPr>
              <a:t>Virgin Atlantic increases cargo-only flying by 60% in January</a:t>
            </a:r>
            <a:r>
              <a:rPr lang="en-GB" dirty="0">
                <a:latin typeface="Calibri"/>
                <a:ea typeface="+mn-lt"/>
                <a:cs typeface="+mn-lt"/>
              </a:rPr>
              <a:t>. [online] Available at: </a:t>
            </a:r>
            <a:r>
              <a:rPr lang="en-GB" dirty="0">
                <a:latin typeface="Calibri"/>
                <a:ea typeface="+mn-lt"/>
                <a:cs typeface="+mn-lt"/>
                <a:hlinkClick r:id="rId4"/>
              </a:rPr>
              <a:t>https://theloadstar.com/virgin-atlantic-increases-cargo-only-flying-by-60-in-january-2021/</a:t>
            </a:r>
            <a:r>
              <a:rPr lang="en-GB" dirty="0">
                <a:latin typeface="Calibri"/>
                <a:ea typeface="+mn-lt"/>
                <a:cs typeface="+mn-lt"/>
              </a:rPr>
              <a:t>. </a:t>
            </a:r>
            <a:r>
              <a:rPr lang="en-GB" dirty="0">
                <a:ea typeface="+mn-lt"/>
                <a:cs typeface="+mn-lt"/>
              </a:rPr>
              <a:t>[Accessed 26 Jan 2023]</a:t>
            </a:r>
          </a:p>
          <a:p>
            <a:pPr marL="342900" indent="-342900">
              <a:buAutoNum type="arabicPeriod"/>
            </a:pPr>
            <a:endParaRPr lang="en-GB" dirty="0">
              <a:latin typeface="Calibri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www.virginatlantic.com. (n.d.). </a:t>
            </a:r>
            <a:r>
              <a:rPr lang="en-GB" i="1" dirty="0">
                <a:latin typeface="Calibri"/>
                <a:ea typeface="+mn-lt"/>
                <a:cs typeface="+mn-lt"/>
              </a:rPr>
              <a:t>Experience | Virgin Atlantic</a:t>
            </a:r>
            <a:r>
              <a:rPr lang="en-GB" dirty="0">
                <a:latin typeface="Calibri"/>
                <a:ea typeface="+mn-lt"/>
                <a:cs typeface="+mn-lt"/>
              </a:rPr>
              <a:t>. [online] Available at: </a:t>
            </a:r>
            <a:r>
              <a:rPr lang="en-GB" dirty="0">
                <a:latin typeface="Calibri"/>
                <a:ea typeface="+mn-lt"/>
                <a:cs typeface="+mn-lt"/>
                <a:hlinkClick r:id="rId5"/>
              </a:rPr>
              <a:t>https://www.virginatlantic.com/hk/en/virgin-experience.html</a:t>
            </a:r>
            <a:r>
              <a:rPr lang="en-GB" dirty="0">
                <a:latin typeface="Calibri"/>
                <a:ea typeface="+mn-lt"/>
                <a:cs typeface="+mn-lt"/>
              </a:rPr>
              <a:t>. </a:t>
            </a:r>
            <a:r>
              <a:rPr lang="en-GB" dirty="0">
                <a:ea typeface="+mn-lt"/>
                <a:cs typeface="+mn-lt"/>
              </a:rPr>
              <a:t>[Accessed 26 Jan 2023]</a:t>
            </a:r>
          </a:p>
          <a:p>
            <a:pPr marL="342900" indent="-342900">
              <a:buAutoNum type="arabicPeriod"/>
            </a:pPr>
            <a:endParaRPr lang="en-GB" dirty="0">
              <a:latin typeface="Calibri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corporate.virginatlantic.com. (n.d.). </a:t>
            </a:r>
            <a:r>
              <a:rPr lang="en-GB" i="1" dirty="0">
                <a:latin typeface="Calibri"/>
                <a:ea typeface="+mn-lt"/>
                <a:cs typeface="+mn-lt"/>
              </a:rPr>
              <a:t>Virgin Atlantic Ltd 2021 financial results | Virgin Atlantic</a:t>
            </a:r>
            <a:r>
              <a:rPr lang="en-GB" dirty="0">
                <a:latin typeface="Calibri"/>
                <a:ea typeface="+mn-lt"/>
                <a:cs typeface="+mn-lt"/>
              </a:rPr>
              <a:t>. [online] Available at: </a:t>
            </a:r>
            <a:r>
              <a:rPr lang="en-GB" dirty="0">
                <a:latin typeface="Calibri"/>
                <a:ea typeface="+mn-lt"/>
                <a:cs typeface="+mn-lt"/>
                <a:hlinkClick r:id="rId6"/>
              </a:rPr>
              <a:t>https://corporate.virginatlantic.com/gb/en/media/press-releases/virgin-atlantic-ltd-2021-financial-results.html</a:t>
            </a:r>
            <a:r>
              <a:rPr lang="en-GB" dirty="0">
                <a:latin typeface="Calibri"/>
                <a:ea typeface="+mn-lt"/>
                <a:cs typeface="+mn-lt"/>
              </a:rPr>
              <a:t>. </a:t>
            </a:r>
            <a:r>
              <a:rPr lang="en-GB" dirty="0">
                <a:ea typeface="+mn-lt"/>
                <a:cs typeface="+mn-lt"/>
              </a:rPr>
              <a:t>[Accessed 26 Jan 2023]</a:t>
            </a:r>
          </a:p>
          <a:p>
            <a:pPr marL="342900" indent="-342900">
              <a:buAutoNum type="arabicPeriod"/>
            </a:pPr>
            <a:endParaRPr lang="en-GB" dirty="0">
              <a:latin typeface="Calibri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Virginatlanticcargo.com. (2020). </a:t>
            </a:r>
            <a:r>
              <a:rPr lang="en-GB" i="1" dirty="0">
                <a:latin typeface="Calibri"/>
                <a:ea typeface="+mn-lt"/>
                <a:cs typeface="+mn-lt"/>
              </a:rPr>
              <a:t>Virgin Atlantic Cargo | Home</a:t>
            </a:r>
            <a:r>
              <a:rPr lang="en-GB" dirty="0">
                <a:latin typeface="Calibri"/>
                <a:ea typeface="+mn-lt"/>
                <a:cs typeface="+mn-lt"/>
              </a:rPr>
              <a:t>. [online] Available at: </a:t>
            </a:r>
            <a:r>
              <a:rPr lang="en-GB" dirty="0">
                <a:latin typeface="Calibri"/>
                <a:ea typeface="+mn-lt"/>
                <a:cs typeface="+mn-lt"/>
                <a:hlinkClick r:id="rId7"/>
              </a:rPr>
              <a:t>https://www.virginatlanticcargo.com/gb/en.html</a:t>
            </a:r>
            <a:r>
              <a:rPr lang="en-GB" dirty="0">
                <a:latin typeface="Calibri"/>
                <a:ea typeface="+mn-lt"/>
                <a:cs typeface="+mn-lt"/>
              </a:rPr>
              <a:t>. </a:t>
            </a:r>
            <a:r>
              <a:rPr lang="en-GB" dirty="0">
                <a:ea typeface="+mn-lt"/>
                <a:cs typeface="+mn-lt"/>
              </a:rPr>
              <a:t>[Accessed 26 Jan 2023]</a:t>
            </a:r>
          </a:p>
          <a:p>
            <a:pPr marL="342900" indent="-342900">
              <a:buAutoNum type="arabicPeriod"/>
            </a:pPr>
            <a:endParaRPr lang="en-GB" dirty="0">
              <a:latin typeface="Calibri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Virgin Atlantic (2020). </a:t>
            </a:r>
            <a:r>
              <a:rPr lang="en-GB" i="1" dirty="0">
                <a:latin typeface="Calibri"/>
                <a:ea typeface="+mn-lt"/>
                <a:cs typeface="+mn-lt"/>
              </a:rPr>
              <a:t>Action to safeguard future against Covid-19</a:t>
            </a:r>
            <a:r>
              <a:rPr lang="en-GB" dirty="0">
                <a:latin typeface="Calibri"/>
                <a:ea typeface="+mn-lt"/>
                <a:cs typeface="+mn-lt"/>
              </a:rPr>
              <a:t>. [online] Virginatlantic.com. Available at: </a:t>
            </a:r>
            <a:r>
              <a:rPr lang="en-GB" dirty="0">
                <a:latin typeface="Calibri"/>
                <a:ea typeface="+mn-lt"/>
                <a:cs typeface="+mn-lt"/>
                <a:hlinkClick r:id="rId8"/>
              </a:rPr>
              <a:t>https://corporate.virginatlantic.com/gb/en/media/press-releases/safeguard-future.html#:~:text=Virgin%20Atlantic%20will%20reduce%20its</a:t>
            </a:r>
            <a:r>
              <a:rPr lang="en-GB" dirty="0">
                <a:latin typeface="Calibri"/>
                <a:ea typeface="+mn-lt"/>
                <a:cs typeface="+mn-lt"/>
              </a:rPr>
              <a:t>. </a:t>
            </a:r>
            <a:r>
              <a:rPr lang="en-GB" dirty="0">
                <a:ea typeface="+mn-lt"/>
                <a:cs typeface="+mn-lt"/>
              </a:rPr>
              <a:t>[Accessed 26 Jan 2023]</a:t>
            </a:r>
          </a:p>
          <a:p>
            <a:pPr marL="342900" indent="-342900">
              <a:buAutoNum type="arabicPeriod"/>
            </a:pPr>
            <a:endParaRPr lang="en-GB" dirty="0">
              <a:latin typeface="Calibri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454849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AnalogousFromRegularSeedRightStep">
      <a:dk1>
        <a:srgbClr val="000000"/>
      </a:dk1>
      <a:lt1>
        <a:srgbClr val="FFFFFF"/>
      </a:lt1>
      <a:dk2>
        <a:srgbClr val="1B2130"/>
      </a:dk2>
      <a:lt2>
        <a:srgbClr val="F3F0F0"/>
      </a:lt2>
      <a:accent1>
        <a:srgbClr val="20B4A9"/>
      </a:accent1>
      <a:accent2>
        <a:srgbClr val="1794D5"/>
      </a:accent2>
      <a:accent3>
        <a:srgbClr val="2957E7"/>
      </a:accent3>
      <a:accent4>
        <a:srgbClr val="4B2CD9"/>
      </a:accent4>
      <a:accent5>
        <a:srgbClr val="9929E7"/>
      </a:accent5>
      <a:accent6>
        <a:srgbClr val="D517D3"/>
      </a:accent6>
      <a:hlink>
        <a:srgbClr val="BF3F49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1</Words>
  <Application>Microsoft Office PowerPoint</Application>
  <PresentationFormat>Widescreen</PresentationFormat>
  <Paragraphs>1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AfterglowVTI</vt:lpstr>
      <vt:lpstr>Virgin Atlantic</vt:lpstr>
      <vt:lpstr>Location, employees, Products and services</vt:lpstr>
      <vt:lpstr> current market position, sector and stakeholders</vt:lpstr>
      <vt:lpstr>Impact of global marketplace by COVID19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246</cp:revision>
  <dcterms:created xsi:type="dcterms:W3CDTF">2023-01-27T09:07:03Z</dcterms:created>
  <dcterms:modified xsi:type="dcterms:W3CDTF">2023-01-27T12:50:00Z</dcterms:modified>
</cp:coreProperties>
</file>