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9" r:id="rId3"/>
    <p:sldId id="260" r:id="rId4"/>
    <p:sldId id="261" r:id="rId5"/>
    <p:sldId id="262" r:id="rId6"/>
    <p:sldId id="263" r:id="rId7"/>
    <p:sldId id="264" r:id="rId8"/>
    <p:sldId id="265" r:id="rId9"/>
    <p:sldId id="266" r:id="rId10"/>
    <p:sldId id="26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8244DF-21C1-AD6E-0531-FB9CEDCA478F}" v="1" dt="2025-02-08T14:10:40.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8185" autoAdjust="0"/>
  </p:normalViewPr>
  <p:slideViewPr>
    <p:cSldViewPr>
      <p:cViewPr varScale="1">
        <p:scale>
          <a:sx n="39" d="100"/>
          <a:sy n="39" d="100"/>
        </p:scale>
        <p:origin x="2202"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A950F3-4CEE-44FE-A38B-AE44A194B71C}" type="datetimeFigureOut">
              <a:rPr lang="en-IN" smtClean="0"/>
              <a:t>08-02-2025</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9FED83-5BA1-41B3-9770-A82232BC333E}" type="slidenum">
              <a:rPr lang="en-IN" smtClean="0"/>
              <a:t>‹#›</a:t>
            </a:fld>
            <a:endParaRPr lang="en-IN"/>
          </a:p>
        </p:txBody>
      </p:sp>
    </p:spTree>
    <p:extLst>
      <p:ext uri="{BB962C8B-B14F-4D97-AF65-F5344CB8AC3E}">
        <p14:creationId xmlns:p14="http://schemas.microsoft.com/office/powerpoint/2010/main" val="4078922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Being a developmental stage, adolescence is characterised by exploratory activities. There are always key events that define an individual's eventual future experiences in life. This stage is crucial in the construction of a good solid identity which is pertinent to health and social well-being (Berk, 2022).</a:t>
            </a:r>
          </a:p>
          <a:p>
            <a:endParaRPr lang="en-IN" dirty="0"/>
          </a:p>
        </p:txBody>
      </p:sp>
      <p:sp>
        <p:nvSpPr>
          <p:cNvPr id="4" name="Slide Number Placeholder 3"/>
          <p:cNvSpPr>
            <a:spLocks noGrp="1"/>
          </p:cNvSpPr>
          <p:nvPr>
            <p:ph type="sldNum" sz="quarter" idx="10"/>
          </p:nvPr>
        </p:nvSpPr>
        <p:spPr/>
        <p:txBody>
          <a:bodyPr/>
          <a:lstStyle/>
          <a:p>
            <a:fld id="{569FED83-5BA1-41B3-9770-A82232BC333E}" type="slidenum">
              <a:rPr lang="en-IN" smtClean="0"/>
              <a:t>2</a:t>
            </a:fld>
            <a:endParaRPr lang="en-IN"/>
          </a:p>
        </p:txBody>
      </p:sp>
    </p:spTree>
    <p:extLst>
      <p:ext uri="{BB962C8B-B14F-4D97-AF65-F5344CB8AC3E}">
        <p14:creationId xmlns:p14="http://schemas.microsoft.com/office/powerpoint/2010/main" val="308412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adolescence, there is development in all aspects of growth and developmental processes at cerebral, physical and psychosocial levels. Friendships develop, feelings mature and autonomy increases as children transition to teenagers and start living more self-sufficient lives. It is the ideal phase for managing emotions and making decisions, socialisation is a vital aspect of a person's health (Casey et al., 2019).</a:t>
            </a:r>
          </a:p>
          <a:p>
            <a:endParaRPr lang="en-IN" dirty="0"/>
          </a:p>
        </p:txBody>
      </p:sp>
      <p:sp>
        <p:nvSpPr>
          <p:cNvPr id="4" name="Slide Number Placeholder 3"/>
          <p:cNvSpPr>
            <a:spLocks noGrp="1"/>
          </p:cNvSpPr>
          <p:nvPr>
            <p:ph type="sldNum" sz="quarter" idx="10"/>
          </p:nvPr>
        </p:nvSpPr>
        <p:spPr/>
        <p:txBody>
          <a:bodyPr/>
          <a:lstStyle/>
          <a:p>
            <a:fld id="{569FED83-5BA1-41B3-9770-A82232BC333E}" type="slidenum">
              <a:rPr lang="en-IN" smtClean="0"/>
              <a:t>3</a:t>
            </a:fld>
            <a:endParaRPr lang="en-IN"/>
          </a:p>
        </p:txBody>
      </p:sp>
    </p:spTree>
    <p:extLst>
      <p:ext uri="{BB962C8B-B14F-4D97-AF65-F5344CB8AC3E}">
        <p14:creationId xmlns:p14="http://schemas.microsoft.com/office/powerpoint/2010/main" val="12748641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Erikson's theory, the exploration of identity is one of the fundamental aspects of adolescence. It cannot be overemphasised that the resolution of this crisis determines future relationships, occupational choice and one's value system (McLeod, 2018).</a:t>
            </a:r>
          </a:p>
          <a:p>
            <a:endParaRPr lang="en-IN" dirty="0"/>
          </a:p>
        </p:txBody>
      </p:sp>
      <p:sp>
        <p:nvSpPr>
          <p:cNvPr id="4" name="Slide Number Placeholder 3"/>
          <p:cNvSpPr>
            <a:spLocks noGrp="1"/>
          </p:cNvSpPr>
          <p:nvPr>
            <p:ph type="sldNum" sz="quarter" idx="10"/>
          </p:nvPr>
        </p:nvSpPr>
        <p:spPr/>
        <p:txBody>
          <a:bodyPr/>
          <a:lstStyle/>
          <a:p>
            <a:fld id="{569FED83-5BA1-41B3-9770-A82232BC333E}" type="slidenum">
              <a:rPr lang="en-IN" smtClean="0"/>
              <a:t>4</a:t>
            </a:fld>
            <a:endParaRPr lang="en-IN"/>
          </a:p>
        </p:txBody>
      </p:sp>
    </p:spTree>
    <p:extLst>
      <p:ext uri="{BB962C8B-B14F-4D97-AF65-F5344CB8AC3E}">
        <p14:creationId xmlns:p14="http://schemas.microsoft.com/office/powerpoint/2010/main" val="3524178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Erikson's theory is widely known for focusing on identity development during adolescence is his theory of identity crisis. Proper family and peer relationships, as well as successful testing of various roles, contribute to the formation of a clear self-conception (</a:t>
            </a:r>
            <a:r>
              <a:rPr lang="en-IN" sz="1200" kern="1200" dirty="0" err="1">
                <a:solidFill>
                  <a:schemeClr val="tx1"/>
                </a:solidFill>
                <a:effectLst/>
                <a:latin typeface="+mn-lt"/>
                <a:ea typeface="+mn-ea"/>
                <a:cs typeface="+mn-cs"/>
              </a:rPr>
              <a:t>Khairani</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Maemonah</a:t>
            </a:r>
            <a:r>
              <a:rPr lang="en-IN" sz="1200" kern="1200" dirty="0">
                <a:solidFill>
                  <a:schemeClr val="tx1"/>
                </a:solidFill>
                <a:effectLst/>
                <a:latin typeface="+mn-lt"/>
                <a:ea typeface="+mn-ea"/>
                <a:cs typeface="+mn-cs"/>
              </a:rPr>
              <a:t>, 2021).</a:t>
            </a:r>
          </a:p>
          <a:p>
            <a:endParaRPr lang="en-IN" dirty="0"/>
          </a:p>
        </p:txBody>
      </p:sp>
      <p:sp>
        <p:nvSpPr>
          <p:cNvPr id="4" name="Slide Number Placeholder 3"/>
          <p:cNvSpPr>
            <a:spLocks noGrp="1"/>
          </p:cNvSpPr>
          <p:nvPr>
            <p:ph type="sldNum" sz="quarter" idx="10"/>
          </p:nvPr>
        </p:nvSpPr>
        <p:spPr/>
        <p:txBody>
          <a:bodyPr/>
          <a:lstStyle/>
          <a:p>
            <a:fld id="{569FED83-5BA1-41B3-9770-A82232BC333E}" type="slidenum">
              <a:rPr lang="en-IN" smtClean="0"/>
              <a:t>5</a:t>
            </a:fld>
            <a:endParaRPr lang="en-IN"/>
          </a:p>
        </p:txBody>
      </p:sp>
    </p:spTree>
    <p:extLst>
      <p:ext uri="{BB962C8B-B14F-4D97-AF65-F5344CB8AC3E}">
        <p14:creationId xmlns:p14="http://schemas.microsoft.com/office/powerpoint/2010/main" val="2887051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Adolescents engage themselves in different roles and identities, which are facilitated by their peers and society. Erikson's theory can be used to enhance the abilities of health professionals in understanding the struggles of adolescents as well as offer support to adolescents in attaining a sound individual identity during this significant period of development (</a:t>
            </a:r>
            <a:r>
              <a:rPr lang="en-IN" sz="1200" kern="1200" dirty="0" err="1">
                <a:solidFill>
                  <a:schemeClr val="tx1"/>
                </a:solidFill>
                <a:effectLst/>
                <a:latin typeface="+mn-lt"/>
                <a:ea typeface="+mn-ea"/>
                <a:cs typeface="+mn-cs"/>
              </a:rPr>
              <a:t>Samsanovich</a:t>
            </a:r>
            <a:r>
              <a:rPr lang="en-IN" sz="1200" kern="1200" dirty="0">
                <a:solidFill>
                  <a:schemeClr val="tx1"/>
                </a:solidFill>
                <a:effectLst/>
                <a:latin typeface="+mn-lt"/>
                <a:ea typeface="+mn-ea"/>
                <a:cs typeface="+mn-cs"/>
              </a:rPr>
              <a:t>, 2021).</a:t>
            </a:r>
          </a:p>
          <a:p>
            <a:endParaRPr lang="en-IN" dirty="0"/>
          </a:p>
        </p:txBody>
      </p:sp>
      <p:sp>
        <p:nvSpPr>
          <p:cNvPr id="4" name="Slide Number Placeholder 3"/>
          <p:cNvSpPr>
            <a:spLocks noGrp="1"/>
          </p:cNvSpPr>
          <p:nvPr>
            <p:ph type="sldNum" sz="quarter" idx="10"/>
          </p:nvPr>
        </p:nvSpPr>
        <p:spPr/>
        <p:txBody>
          <a:bodyPr/>
          <a:lstStyle/>
          <a:p>
            <a:fld id="{569FED83-5BA1-41B3-9770-A82232BC333E}" type="slidenum">
              <a:rPr lang="en-IN" smtClean="0"/>
              <a:t>6</a:t>
            </a:fld>
            <a:endParaRPr lang="en-IN"/>
          </a:p>
        </p:txBody>
      </p:sp>
    </p:spTree>
    <p:extLst>
      <p:ext uri="{BB962C8B-B14F-4D97-AF65-F5344CB8AC3E}">
        <p14:creationId xmlns:p14="http://schemas.microsoft.com/office/powerpoint/2010/main" val="734479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is a need to consider cultural differences when examining the development of identity and role in individuals. It is essential to understand these views as they may help practitioners do a significant amount of work in the specified health and social care setting (</a:t>
            </a:r>
            <a:r>
              <a:rPr lang="en-IN" sz="1200" kern="1200" dirty="0" err="1">
                <a:solidFill>
                  <a:schemeClr val="tx1"/>
                </a:solidFill>
                <a:effectLst/>
                <a:latin typeface="+mn-lt"/>
                <a:ea typeface="+mn-ea"/>
                <a:cs typeface="+mn-cs"/>
              </a:rPr>
              <a:t>Kerpelman</a:t>
            </a:r>
            <a:r>
              <a:rPr lang="en-IN" sz="1200" kern="1200">
                <a:solidFill>
                  <a:schemeClr val="tx1"/>
                </a:solidFill>
                <a:effectLst/>
                <a:latin typeface="+mn-lt"/>
                <a:ea typeface="+mn-ea"/>
                <a:cs typeface="+mn-cs"/>
              </a:rPr>
              <a:t> and Pittman, 2018).</a:t>
            </a:r>
            <a:endParaRPr lang="en-IN" dirty="0"/>
          </a:p>
        </p:txBody>
      </p:sp>
      <p:sp>
        <p:nvSpPr>
          <p:cNvPr id="4" name="Slide Number Placeholder 3"/>
          <p:cNvSpPr>
            <a:spLocks noGrp="1"/>
          </p:cNvSpPr>
          <p:nvPr>
            <p:ph type="sldNum" sz="quarter" idx="10"/>
          </p:nvPr>
        </p:nvSpPr>
        <p:spPr/>
        <p:txBody>
          <a:bodyPr/>
          <a:lstStyle/>
          <a:p>
            <a:fld id="{569FED83-5BA1-41B3-9770-A82232BC333E}" type="slidenum">
              <a:rPr lang="en-IN" smtClean="0"/>
              <a:t>7</a:t>
            </a:fld>
            <a:endParaRPr lang="en-IN"/>
          </a:p>
        </p:txBody>
      </p:sp>
    </p:spTree>
    <p:extLst>
      <p:ext uri="{BB962C8B-B14F-4D97-AF65-F5344CB8AC3E}">
        <p14:creationId xmlns:p14="http://schemas.microsoft.com/office/powerpoint/2010/main" val="3124165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theory by Erikson could be helpful for health and social care professionals devising programs which could be useful to adolescents due to the many developmental crises that they experience. Adolescents may be emotionally and socially satisfied if elaborated with what will facilitate the desirable self-reflection and emotional regulation (Casey et al., 2019).</a:t>
            </a:r>
            <a:endParaRPr lang="en-IN" dirty="0"/>
          </a:p>
        </p:txBody>
      </p:sp>
      <p:sp>
        <p:nvSpPr>
          <p:cNvPr id="4" name="Slide Number Placeholder 3"/>
          <p:cNvSpPr>
            <a:spLocks noGrp="1"/>
          </p:cNvSpPr>
          <p:nvPr>
            <p:ph type="sldNum" sz="quarter" idx="10"/>
          </p:nvPr>
        </p:nvSpPr>
        <p:spPr/>
        <p:txBody>
          <a:bodyPr/>
          <a:lstStyle/>
          <a:p>
            <a:fld id="{569FED83-5BA1-41B3-9770-A82232BC333E}" type="slidenum">
              <a:rPr lang="en-IN" smtClean="0"/>
              <a:t>8</a:t>
            </a:fld>
            <a:endParaRPr lang="en-IN"/>
          </a:p>
        </p:txBody>
      </p:sp>
    </p:spTree>
    <p:extLst>
      <p:ext uri="{BB962C8B-B14F-4D97-AF65-F5344CB8AC3E}">
        <p14:creationId xmlns:p14="http://schemas.microsoft.com/office/powerpoint/2010/main" val="650261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kern="1200" dirty="0">
                <a:solidFill>
                  <a:schemeClr val="tx1"/>
                </a:solidFill>
                <a:effectLst/>
                <a:latin typeface="+mn-lt"/>
                <a:ea typeface="+mn-ea"/>
                <a:cs typeface="+mn-cs"/>
              </a:rPr>
              <a:t>In the framework of Erikson’s psychosocial development theory, identity formation during the stage of adolescence is one of the critical developmental processes in human beings. These concepts can be applied in health and social care contexts as the adolescent professionals work with adolescents in this development phase (Berk, 2022).</a:t>
            </a:r>
            <a:br>
              <a:rPr lang="en-IN" sz="1200" kern="1200" dirty="0">
                <a:solidFill>
                  <a:schemeClr val="tx1"/>
                </a:solidFill>
                <a:effectLst/>
                <a:latin typeface="+mn-lt"/>
                <a:ea typeface="+mn-ea"/>
                <a:cs typeface="+mn-cs"/>
              </a:rPr>
            </a:b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69FED83-5BA1-41B3-9770-A82232BC333E}" type="slidenum">
              <a:rPr lang="en-IN" smtClean="0"/>
              <a:t>9</a:t>
            </a:fld>
            <a:endParaRPr lang="en-IN"/>
          </a:p>
        </p:txBody>
      </p:sp>
    </p:spTree>
    <p:extLst>
      <p:ext uri="{BB962C8B-B14F-4D97-AF65-F5344CB8AC3E}">
        <p14:creationId xmlns:p14="http://schemas.microsoft.com/office/powerpoint/2010/main" val="866183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BB5F9114-AC2D-4496-AEE1-8D38EB55CFEB}" type="datetimeFigureOut">
              <a:rPr lang="en-IN" smtClean="0"/>
              <a:t>08-02-2025</a:t>
            </a:fld>
            <a:endParaRPr lang="en-IN"/>
          </a:p>
        </p:txBody>
      </p:sp>
      <p:sp>
        <p:nvSpPr>
          <p:cNvPr id="17" name="Footer Placeholder 16"/>
          <p:cNvSpPr>
            <a:spLocks noGrp="1"/>
          </p:cNvSpPr>
          <p:nvPr>
            <p:ph type="ftr" sz="quarter" idx="11"/>
          </p:nvPr>
        </p:nvSpPr>
        <p:spPr/>
        <p:txBody>
          <a:bodyPr/>
          <a:lstStyle/>
          <a:p>
            <a:endParaRPr lang="en-IN"/>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AC9A165-842C-41A6-B88E-399BE41167F1}" type="slidenum">
              <a:rPr lang="en-IN" smtClean="0"/>
              <a:t>‹#›</a:t>
            </a:fld>
            <a:endParaRPr lang="en-IN"/>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BB5F9114-AC2D-4496-AEE1-8D38EB55CFEB}" type="datetimeFigureOut">
              <a:rPr lang="en-IN" smtClean="0"/>
              <a:t>08-02-2025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4361688" y="1026372"/>
            <a:ext cx="457200" cy="441325"/>
          </a:xfrm>
        </p:spPr>
        <p:txBody>
          <a:bodyPr/>
          <a:lstStyle/>
          <a:p>
            <a:fld id="{9AC9A165-842C-41A6-B88E-399BE41167F1}" type="slidenum">
              <a:rPr lang="en-IN" smtClean="0"/>
              <a:t>‹#›</a:t>
            </a:fld>
            <a:endParaRPr lang="en-IN"/>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IN"/>
          </a:p>
        </p:txBody>
      </p:sp>
      <p:sp>
        <p:nvSpPr>
          <p:cNvPr id="4" name="Date Placeholder 3"/>
          <p:cNvSpPr>
            <a:spLocks noGrp="1"/>
          </p:cNvSpPr>
          <p:nvPr>
            <p:ph type="dt" sz="half" idx="10"/>
          </p:nvPr>
        </p:nvSpPr>
        <p:spPr/>
        <p:txBody>
          <a:bodyPr/>
          <a:lstStyle/>
          <a:p>
            <a:fld id="{BB5F9114-AC2D-4496-AEE1-8D38EB55CFEB}" type="datetimeFigureOut">
              <a:rPr lang="en-IN" smtClean="0"/>
              <a:t>08-02-2025</a:t>
            </a:fld>
            <a:endParaRPr lang="en-IN"/>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AC9A165-842C-41A6-B88E-399BE41167F1}" type="slidenum">
              <a:rPr lang="en-IN" smtClean="0"/>
              <a:t>‹#›</a:t>
            </a:fld>
            <a:endParaRPr lang="en-IN"/>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BB5F9114-AC2D-4496-AEE1-8D38EB55CFEB}" type="datetimeFigureOut">
              <a:rPr lang="en-IN" smtClean="0"/>
              <a:t>08-02-2025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AC9A165-842C-41A6-B88E-399BE41167F1}" type="slidenum">
              <a:rPr lang="en-IN" smtClean="0"/>
              <a:t>‹#›</a:t>
            </a:fld>
            <a:endParaRPr lang="en-IN"/>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BB5F9114-AC2D-4496-AEE1-8D38EB55CFEB}" type="datetimeFigureOut">
              <a:rPr lang="en-IN" smtClean="0"/>
              <a:t>08-02-2025</a:t>
            </a:fld>
            <a:endParaRPr lang="en-IN"/>
          </a:p>
        </p:txBody>
      </p:sp>
      <p:sp>
        <p:nvSpPr>
          <p:cNvPr id="8" name="Footer Placeholder 7"/>
          <p:cNvSpPr>
            <a:spLocks noGrp="1"/>
          </p:cNvSpPr>
          <p:nvPr>
            <p:ph type="ftr" sz="quarter" idx="11"/>
          </p:nvPr>
        </p:nvSpPr>
        <p:spPr>
          <a:xfrm>
            <a:off x="304800" y="6409944"/>
            <a:ext cx="3581400" cy="365760"/>
          </a:xfrm>
        </p:spPr>
        <p:txBody>
          <a:bodyPr/>
          <a:lstStyle/>
          <a:p>
            <a:endParaRPr lang="en-IN"/>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9AC9A165-842C-41A6-B88E-399BE41167F1}" type="slidenum">
              <a:rPr lang="en-IN" smtClean="0"/>
              <a:t>‹#›</a:t>
            </a:fld>
            <a:endParaRPr lang="en-IN"/>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B5F9114-AC2D-4496-AEE1-8D38EB55CFEB}" type="datetimeFigureOut">
              <a:rPr lang="en-IN" smtClean="0"/>
              <a:t>08-02-2025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a:xfrm>
            <a:off x="4343400" y="1036020"/>
            <a:ext cx="457200" cy="441325"/>
          </a:xfrm>
        </p:spPr>
        <p:txBody>
          <a:bodyPr/>
          <a:lstStyle/>
          <a:p>
            <a:fld id="{9AC9A165-842C-41A6-B88E-399BE41167F1}"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BB5F9114-AC2D-4496-AEE1-8D38EB55CFEB}" type="datetimeFigureOut">
              <a:rPr lang="en-IN" smtClean="0"/>
              <a:t>08-02-2025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9AC9A165-842C-41A6-B88E-399BE41167F1}"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9AC9A165-842C-41A6-B88E-399BE41167F1}" type="slidenum">
              <a:rPr lang="en-IN" smtClean="0"/>
              <a:t>‹#›</a:t>
            </a:fld>
            <a:endParaRPr lang="en-IN"/>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BB5F9114-AC2D-4496-AEE1-8D38EB55CFEB}" type="datetimeFigureOut">
              <a:rPr lang="en-IN" smtClean="0"/>
              <a:t>08-02-2025</a:t>
            </a:fld>
            <a:endParaRPr lang="en-IN"/>
          </a:p>
        </p:txBody>
      </p:sp>
      <p:sp>
        <p:nvSpPr>
          <p:cNvPr id="6" name="Footer Placeholder 5"/>
          <p:cNvSpPr>
            <a:spLocks noGrp="1"/>
          </p:cNvSpPr>
          <p:nvPr>
            <p:ph type="ftr" sz="quarter" idx="11"/>
          </p:nvPr>
        </p:nvSpPr>
        <p:spPr>
          <a:xfrm>
            <a:off x="301752" y="6410848"/>
            <a:ext cx="3383280" cy="365760"/>
          </a:xfrm>
        </p:spPr>
        <p:txBody>
          <a:bodyPr/>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9AC9A165-842C-41A6-B88E-399BE41167F1}" type="slidenum">
              <a:rPr lang="en-IN" smtClean="0"/>
              <a:t>‹#›</a:t>
            </a:fld>
            <a:endParaRPr lang="en-IN"/>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BB5F9114-AC2D-4496-AEE1-8D38EB55CFEB}" type="datetimeFigureOut">
              <a:rPr lang="en-IN" smtClean="0"/>
              <a:t>08-02-2025</a:t>
            </a:fld>
            <a:endParaRPr lang="en-IN"/>
          </a:p>
        </p:txBody>
      </p:sp>
      <p:sp>
        <p:nvSpPr>
          <p:cNvPr id="6" name="Footer Placeholder 5"/>
          <p:cNvSpPr>
            <a:spLocks noGrp="1"/>
          </p:cNvSpPr>
          <p:nvPr>
            <p:ph type="ftr" sz="quarter" idx="11"/>
          </p:nvPr>
        </p:nvSpPr>
        <p:spPr>
          <a:xfrm>
            <a:off x="301752" y="6410848"/>
            <a:ext cx="3584448" cy="365760"/>
          </a:xfrm>
        </p:spPr>
        <p:txBody>
          <a:bodyPr/>
          <a:lstStyle/>
          <a:p>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B5F9114-AC2D-4496-AEE1-8D38EB55CFEB}" type="datetimeFigureOut">
              <a:rPr lang="en-IN" smtClean="0"/>
              <a:t>08-02-2025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AC9A165-842C-41A6-B88E-399BE41167F1}"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9AC9A165-842C-41A6-B88E-399BE41167F1}" type="slidenum">
              <a:rPr lang="en-IN" smtClean="0"/>
              <a:t>‹#›</a:t>
            </a:fld>
            <a:endParaRPr lang="en-IN"/>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B5F9114-AC2D-4496-AEE1-8D38EB55CFEB}" type="datetimeFigureOut">
              <a:rPr lang="en-IN" smtClean="0"/>
              <a:t>08-02-2025</a:t>
            </a:fld>
            <a:endParaRPr lang="en-IN"/>
          </a:p>
        </p:txBody>
      </p:sp>
      <p:sp>
        <p:nvSpPr>
          <p:cNvPr id="5" name="Footer Placeholder 4"/>
          <p:cNvSpPr>
            <a:spLocks noGrp="1"/>
          </p:cNvSpPr>
          <p:nvPr>
            <p:ph type="ftr" sz="quarter" idx="11"/>
          </p:nvPr>
        </p:nvSpPr>
        <p:spPr/>
        <p:txBody>
          <a:bodyPr/>
          <a:lstStyle/>
          <a:p>
            <a:endParaRPr lang="en-IN"/>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BB5F9114-AC2D-4496-AEE1-8D38EB55CFEB}" type="datetimeFigureOut">
              <a:rPr lang="en-IN" smtClean="0"/>
              <a:t>08-02-2025</a:t>
            </a:fld>
            <a:endParaRPr lang="en-IN"/>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IN"/>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9AC9A165-842C-41A6-B88E-399BE41167F1}" type="slidenum">
              <a:rPr lang="en-IN" smtClean="0"/>
              <a:t>‹#›</a:t>
            </a:fld>
            <a:endParaRPr lang="en-IN"/>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google.com/imgres?q=Erikson%E2%80%99s%20Psychosocial%20Development%20Theory.%0d%0a&amp;imgurl=https://www.verywellmind.com/thmb/ejR6XKQrCjOrb2-DsLUC6HEeoZQ=/1500x0/filters:no_upscale():max_bytes(150000):strip_icc()/2795740-article-erik-eriksons-stages-of-psychosocial-development-5ac3df9e875db90037ffa803.png&amp;imgrefurl=https://www.verywellmind.com/erik-eriksons-stages-of-psychosocial-development-2795740&amp;docid=mH6fddt1UlSPKM&amp;tbnid=uZum8DziHfI_eM&amp;vet=12ahUKEwi1o_Tw1p-LAxWTdmwGHQRZELwQM3oECBwQAA..i&amp;w=1500&amp;h=1001&amp;hcb=2&amp;ved=2ahUKEwi1o_Tw1p-LAxWTdmwGHQRZELwQM3oECBwQA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0"/>
            <a:ext cx="7772400" cy="1752600"/>
          </a:xfrm>
        </p:spPr>
        <p:txBody>
          <a:bodyPr>
            <a:noAutofit/>
          </a:bodyPr>
          <a:lstStyle/>
          <a:p>
            <a:r>
              <a:rPr lang="en-GB" sz="5400" b="1" dirty="0">
                <a:solidFill>
                  <a:schemeClr val="tx1"/>
                </a:solidFill>
                <a:latin typeface="Times New Roman" pitchFamily="18" charset="0"/>
                <a:cs typeface="Times New Roman" pitchFamily="18" charset="0"/>
              </a:rPr>
              <a:t>Individual Presentation</a:t>
            </a:r>
            <a:endParaRPr lang="en-IN" sz="5400" dirty="0">
              <a:solidFill>
                <a:schemeClr val="tx1"/>
              </a:solidFill>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852936"/>
            <a:ext cx="8352928" cy="3368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9948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534400" cy="758952"/>
          </a:xfrm>
        </p:spPr>
        <p:txBody>
          <a:bodyPr>
            <a:normAutofit fontScale="90000"/>
          </a:bodyPr>
          <a:lstStyle/>
          <a:p>
            <a:r>
              <a:rPr lang="en-IN" b="1" dirty="0">
                <a:latin typeface="Times New Roman" pitchFamily="18" charset="0"/>
                <a:cs typeface="Times New Roman" pitchFamily="18" charset="0"/>
              </a:rPr>
              <a:t>Chosen Lifespan Stage</a:t>
            </a:r>
            <a:br>
              <a:rPr lang="en-IN"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23528" y="2060848"/>
            <a:ext cx="8503920" cy="4572000"/>
          </a:xfrm>
        </p:spPr>
        <p:txBody>
          <a:bodyPr>
            <a:normAutofit/>
          </a:bodyPr>
          <a:lstStyle/>
          <a:p>
            <a:pPr algn="just">
              <a:lnSpc>
                <a:spcPct val="150000"/>
              </a:lnSpc>
            </a:pPr>
            <a:r>
              <a:rPr lang="en-IN" sz="2000" dirty="0">
                <a:latin typeface="Times New Roman" pitchFamily="18" charset="0"/>
                <a:cs typeface="Times New Roman" pitchFamily="18" charset="0"/>
              </a:rPr>
              <a:t>Adolescence is a critical period of growth typically from ages 12 to 20.</a:t>
            </a:r>
          </a:p>
          <a:p>
            <a:pPr algn="just">
              <a:lnSpc>
                <a:spcPct val="150000"/>
              </a:lnSpc>
            </a:pPr>
            <a:r>
              <a:rPr lang="en-IN" sz="2000" dirty="0">
                <a:latin typeface="Times New Roman" pitchFamily="18" charset="0"/>
                <a:cs typeface="Times New Roman" pitchFamily="18" charset="0"/>
              </a:rPr>
              <a:t>It marks the transition from childhood to adulthood with physical, emotional and social changes.</a:t>
            </a:r>
          </a:p>
          <a:p>
            <a:pPr algn="just">
              <a:lnSpc>
                <a:spcPct val="150000"/>
              </a:lnSpc>
            </a:pPr>
            <a:r>
              <a:rPr lang="en-IN" sz="2000" dirty="0">
                <a:latin typeface="Times New Roman" pitchFamily="18" charset="0"/>
                <a:cs typeface="Times New Roman" pitchFamily="18" charset="0"/>
              </a:rPr>
              <a:t>Adolescents explore personal identity, values and independence often influenced by family, peers and society (Berk, 2022).</a:t>
            </a:r>
          </a:p>
          <a:p>
            <a:pPr algn="just">
              <a:lnSpc>
                <a:spcPct val="150000"/>
              </a:lnSpc>
            </a:pPr>
            <a:r>
              <a:rPr lang="en-IN" sz="2000" dirty="0">
                <a:latin typeface="Times New Roman" pitchFamily="18" charset="0"/>
                <a:cs typeface="Times New Roman" pitchFamily="18" charset="0"/>
              </a:rPr>
              <a:t>Cognitive abilities impacts decision-making and future goals.</a:t>
            </a:r>
          </a:p>
          <a:p>
            <a:endParaRPr lang="en-IN" dirty="0"/>
          </a:p>
        </p:txBody>
      </p:sp>
    </p:spTree>
    <p:extLst>
      <p:ext uri="{BB962C8B-B14F-4D97-AF65-F5344CB8AC3E}">
        <p14:creationId xmlns:p14="http://schemas.microsoft.com/office/powerpoint/2010/main" val="148750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534400" cy="758952"/>
          </a:xfrm>
        </p:spPr>
        <p:txBody>
          <a:bodyPr>
            <a:normAutofit fontScale="90000"/>
          </a:bodyPr>
          <a:lstStyle/>
          <a:p>
            <a:r>
              <a:rPr lang="en-IN" b="1" dirty="0">
                <a:latin typeface="Times New Roman" pitchFamily="18" charset="0"/>
                <a:cs typeface="Times New Roman" pitchFamily="18" charset="0"/>
              </a:rPr>
              <a:t>Key Areas of Human Development</a:t>
            </a:r>
            <a:br>
              <a:rPr lang="en-IN"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95536" y="1700808"/>
            <a:ext cx="5688632" cy="4572000"/>
          </a:xfrm>
        </p:spPr>
        <p:txBody>
          <a:bodyPr>
            <a:normAutofit lnSpcReduction="10000"/>
          </a:bodyPr>
          <a:lstStyle/>
          <a:p>
            <a:pPr algn="just">
              <a:lnSpc>
                <a:spcPct val="150000"/>
              </a:lnSpc>
            </a:pPr>
            <a:r>
              <a:rPr lang="en-IN" sz="2000" b="1" dirty="0">
                <a:latin typeface="Times New Roman" pitchFamily="18" charset="0"/>
                <a:cs typeface="Times New Roman" pitchFamily="18" charset="0"/>
              </a:rPr>
              <a:t>Physical Development:</a:t>
            </a:r>
            <a:r>
              <a:rPr lang="en-IN" sz="2000" dirty="0">
                <a:latin typeface="Times New Roman" pitchFamily="18" charset="0"/>
                <a:cs typeface="Times New Roman" pitchFamily="18" charset="0"/>
              </a:rPr>
              <a:t> Rapid physical growth, puberty, hormonal changes.</a:t>
            </a:r>
          </a:p>
          <a:p>
            <a:pPr algn="just">
              <a:lnSpc>
                <a:spcPct val="150000"/>
              </a:lnSpc>
            </a:pPr>
            <a:r>
              <a:rPr lang="en-IN" sz="2000" b="1" dirty="0">
                <a:latin typeface="Times New Roman" pitchFamily="18" charset="0"/>
                <a:cs typeface="Times New Roman" pitchFamily="18" charset="0"/>
              </a:rPr>
              <a:t>Cognitive Development:</a:t>
            </a:r>
            <a:r>
              <a:rPr lang="en-IN" sz="2000" dirty="0">
                <a:latin typeface="Times New Roman" pitchFamily="18" charset="0"/>
                <a:cs typeface="Times New Roman" pitchFamily="18" charset="0"/>
              </a:rPr>
              <a:t> Development of abstract thinking, problem-solving and reasoning (Casey et al., 2019).</a:t>
            </a:r>
          </a:p>
          <a:p>
            <a:pPr algn="just">
              <a:lnSpc>
                <a:spcPct val="150000"/>
              </a:lnSpc>
            </a:pPr>
            <a:r>
              <a:rPr lang="en-IN" sz="2000" b="1" dirty="0">
                <a:latin typeface="Times New Roman" pitchFamily="18" charset="0"/>
                <a:cs typeface="Times New Roman" pitchFamily="18" charset="0"/>
              </a:rPr>
              <a:t>Social Development:</a:t>
            </a:r>
            <a:r>
              <a:rPr lang="en-IN" sz="2000" dirty="0">
                <a:latin typeface="Times New Roman" pitchFamily="18" charset="0"/>
                <a:cs typeface="Times New Roman" pitchFamily="18" charset="0"/>
              </a:rPr>
              <a:t> Strengthened peer relationships and autonomy from parents.</a:t>
            </a:r>
          </a:p>
          <a:p>
            <a:pPr algn="just">
              <a:lnSpc>
                <a:spcPct val="150000"/>
              </a:lnSpc>
            </a:pPr>
            <a:r>
              <a:rPr lang="en-IN" sz="2000" b="1" dirty="0">
                <a:latin typeface="Times New Roman" pitchFamily="18" charset="0"/>
                <a:cs typeface="Times New Roman" pitchFamily="18" charset="0"/>
              </a:rPr>
              <a:t>Emotional Development:</a:t>
            </a:r>
            <a:r>
              <a:rPr lang="en-IN" sz="2000" dirty="0">
                <a:latin typeface="Times New Roman" pitchFamily="18" charset="0"/>
                <a:cs typeface="Times New Roman" pitchFamily="18" charset="0"/>
              </a:rPr>
              <a:t> Increased emotional complexity, self-awareness and self-esteem (Casey et al., 2019).</a:t>
            </a:r>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6176" y="2420888"/>
            <a:ext cx="2666963" cy="2160240"/>
          </a:xfrm>
          <a:prstGeom prst="rect">
            <a:avLst/>
          </a:prstGeom>
        </p:spPr>
      </p:pic>
      <p:sp>
        <p:nvSpPr>
          <p:cNvPr id="5" name="TextBox 4"/>
          <p:cNvSpPr txBox="1"/>
          <p:nvPr/>
        </p:nvSpPr>
        <p:spPr>
          <a:xfrm>
            <a:off x="6588224" y="4811228"/>
            <a:ext cx="2016224" cy="276999"/>
          </a:xfrm>
          <a:prstGeom prst="rect">
            <a:avLst/>
          </a:prstGeom>
          <a:noFill/>
        </p:spPr>
        <p:txBody>
          <a:bodyPr wrap="square" rtlCol="0">
            <a:spAutoFit/>
          </a:bodyPr>
          <a:lstStyle/>
          <a:p>
            <a:r>
              <a:rPr lang="en-IN" sz="1200" dirty="0">
                <a:latin typeface="Times New Roman" pitchFamily="18" charset="0"/>
                <a:cs typeface="Times New Roman" pitchFamily="18" charset="0"/>
              </a:rPr>
              <a:t>(Source: Casey et al., 2019)</a:t>
            </a:r>
            <a:endParaRPr lang="en-IN" sz="1200" dirty="0"/>
          </a:p>
        </p:txBody>
      </p:sp>
    </p:spTree>
    <p:extLst>
      <p:ext uri="{BB962C8B-B14F-4D97-AF65-F5344CB8AC3E}">
        <p14:creationId xmlns:p14="http://schemas.microsoft.com/office/powerpoint/2010/main" val="964188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534400" cy="758952"/>
          </a:xfrm>
        </p:spPr>
        <p:txBody>
          <a:bodyPr>
            <a:normAutofit fontScale="90000"/>
          </a:bodyPr>
          <a:lstStyle/>
          <a:p>
            <a:r>
              <a:rPr lang="en-IN" b="1" dirty="0">
                <a:latin typeface="Times New Roman" pitchFamily="18" charset="0"/>
                <a:cs typeface="Times New Roman" pitchFamily="18" charset="0"/>
              </a:rPr>
              <a:t>Chosen Psychological Theory</a:t>
            </a:r>
            <a:br>
              <a:rPr lang="en-IN"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23528" y="1556792"/>
            <a:ext cx="8503920" cy="4572000"/>
          </a:xfrm>
        </p:spPr>
        <p:txBody>
          <a:bodyPr/>
          <a:lstStyle/>
          <a:p>
            <a:pPr algn="just">
              <a:lnSpc>
                <a:spcPct val="150000"/>
              </a:lnSpc>
            </a:pPr>
            <a:r>
              <a:rPr lang="en-IN" sz="1600" b="1" dirty="0">
                <a:latin typeface="Times New Roman" pitchFamily="18" charset="0"/>
                <a:cs typeface="Times New Roman" pitchFamily="18" charset="0"/>
              </a:rPr>
              <a:t>Theory:</a:t>
            </a:r>
            <a:r>
              <a:rPr lang="en-IN" sz="1600" dirty="0">
                <a:latin typeface="Times New Roman" pitchFamily="18" charset="0"/>
                <a:cs typeface="Times New Roman" pitchFamily="18" charset="0"/>
              </a:rPr>
              <a:t> Erikson’s Psychosocial Development Theory.</a:t>
            </a:r>
          </a:p>
          <a:p>
            <a:pPr algn="just">
              <a:lnSpc>
                <a:spcPct val="150000"/>
              </a:lnSpc>
            </a:pPr>
            <a:r>
              <a:rPr lang="en-IN" sz="1600" b="1" dirty="0">
                <a:latin typeface="Times New Roman" pitchFamily="18" charset="0"/>
                <a:cs typeface="Times New Roman" pitchFamily="18" charset="0"/>
              </a:rPr>
              <a:t>Stage:</a:t>
            </a:r>
            <a:r>
              <a:rPr lang="en-IN" sz="1600" dirty="0">
                <a:latin typeface="Times New Roman" pitchFamily="18" charset="0"/>
                <a:cs typeface="Times New Roman" pitchFamily="18" charset="0"/>
              </a:rPr>
              <a:t> Identity vs. Role Confusion in Adolescence.</a:t>
            </a:r>
          </a:p>
          <a:p>
            <a:pPr algn="just">
              <a:lnSpc>
                <a:spcPct val="150000"/>
              </a:lnSpc>
            </a:pPr>
            <a:r>
              <a:rPr lang="en-IN" sz="1600" dirty="0">
                <a:latin typeface="Times New Roman" pitchFamily="18" charset="0"/>
                <a:cs typeface="Times New Roman" pitchFamily="18" charset="0"/>
              </a:rPr>
              <a:t>Focuses on the development of personal identity through exploration of roles, beliefs and values </a:t>
            </a:r>
          </a:p>
          <a:p>
            <a:pPr algn="just">
              <a:lnSpc>
                <a:spcPct val="150000"/>
              </a:lnSpc>
            </a:pPr>
            <a:r>
              <a:rPr lang="en-IN" sz="1600" dirty="0">
                <a:latin typeface="Times New Roman" pitchFamily="18" charset="0"/>
                <a:cs typeface="Times New Roman" pitchFamily="18" charset="0"/>
              </a:rPr>
              <a:t>Positive resolution leads to strong self-identity while confusion results in uncertainty about one’s role in society (McLeod, 2018).</a:t>
            </a:r>
          </a:p>
          <a:p>
            <a:endParaRPr lang="en-IN"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3239963"/>
            <a:ext cx="5068804" cy="28089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932040" y="6057600"/>
            <a:ext cx="3024336" cy="246221"/>
          </a:xfrm>
          <a:prstGeom prst="rect">
            <a:avLst/>
          </a:prstGeom>
          <a:noFill/>
        </p:spPr>
        <p:txBody>
          <a:bodyPr wrap="square" rtlCol="0">
            <a:spAutoFit/>
          </a:bodyPr>
          <a:lstStyle/>
          <a:p>
            <a:pPr algn="ctr"/>
            <a:r>
              <a:rPr lang="en-US" sz="1000" dirty="0">
                <a:latin typeface="Times New Roman" pitchFamily="18" charset="0"/>
                <a:cs typeface="Times New Roman" pitchFamily="18" charset="0"/>
              </a:rPr>
              <a:t>(Source: Erikson's Stages of Development, 2024)</a:t>
            </a:r>
            <a:endParaRPr lang="en-IN" sz="1000" dirty="0">
              <a:latin typeface="Times New Roman" pitchFamily="18" charset="0"/>
              <a:cs typeface="Times New Roman" pitchFamily="18" charset="0"/>
            </a:endParaRPr>
          </a:p>
        </p:txBody>
      </p:sp>
    </p:spTree>
    <p:extLst>
      <p:ext uri="{BB962C8B-B14F-4D97-AF65-F5344CB8AC3E}">
        <p14:creationId xmlns:p14="http://schemas.microsoft.com/office/powerpoint/2010/main" val="1613368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534400" cy="758952"/>
          </a:xfrm>
        </p:spPr>
        <p:txBody>
          <a:bodyPr>
            <a:normAutofit fontScale="90000"/>
          </a:bodyPr>
          <a:lstStyle/>
          <a:p>
            <a:r>
              <a:rPr lang="en-IN" b="1" dirty="0">
                <a:latin typeface="Times New Roman" pitchFamily="18" charset="0"/>
                <a:cs typeface="Times New Roman" pitchFamily="18" charset="0"/>
              </a:rPr>
              <a:t>Key Concepts of Erikson’s Theory</a:t>
            </a:r>
            <a:br>
              <a:rPr lang="en-IN"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23528" y="2060848"/>
            <a:ext cx="8503920" cy="4572000"/>
          </a:xfrm>
        </p:spPr>
        <p:txBody>
          <a:bodyPr/>
          <a:lstStyle/>
          <a:p>
            <a:pPr algn="just">
              <a:lnSpc>
                <a:spcPct val="150000"/>
              </a:lnSpc>
            </a:pPr>
            <a:r>
              <a:rPr lang="en-IN" sz="2000" dirty="0">
                <a:latin typeface="Times New Roman" pitchFamily="18" charset="0"/>
                <a:cs typeface="Times New Roman" pitchFamily="18" charset="0"/>
              </a:rPr>
              <a:t>Erikson’s stages of psychosocial development highlight conflicts at each life stage.</a:t>
            </a:r>
          </a:p>
          <a:p>
            <a:pPr algn="just">
              <a:lnSpc>
                <a:spcPct val="150000"/>
              </a:lnSpc>
            </a:pPr>
            <a:r>
              <a:rPr lang="en-IN" sz="2000" b="1" dirty="0">
                <a:latin typeface="Times New Roman" pitchFamily="18" charset="0"/>
                <a:cs typeface="Times New Roman" pitchFamily="18" charset="0"/>
              </a:rPr>
              <a:t>Adolescence:</a:t>
            </a:r>
            <a:r>
              <a:rPr lang="en-IN" sz="2000" dirty="0">
                <a:latin typeface="Times New Roman" pitchFamily="18" charset="0"/>
                <a:cs typeface="Times New Roman" pitchFamily="18" charset="0"/>
              </a:rPr>
              <a:t> Identity vs. Role Confusion.</a:t>
            </a:r>
          </a:p>
          <a:p>
            <a:pPr algn="just">
              <a:lnSpc>
                <a:spcPct val="150000"/>
              </a:lnSpc>
            </a:pPr>
            <a:r>
              <a:rPr lang="en-IN" sz="2000" dirty="0">
                <a:latin typeface="Times New Roman" pitchFamily="18" charset="0"/>
                <a:cs typeface="Times New Roman" pitchFamily="18" charset="0"/>
              </a:rPr>
              <a:t>The theory suggests that adolescents develop identity by successfully navigating social relationships and personal experiences (</a:t>
            </a:r>
            <a:r>
              <a:rPr lang="en-IN" sz="2000" dirty="0" err="1">
                <a:latin typeface="Times New Roman" pitchFamily="18" charset="0"/>
                <a:cs typeface="Times New Roman" pitchFamily="18" charset="0"/>
              </a:rPr>
              <a:t>Khairani</a:t>
            </a:r>
            <a:r>
              <a:rPr lang="en-IN" sz="2000" dirty="0">
                <a:latin typeface="Times New Roman" pitchFamily="18" charset="0"/>
                <a:cs typeface="Times New Roman" pitchFamily="18" charset="0"/>
              </a:rPr>
              <a:t> and </a:t>
            </a:r>
            <a:r>
              <a:rPr lang="en-IN" sz="2000" dirty="0" err="1">
                <a:latin typeface="Times New Roman" pitchFamily="18" charset="0"/>
                <a:cs typeface="Times New Roman" pitchFamily="18" charset="0"/>
              </a:rPr>
              <a:t>Maemonah</a:t>
            </a:r>
            <a:r>
              <a:rPr lang="en-IN" sz="2000" dirty="0">
                <a:latin typeface="Times New Roman" pitchFamily="18" charset="0"/>
                <a:cs typeface="Times New Roman" pitchFamily="18" charset="0"/>
              </a:rPr>
              <a:t>, 2021).</a:t>
            </a:r>
          </a:p>
          <a:p>
            <a:endParaRPr lang="en-IN" dirty="0"/>
          </a:p>
        </p:txBody>
      </p:sp>
    </p:spTree>
    <p:extLst>
      <p:ext uri="{BB962C8B-B14F-4D97-AF65-F5344CB8AC3E}">
        <p14:creationId xmlns:p14="http://schemas.microsoft.com/office/powerpoint/2010/main" val="3165688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534400" cy="758952"/>
          </a:xfrm>
        </p:spPr>
        <p:txBody>
          <a:bodyPr>
            <a:normAutofit fontScale="90000"/>
          </a:bodyPr>
          <a:lstStyle/>
          <a:p>
            <a:r>
              <a:rPr lang="en-IN" b="1" dirty="0">
                <a:latin typeface="Times New Roman" pitchFamily="18" charset="0"/>
                <a:cs typeface="Times New Roman" pitchFamily="18" charset="0"/>
              </a:rPr>
              <a:t>Application of Erikson’s Theory to Adolescence</a:t>
            </a:r>
            <a:br>
              <a:rPr lang="en-IN"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23528" y="2060848"/>
            <a:ext cx="8503920" cy="4572000"/>
          </a:xfrm>
        </p:spPr>
        <p:txBody>
          <a:bodyPr>
            <a:normAutofit/>
          </a:bodyPr>
          <a:lstStyle/>
          <a:p>
            <a:pPr algn="just">
              <a:lnSpc>
                <a:spcPct val="150000"/>
              </a:lnSpc>
            </a:pPr>
            <a:r>
              <a:rPr lang="en-IN" sz="2000" dirty="0">
                <a:latin typeface="Times New Roman" pitchFamily="18" charset="0"/>
                <a:cs typeface="Times New Roman" pitchFamily="18" charset="0"/>
              </a:rPr>
              <a:t>Erikson’s theory suggests that adolescents must explore various identities before forming a stable self-concept.</a:t>
            </a:r>
          </a:p>
          <a:p>
            <a:pPr algn="just">
              <a:lnSpc>
                <a:spcPct val="150000"/>
              </a:lnSpc>
            </a:pPr>
            <a:r>
              <a:rPr lang="en-IN" sz="2000" dirty="0">
                <a:latin typeface="Times New Roman" pitchFamily="18" charset="0"/>
                <a:cs typeface="Times New Roman" pitchFamily="18" charset="0"/>
              </a:rPr>
              <a:t>Peer influence is crucial during this stage, as adolescents test different roles in different social settings (</a:t>
            </a:r>
            <a:r>
              <a:rPr lang="en-IN" sz="2000" dirty="0" err="1">
                <a:latin typeface="Times New Roman" pitchFamily="18" charset="0"/>
                <a:cs typeface="Times New Roman" pitchFamily="18" charset="0"/>
              </a:rPr>
              <a:t>Samsanovich</a:t>
            </a:r>
            <a:r>
              <a:rPr lang="en-IN" sz="2000" dirty="0">
                <a:latin typeface="Times New Roman" pitchFamily="18" charset="0"/>
                <a:cs typeface="Times New Roman" pitchFamily="18" charset="0"/>
              </a:rPr>
              <a:t>, 2021).</a:t>
            </a:r>
          </a:p>
          <a:p>
            <a:pPr algn="just">
              <a:lnSpc>
                <a:spcPct val="150000"/>
              </a:lnSpc>
            </a:pPr>
            <a:r>
              <a:rPr lang="en-IN" sz="2000" dirty="0">
                <a:latin typeface="Times New Roman" pitchFamily="18" charset="0"/>
                <a:cs typeface="Times New Roman" pitchFamily="18" charset="0"/>
              </a:rPr>
              <a:t>Supportive family and community environments can aid in resolving role confusion and fostering a strong identity.</a:t>
            </a:r>
          </a:p>
          <a:p>
            <a:endParaRPr lang="en-IN" dirty="0"/>
          </a:p>
        </p:txBody>
      </p:sp>
    </p:spTree>
    <p:extLst>
      <p:ext uri="{BB962C8B-B14F-4D97-AF65-F5344CB8AC3E}">
        <p14:creationId xmlns:p14="http://schemas.microsoft.com/office/powerpoint/2010/main" val="3977523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534400" cy="758952"/>
          </a:xfrm>
        </p:spPr>
        <p:txBody>
          <a:bodyPr>
            <a:normAutofit fontScale="90000"/>
          </a:bodyPr>
          <a:lstStyle/>
          <a:p>
            <a:r>
              <a:rPr lang="en-IN" b="1" dirty="0">
                <a:latin typeface="Times New Roman" pitchFamily="18" charset="0"/>
                <a:cs typeface="Times New Roman" pitchFamily="18" charset="0"/>
              </a:rPr>
              <a:t>Critical Evaluation of Erikson’s Theory</a:t>
            </a:r>
            <a:br>
              <a:rPr lang="en-IN"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23528" y="1988840"/>
            <a:ext cx="8503920" cy="4572000"/>
          </a:xfrm>
        </p:spPr>
        <p:txBody>
          <a:bodyPr>
            <a:normAutofit/>
          </a:bodyPr>
          <a:lstStyle/>
          <a:p>
            <a:pPr algn="just">
              <a:lnSpc>
                <a:spcPct val="150000"/>
              </a:lnSpc>
            </a:pPr>
            <a:r>
              <a:rPr lang="en-IN" sz="2000" b="1" dirty="0">
                <a:latin typeface="Times New Roman" pitchFamily="18" charset="0"/>
                <a:cs typeface="Times New Roman" pitchFamily="18" charset="0"/>
              </a:rPr>
              <a:t>Strengths:</a:t>
            </a:r>
            <a:r>
              <a:rPr lang="en-IN" sz="2000" dirty="0">
                <a:latin typeface="Times New Roman" pitchFamily="18" charset="0"/>
                <a:cs typeface="Times New Roman" pitchFamily="18" charset="0"/>
              </a:rPr>
              <a:t> Erikson’s theory is widely applicable and emphasises the importance of social and environmental influences (</a:t>
            </a:r>
            <a:r>
              <a:rPr lang="en-IN" sz="2000" dirty="0" err="1">
                <a:latin typeface="Times New Roman" pitchFamily="18" charset="0"/>
                <a:cs typeface="Times New Roman" pitchFamily="18" charset="0"/>
              </a:rPr>
              <a:t>Kerpelman</a:t>
            </a:r>
            <a:r>
              <a:rPr lang="en-IN" sz="2000" dirty="0">
                <a:latin typeface="Times New Roman" pitchFamily="18" charset="0"/>
                <a:cs typeface="Times New Roman" pitchFamily="18" charset="0"/>
              </a:rPr>
              <a:t> and Pittman, 2018).</a:t>
            </a:r>
          </a:p>
          <a:p>
            <a:pPr algn="just">
              <a:lnSpc>
                <a:spcPct val="150000"/>
              </a:lnSpc>
            </a:pPr>
            <a:r>
              <a:rPr lang="en-IN" sz="2000" b="1" dirty="0">
                <a:latin typeface="Times New Roman" pitchFamily="18" charset="0"/>
                <a:cs typeface="Times New Roman" pitchFamily="18" charset="0"/>
              </a:rPr>
              <a:t>Weaknesses:</a:t>
            </a:r>
            <a:r>
              <a:rPr lang="en-IN" sz="2000" dirty="0">
                <a:latin typeface="Times New Roman" pitchFamily="18" charset="0"/>
                <a:cs typeface="Times New Roman" pitchFamily="18" charset="0"/>
              </a:rPr>
              <a:t> Some critiques argue that it is too focused on individualistic, Western cultures and may not apply universally.</a:t>
            </a:r>
          </a:p>
          <a:p>
            <a:pPr algn="just">
              <a:lnSpc>
                <a:spcPct val="150000"/>
              </a:lnSpc>
            </a:pPr>
            <a:r>
              <a:rPr lang="en-IN" sz="2000" dirty="0">
                <a:latin typeface="Times New Roman" pitchFamily="18" charset="0"/>
                <a:cs typeface="Times New Roman" pitchFamily="18" charset="0"/>
              </a:rPr>
              <a:t>Modern updates have expanded on Erikson’s ideas to incorporate diverse cultural perspectives (</a:t>
            </a:r>
            <a:r>
              <a:rPr lang="en-IN" sz="2000" dirty="0" err="1">
                <a:latin typeface="Times New Roman" pitchFamily="18" charset="0"/>
                <a:cs typeface="Times New Roman" pitchFamily="18" charset="0"/>
              </a:rPr>
              <a:t>Kerpelman</a:t>
            </a:r>
            <a:r>
              <a:rPr lang="en-IN" sz="2000" dirty="0">
                <a:latin typeface="Times New Roman" pitchFamily="18" charset="0"/>
                <a:cs typeface="Times New Roman" pitchFamily="18" charset="0"/>
              </a:rPr>
              <a:t> and Pittman, 2018).</a:t>
            </a:r>
          </a:p>
          <a:p>
            <a:endParaRPr lang="en-IN" dirty="0"/>
          </a:p>
        </p:txBody>
      </p:sp>
    </p:spTree>
    <p:extLst>
      <p:ext uri="{BB962C8B-B14F-4D97-AF65-F5344CB8AC3E}">
        <p14:creationId xmlns:p14="http://schemas.microsoft.com/office/powerpoint/2010/main" val="459337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534400" cy="758952"/>
          </a:xfrm>
        </p:spPr>
        <p:txBody>
          <a:bodyPr>
            <a:normAutofit fontScale="90000"/>
          </a:bodyPr>
          <a:lstStyle/>
          <a:p>
            <a:r>
              <a:rPr lang="en-IN" b="1" dirty="0">
                <a:latin typeface="Times New Roman" pitchFamily="18" charset="0"/>
                <a:cs typeface="Times New Roman" pitchFamily="18" charset="0"/>
              </a:rPr>
              <a:t>Practical Implications in Health &amp; Social Care</a:t>
            </a:r>
            <a:br>
              <a:rPr lang="en-IN"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23528" y="2132856"/>
            <a:ext cx="8503920" cy="4572000"/>
          </a:xfrm>
        </p:spPr>
        <p:txBody>
          <a:bodyPr>
            <a:normAutofit/>
          </a:bodyPr>
          <a:lstStyle/>
          <a:p>
            <a:pPr algn="just">
              <a:lnSpc>
                <a:spcPct val="150000"/>
              </a:lnSpc>
            </a:pPr>
            <a:r>
              <a:rPr lang="en-IN" sz="2000" dirty="0"/>
              <a:t>Erikson’s theory helps guide interventions for adolescents facing identity confusion.</a:t>
            </a:r>
          </a:p>
          <a:p>
            <a:pPr algn="just">
              <a:lnSpc>
                <a:spcPct val="150000"/>
              </a:lnSpc>
            </a:pPr>
            <a:r>
              <a:rPr lang="en-IN" sz="2000" dirty="0"/>
              <a:t>Supportive counselling and therapy can aid in resolving role confusion and enhancing self-esteem (Casey et al., 2019).</a:t>
            </a:r>
          </a:p>
          <a:p>
            <a:pPr algn="just">
              <a:lnSpc>
                <a:spcPct val="150000"/>
              </a:lnSpc>
            </a:pPr>
            <a:r>
              <a:rPr lang="en-IN" sz="2000" dirty="0"/>
              <a:t>Health professionals can promote identity exploration in a safe, supportive environment.</a:t>
            </a:r>
          </a:p>
          <a:p>
            <a:endParaRPr lang="en-IN" dirty="0"/>
          </a:p>
        </p:txBody>
      </p:sp>
    </p:spTree>
    <p:extLst>
      <p:ext uri="{BB962C8B-B14F-4D97-AF65-F5344CB8AC3E}">
        <p14:creationId xmlns:p14="http://schemas.microsoft.com/office/powerpoint/2010/main" val="160723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20688"/>
            <a:ext cx="8534400" cy="758952"/>
          </a:xfrm>
        </p:spPr>
        <p:txBody>
          <a:bodyPr>
            <a:normAutofit fontScale="90000"/>
          </a:bodyPr>
          <a:lstStyle/>
          <a:p>
            <a:r>
              <a:rPr lang="en-IN" b="1" dirty="0">
                <a:latin typeface="Times New Roman" pitchFamily="18" charset="0"/>
                <a:cs typeface="Times New Roman" pitchFamily="18" charset="0"/>
              </a:rPr>
              <a:t>Conclusion</a:t>
            </a:r>
            <a:br>
              <a:rPr lang="en-IN" b="1" dirty="0"/>
            </a:br>
            <a:endParaRPr lang="en-IN" dirty="0"/>
          </a:p>
        </p:txBody>
      </p:sp>
      <p:sp>
        <p:nvSpPr>
          <p:cNvPr id="3" name="Content Placeholder 2"/>
          <p:cNvSpPr>
            <a:spLocks noGrp="1"/>
          </p:cNvSpPr>
          <p:nvPr>
            <p:ph sz="quarter" idx="1"/>
          </p:nvPr>
        </p:nvSpPr>
        <p:spPr>
          <a:xfrm>
            <a:off x="323528" y="2132856"/>
            <a:ext cx="8503920" cy="4572000"/>
          </a:xfrm>
        </p:spPr>
        <p:txBody>
          <a:bodyPr>
            <a:normAutofit/>
          </a:bodyPr>
          <a:lstStyle/>
          <a:p>
            <a:pPr algn="just">
              <a:lnSpc>
                <a:spcPct val="150000"/>
              </a:lnSpc>
            </a:pPr>
            <a:r>
              <a:rPr lang="en-IN" sz="2000" dirty="0">
                <a:latin typeface="Times New Roman" pitchFamily="18" charset="0"/>
                <a:cs typeface="Times New Roman" pitchFamily="18" charset="0"/>
              </a:rPr>
              <a:t>The lifespan perspective offers essential insights into human development.</a:t>
            </a:r>
          </a:p>
          <a:p>
            <a:pPr algn="just">
              <a:lnSpc>
                <a:spcPct val="150000"/>
              </a:lnSpc>
            </a:pPr>
            <a:r>
              <a:rPr lang="en-IN" sz="2000" dirty="0">
                <a:latin typeface="Times New Roman" pitchFamily="18" charset="0"/>
                <a:cs typeface="Times New Roman" pitchFamily="18" charset="0"/>
              </a:rPr>
              <a:t>Erikson’s theory provides a framework for understanding adolescence, focusing on identity development (Berk, 2022).</a:t>
            </a:r>
          </a:p>
          <a:p>
            <a:pPr algn="just">
              <a:lnSpc>
                <a:spcPct val="150000"/>
              </a:lnSpc>
            </a:pPr>
            <a:r>
              <a:rPr lang="en-IN" sz="2000" dirty="0">
                <a:latin typeface="Times New Roman" pitchFamily="18" charset="0"/>
                <a:cs typeface="Times New Roman" pitchFamily="18" charset="0"/>
              </a:rPr>
              <a:t>The application of this theory in health and social care can support adolescents in resolving identity issues, leading to better mental and emotional outcomes.</a:t>
            </a:r>
          </a:p>
          <a:p>
            <a:endParaRPr lang="en-IN" dirty="0"/>
          </a:p>
        </p:txBody>
      </p:sp>
    </p:spTree>
    <p:extLst>
      <p:ext uri="{BB962C8B-B14F-4D97-AF65-F5344CB8AC3E}">
        <p14:creationId xmlns:p14="http://schemas.microsoft.com/office/powerpoint/2010/main" val="1686175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48680"/>
            <a:ext cx="8534400" cy="758952"/>
          </a:xfrm>
        </p:spPr>
        <p:txBody>
          <a:bodyPr>
            <a:normAutofit fontScale="90000"/>
          </a:bodyPr>
          <a:lstStyle/>
          <a:p>
            <a:r>
              <a:rPr lang="en-IN" b="1" dirty="0">
                <a:latin typeface="Times New Roman" pitchFamily="18" charset="0"/>
                <a:cs typeface="Times New Roman" pitchFamily="18" charset="0"/>
              </a:rPr>
              <a:t>References </a:t>
            </a:r>
            <a:br>
              <a:rPr lang="en-IN" b="1" dirty="0">
                <a:latin typeface="Times New Roman" pitchFamily="18" charset="0"/>
                <a:cs typeface="Times New Roman" pitchFamily="18" charset="0"/>
              </a:rPr>
            </a:br>
            <a:endParaRPr lang="en-IN" dirty="0">
              <a:latin typeface="Times New Roman" pitchFamily="18" charset="0"/>
              <a:cs typeface="Times New Roman" pitchFamily="18" charset="0"/>
            </a:endParaRPr>
          </a:p>
        </p:txBody>
      </p:sp>
      <p:sp>
        <p:nvSpPr>
          <p:cNvPr id="3" name="Content Placeholder 2"/>
          <p:cNvSpPr>
            <a:spLocks noGrp="1"/>
          </p:cNvSpPr>
          <p:nvPr>
            <p:ph sz="quarter" idx="1"/>
          </p:nvPr>
        </p:nvSpPr>
        <p:spPr>
          <a:xfrm>
            <a:off x="301752" y="1527048"/>
            <a:ext cx="8590728" cy="5330952"/>
          </a:xfrm>
        </p:spPr>
        <p:txBody>
          <a:bodyPr>
            <a:normAutofit fontScale="40000" lnSpcReduction="20000"/>
          </a:bodyPr>
          <a:lstStyle/>
          <a:p>
            <a:pPr algn="just">
              <a:lnSpc>
                <a:spcPct val="170000"/>
              </a:lnSpc>
            </a:pPr>
            <a:r>
              <a:rPr lang="en-IN" dirty="0">
                <a:latin typeface="Times New Roman" pitchFamily="18" charset="0"/>
                <a:cs typeface="Times New Roman" pitchFamily="18" charset="0"/>
              </a:rPr>
              <a:t>Berk, L.E. (2022) </a:t>
            </a:r>
            <a:r>
              <a:rPr lang="en-IN" i="1" dirty="0">
                <a:latin typeface="Times New Roman" pitchFamily="18" charset="0"/>
                <a:cs typeface="Times New Roman" pitchFamily="18" charset="0"/>
              </a:rPr>
              <a:t>Development through the lifespan</a:t>
            </a:r>
            <a:r>
              <a:rPr lang="en-IN" dirty="0">
                <a:latin typeface="Times New Roman" pitchFamily="18" charset="0"/>
                <a:cs typeface="Times New Roman" pitchFamily="18" charset="0"/>
              </a:rPr>
              <a:t>. Sage Publications.</a:t>
            </a:r>
          </a:p>
          <a:p>
            <a:pPr algn="just">
              <a:lnSpc>
                <a:spcPct val="170000"/>
              </a:lnSpc>
            </a:pPr>
            <a:r>
              <a:rPr lang="en-IN" dirty="0">
                <a:latin typeface="Times New Roman" pitchFamily="18" charset="0"/>
                <a:cs typeface="Times New Roman" pitchFamily="18" charset="0"/>
              </a:rPr>
              <a:t>Casey, B.J., et al. (2019) ‘Development of the emotional brain’ </a:t>
            </a:r>
            <a:r>
              <a:rPr lang="en-IN" i="1" dirty="0">
                <a:latin typeface="Times New Roman" pitchFamily="18" charset="0"/>
                <a:cs typeface="Times New Roman" pitchFamily="18" charset="0"/>
              </a:rPr>
              <a:t>Neuroscience letters</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693</a:t>
            </a:r>
            <a:r>
              <a:rPr lang="en-IN" dirty="0">
                <a:latin typeface="Times New Roman" pitchFamily="18" charset="0"/>
                <a:cs typeface="Times New Roman" pitchFamily="18" charset="0"/>
              </a:rPr>
              <a:t>, pp.29-34.</a:t>
            </a:r>
          </a:p>
          <a:p>
            <a:pPr algn="just">
              <a:lnSpc>
                <a:spcPct val="170000"/>
              </a:lnSpc>
            </a:pPr>
            <a:r>
              <a:rPr lang="en-IN" dirty="0">
                <a:latin typeface="Times New Roman" pitchFamily="18" charset="0"/>
                <a:cs typeface="Times New Roman" pitchFamily="18" charset="0"/>
              </a:rPr>
              <a:t>Erikson's Stages of Development (2024). </a:t>
            </a:r>
            <a:r>
              <a:rPr lang="en-IN" i="1" dirty="0">
                <a:latin typeface="Times New Roman" pitchFamily="18" charset="0"/>
                <a:cs typeface="Times New Roman" pitchFamily="18" charset="0"/>
              </a:rPr>
              <a:t>Erikson’s Stages of Development</a:t>
            </a:r>
            <a:r>
              <a:rPr lang="en-IN" dirty="0">
                <a:latin typeface="Times New Roman" pitchFamily="18" charset="0"/>
                <a:cs typeface="Times New Roman" pitchFamily="18" charset="0"/>
              </a:rPr>
              <a:t>. [online] www.google.com. Available at: </a:t>
            </a:r>
            <a:r>
              <a:rPr lang="en-IN" u="sng" dirty="0">
                <a:latin typeface="Times New Roman" pitchFamily="18" charset="0"/>
                <a:cs typeface="Times New Roman" pitchFamily="18" charset="0"/>
                <a:hlinkClick r:id="rId2"/>
              </a:rPr>
              <a:t>https://www.google.com/</a:t>
            </a:r>
            <a:r>
              <a:rPr lang="en-IN" u="sng" dirty="0" err="1">
                <a:latin typeface="Times New Roman" pitchFamily="18" charset="0"/>
                <a:cs typeface="Times New Roman" pitchFamily="18" charset="0"/>
                <a:hlinkClick r:id="rId2"/>
              </a:rPr>
              <a:t>imgres?q</a:t>
            </a:r>
            <a:r>
              <a:rPr lang="en-IN" u="sng" dirty="0">
                <a:latin typeface="Times New Roman" pitchFamily="18" charset="0"/>
                <a:cs typeface="Times New Roman" pitchFamily="18" charset="0"/>
                <a:hlinkClick r:id="rId2"/>
              </a:rPr>
              <a:t>=Erikson%E2%80%99s%20Psychosocial%20Development%20Theory.%0D%0A&amp;imgurl=https%3A%2F%2Fwww.verywellmind.com%2Fthmb%2FejR6XKQrCjOrb2-DsLUC6HEeoZQ%3D%2F1500x0%2Ffilters%3Ano_upscale()%3Amax_bytes(150000)%3Astrip_icc()%2F2795740-article-erik-eriksons-stages-of-psychosocial-development-5ac3df9e875db90037ffa803.png&amp;imgrefurl=https%3A%2F%2Fwww.verywellmind.com%2Ferik-eriksons-stages-of-psychosocial-development-2795740&amp;docid=mH6fddt1UlSPKM&amp;tbnid=uZum8DziHfI_eM&amp;vet=12ahUKEwi1o_Tw1p-LAxWTdmwGHQRZELwQM3oECBwQAA..i&amp;w=1500&amp;h=1001&amp;hcb=2&amp;ved=2ahUKEwi1o_Tw1p-LAxWTdmwGHQRZELwQM3oECBwQAA</a:t>
            </a:r>
            <a:r>
              <a:rPr lang="en-IN" dirty="0">
                <a:latin typeface="Times New Roman" pitchFamily="18" charset="0"/>
                <a:cs typeface="Times New Roman" pitchFamily="18" charset="0"/>
              </a:rPr>
              <a:t>  [Accessed 31 Jan. 2025].</a:t>
            </a:r>
          </a:p>
          <a:p>
            <a:pPr algn="just">
              <a:lnSpc>
                <a:spcPct val="170000"/>
              </a:lnSpc>
            </a:pPr>
            <a:r>
              <a:rPr lang="en-IN" dirty="0" err="1">
                <a:latin typeface="Times New Roman" pitchFamily="18" charset="0"/>
                <a:cs typeface="Times New Roman" pitchFamily="18" charset="0"/>
              </a:rPr>
              <a:t>Kerpelman</a:t>
            </a:r>
            <a:r>
              <a:rPr lang="en-IN" dirty="0">
                <a:latin typeface="Times New Roman" pitchFamily="18" charset="0"/>
                <a:cs typeface="Times New Roman" pitchFamily="18" charset="0"/>
              </a:rPr>
              <a:t>, J.L. and Pittman, J.F. (2018) ‘Erikson and the relational context of identity: Strengthening connections with attachment theory’ </a:t>
            </a:r>
            <a:r>
              <a:rPr lang="en-IN" i="1" dirty="0">
                <a:latin typeface="Times New Roman" pitchFamily="18" charset="0"/>
                <a:cs typeface="Times New Roman" pitchFamily="18" charset="0"/>
              </a:rPr>
              <a:t>Identity</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18</a:t>
            </a:r>
            <a:r>
              <a:rPr lang="en-IN" dirty="0">
                <a:latin typeface="Times New Roman" pitchFamily="18" charset="0"/>
                <a:cs typeface="Times New Roman" pitchFamily="18" charset="0"/>
              </a:rPr>
              <a:t>(4), pp.306-314.</a:t>
            </a:r>
          </a:p>
          <a:p>
            <a:pPr algn="just">
              <a:lnSpc>
                <a:spcPct val="170000"/>
              </a:lnSpc>
            </a:pPr>
            <a:r>
              <a:rPr lang="en-IN" dirty="0" err="1">
                <a:latin typeface="Times New Roman" pitchFamily="18" charset="0"/>
                <a:cs typeface="Times New Roman" pitchFamily="18" charset="0"/>
              </a:rPr>
              <a:t>Khairani</a:t>
            </a:r>
            <a:r>
              <a:rPr lang="en-IN" dirty="0">
                <a:latin typeface="Times New Roman" pitchFamily="18" charset="0"/>
                <a:cs typeface="Times New Roman" pitchFamily="18" charset="0"/>
              </a:rPr>
              <a:t>, K. and </a:t>
            </a:r>
            <a:r>
              <a:rPr lang="en-IN" dirty="0" err="1">
                <a:latin typeface="Times New Roman" pitchFamily="18" charset="0"/>
                <a:cs typeface="Times New Roman" pitchFamily="18" charset="0"/>
              </a:rPr>
              <a:t>Maemonah</a:t>
            </a:r>
            <a:r>
              <a:rPr lang="en-IN" dirty="0">
                <a:latin typeface="Times New Roman" pitchFamily="18" charset="0"/>
                <a:cs typeface="Times New Roman" pitchFamily="18" charset="0"/>
              </a:rPr>
              <a:t>, M. (2021) ‘The nature of psychosocial development in early childhood according to </a:t>
            </a:r>
            <a:r>
              <a:rPr lang="en-IN" dirty="0" err="1">
                <a:latin typeface="Times New Roman" pitchFamily="18" charset="0"/>
                <a:cs typeface="Times New Roman" pitchFamily="18" charset="0"/>
              </a:rPr>
              <a:t>erik</a:t>
            </a:r>
            <a:r>
              <a:rPr lang="en-IN" dirty="0">
                <a:latin typeface="Times New Roman" pitchFamily="18" charset="0"/>
                <a:cs typeface="Times New Roman" pitchFamily="18" charset="0"/>
              </a:rPr>
              <a:t> </a:t>
            </a:r>
            <a:r>
              <a:rPr lang="en-IN" dirty="0" err="1">
                <a:latin typeface="Times New Roman" pitchFamily="18" charset="0"/>
                <a:cs typeface="Times New Roman" pitchFamily="18" charset="0"/>
              </a:rPr>
              <a:t>erikson's</a:t>
            </a:r>
            <a:r>
              <a:rPr lang="en-IN" dirty="0">
                <a:latin typeface="Times New Roman" pitchFamily="18" charset="0"/>
                <a:cs typeface="Times New Roman" pitchFamily="18" charset="0"/>
              </a:rPr>
              <a:t> view’ </a:t>
            </a:r>
            <a:r>
              <a:rPr lang="en-IN" i="1" dirty="0" err="1">
                <a:latin typeface="Times New Roman" pitchFamily="18" charset="0"/>
                <a:cs typeface="Times New Roman" pitchFamily="18" charset="0"/>
              </a:rPr>
              <a:t>Jurnal</a:t>
            </a:r>
            <a:r>
              <a:rPr lang="en-IN" i="1" dirty="0">
                <a:latin typeface="Times New Roman" pitchFamily="18" charset="0"/>
                <a:cs typeface="Times New Roman" pitchFamily="18" charset="0"/>
              </a:rPr>
              <a:t> </a:t>
            </a:r>
            <a:r>
              <a:rPr lang="en-IN" i="1" dirty="0" err="1">
                <a:latin typeface="Times New Roman" pitchFamily="18" charset="0"/>
                <a:cs typeface="Times New Roman" pitchFamily="18" charset="0"/>
              </a:rPr>
              <a:t>Kajian</a:t>
            </a:r>
            <a:r>
              <a:rPr lang="en-IN" i="1" dirty="0">
                <a:latin typeface="Times New Roman" pitchFamily="18" charset="0"/>
                <a:cs typeface="Times New Roman" pitchFamily="18" charset="0"/>
              </a:rPr>
              <a:t> Gender </a:t>
            </a:r>
            <a:r>
              <a:rPr lang="en-IN" i="1" dirty="0" err="1">
                <a:latin typeface="Times New Roman" pitchFamily="18" charset="0"/>
                <a:cs typeface="Times New Roman" pitchFamily="18" charset="0"/>
              </a:rPr>
              <a:t>dan</a:t>
            </a:r>
            <a:r>
              <a:rPr lang="en-IN" i="1" dirty="0">
                <a:latin typeface="Times New Roman" pitchFamily="18" charset="0"/>
                <a:cs typeface="Times New Roman" pitchFamily="18" charset="0"/>
              </a:rPr>
              <a:t> </a:t>
            </a:r>
            <a:r>
              <a:rPr lang="en-IN" i="1" dirty="0" err="1">
                <a:latin typeface="Times New Roman" pitchFamily="18" charset="0"/>
                <a:cs typeface="Times New Roman" pitchFamily="18" charset="0"/>
              </a:rPr>
              <a:t>Anak</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5</a:t>
            </a:r>
            <a:r>
              <a:rPr lang="en-IN" dirty="0">
                <a:latin typeface="Times New Roman" pitchFamily="18" charset="0"/>
                <a:cs typeface="Times New Roman" pitchFamily="18" charset="0"/>
              </a:rPr>
              <a:t>(2), pp.151-161.</a:t>
            </a:r>
          </a:p>
          <a:p>
            <a:pPr algn="just">
              <a:lnSpc>
                <a:spcPct val="170000"/>
              </a:lnSpc>
            </a:pPr>
            <a:r>
              <a:rPr lang="en-IN" dirty="0" err="1">
                <a:latin typeface="Times New Roman" pitchFamily="18" charset="0"/>
                <a:cs typeface="Times New Roman" pitchFamily="18" charset="0"/>
              </a:rPr>
              <a:t>Kornadt</a:t>
            </a:r>
            <a:r>
              <a:rPr lang="en-IN" dirty="0">
                <a:latin typeface="Times New Roman" pitchFamily="18" charset="0"/>
                <a:cs typeface="Times New Roman" pitchFamily="18" charset="0"/>
              </a:rPr>
              <a:t>, A.E., et al. (2020) ‘Views on ageing: A lifespan perspective’ </a:t>
            </a:r>
            <a:r>
              <a:rPr lang="en-IN" i="1" dirty="0">
                <a:latin typeface="Times New Roman" pitchFamily="18" charset="0"/>
                <a:cs typeface="Times New Roman" pitchFamily="18" charset="0"/>
              </a:rPr>
              <a:t>European Journal of Ageing</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17</a:t>
            </a:r>
            <a:r>
              <a:rPr lang="en-IN" dirty="0">
                <a:latin typeface="Times New Roman" pitchFamily="18" charset="0"/>
                <a:cs typeface="Times New Roman" pitchFamily="18" charset="0"/>
              </a:rPr>
              <a:t>, pp.387-401.</a:t>
            </a:r>
          </a:p>
          <a:p>
            <a:pPr algn="just">
              <a:lnSpc>
                <a:spcPct val="170000"/>
              </a:lnSpc>
            </a:pPr>
            <a:r>
              <a:rPr lang="en-IN" dirty="0">
                <a:latin typeface="Times New Roman" pitchFamily="18" charset="0"/>
                <a:cs typeface="Times New Roman" pitchFamily="18" charset="0"/>
              </a:rPr>
              <a:t>McLeod, S. (2018) ‘Erik Erikson's stages of psychosocial development’ </a:t>
            </a:r>
            <a:r>
              <a:rPr lang="en-IN" i="1" dirty="0">
                <a:latin typeface="Times New Roman" pitchFamily="18" charset="0"/>
                <a:cs typeface="Times New Roman" pitchFamily="18" charset="0"/>
              </a:rPr>
              <a:t>Simply psychology</a:t>
            </a:r>
            <a:r>
              <a:rPr lang="en-IN" dirty="0">
                <a:latin typeface="Times New Roman" pitchFamily="18" charset="0"/>
                <a:cs typeface="Times New Roman" pitchFamily="18" charset="0"/>
              </a:rPr>
              <a:t>, </a:t>
            </a:r>
            <a:r>
              <a:rPr lang="en-IN" i="1" dirty="0">
                <a:latin typeface="Times New Roman" pitchFamily="18" charset="0"/>
                <a:cs typeface="Times New Roman" pitchFamily="18" charset="0"/>
              </a:rPr>
              <a:t>3</a:t>
            </a:r>
            <a:r>
              <a:rPr lang="en-IN" dirty="0">
                <a:latin typeface="Times New Roman" pitchFamily="18" charset="0"/>
                <a:cs typeface="Times New Roman" pitchFamily="18" charset="0"/>
              </a:rPr>
              <a:t>(2), pp.1-3.</a:t>
            </a:r>
          </a:p>
          <a:p>
            <a:pPr algn="just">
              <a:lnSpc>
                <a:spcPct val="170000"/>
              </a:lnSpc>
            </a:pPr>
            <a:r>
              <a:rPr lang="en-IN" dirty="0">
                <a:latin typeface="Times New Roman" pitchFamily="18" charset="0"/>
                <a:cs typeface="Times New Roman" pitchFamily="18" charset="0"/>
              </a:rPr>
              <a:t>Nagy, N., et al. (2019) ‘Lifespan perspectives on careers and career development’ In </a:t>
            </a:r>
            <a:r>
              <a:rPr lang="en-IN" i="1" dirty="0">
                <a:latin typeface="Times New Roman" pitchFamily="18" charset="0"/>
                <a:cs typeface="Times New Roman" pitchFamily="18" charset="0"/>
              </a:rPr>
              <a:t>Work across the lifespan</a:t>
            </a:r>
            <a:r>
              <a:rPr lang="en-IN" dirty="0">
                <a:latin typeface="Times New Roman" pitchFamily="18" charset="0"/>
                <a:cs typeface="Times New Roman" pitchFamily="18" charset="0"/>
              </a:rPr>
              <a:t> (pp. 235-259). Academic Press.</a:t>
            </a:r>
          </a:p>
          <a:p>
            <a:pPr algn="just">
              <a:lnSpc>
                <a:spcPct val="170000"/>
              </a:lnSpc>
            </a:pPr>
            <a:r>
              <a:rPr lang="en-IN" dirty="0" err="1">
                <a:latin typeface="Times New Roman" pitchFamily="18" charset="0"/>
                <a:cs typeface="Times New Roman" pitchFamily="18" charset="0"/>
              </a:rPr>
              <a:t>Samsanovich</a:t>
            </a:r>
            <a:r>
              <a:rPr lang="en-IN" dirty="0">
                <a:latin typeface="Times New Roman" pitchFamily="18" charset="0"/>
                <a:cs typeface="Times New Roman" pitchFamily="18" charset="0"/>
              </a:rPr>
              <a:t>, A. (2021) ‘Theory and diversity: A descriptive study of Erikson’s psychosocial development stages.’</a:t>
            </a:r>
          </a:p>
          <a:p>
            <a:endParaRPr lang="en-IN" dirty="0"/>
          </a:p>
        </p:txBody>
      </p:sp>
    </p:spTree>
    <p:extLst>
      <p:ext uri="{BB962C8B-B14F-4D97-AF65-F5344CB8AC3E}">
        <p14:creationId xmlns:p14="http://schemas.microsoft.com/office/powerpoint/2010/main" val="132615514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936</Words>
  <Application>Microsoft Office PowerPoint</Application>
  <PresentationFormat>On-screen Show (4:3)</PresentationFormat>
  <Paragraphs>64</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Civic</vt:lpstr>
      <vt:lpstr>Individual Presentation</vt:lpstr>
      <vt:lpstr>Chosen Lifespan Stage </vt:lpstr>
      <vt:lpstr>Key Areas of Human Development </vt:lpstr>
      <vt:lpstr>Chosen Psychological Theory </vt:lpstr>
      <vt:lpstr>Key Concepts of Erikson’s Theory </vt:lpstr>
      <vt:lpstr>Application of Erikson’s Theory to Adolescence </vt:lpstr>
      <vt:lpstr>Critical Evaluation of Erikson’s Theory </vt:lpstr>
      <vt:lpstr>Practical Implications in Health &amp; Social Care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2</cp:revision>
  <dcterms:created xsi:type="dcterms:W3CDTF">2025-02-01T05:53:48Z</dcterms:created>
  <dcterms:modified xsi:type="dcterms:W3CDTF">2025-02-08T14:10:40Z</dcterms:modified>
</cp:coreProperties>
</file>