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E84D253-0A93-44FA-B8CF-437FBDCFA7E9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2_2" csCatId="accent2" phldr="1"/>
      <dgm:spPr/>
      <dgm:t>
        <a:bodyPr/>
        <a:lstStyle/>
        <a:p>
          <a:endParaRPr lang="en-US"/>
        </a:p>
      </dgm:t>
    </dgm:pt>
    <dgm:pt modelId="{BB11BFAA-939A-451A-96E5-77C069E474C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•public speaking; </a:t>
          </a:r>
        </a:p>
      </dgm:t>
    </dgm:pt>
    <dgm:pt modelId="{7BBDC4D6-EF3B-472C-A138-ABFF9AA44686}" type="parTrans" cxnId="{9D075C0B-7CD5-4D94-9743-31C02FA0ADDB}">
      <dgm:prSet/>
      <dgm:spPr/>
      <dgm:t>
        <a:bodyPr/>
        <a:lstStyle/>
        <a:p>
          <a:endParaRPr lang="en-US"/>
        </a:p>
      </dgm:t>
    </dgm:pt>
    <dgm:pt modelId="{B04923A7-DF9D-413C-94EE-94CE57C8CBA1}" type="sibTrans" cxnId="{9D075C0B-7CD5-4D94-9743-31C02FA0ADDB}">
      <dgm:prSet/>
      <dgm:spPr/>
      <dgm:t>
        <a:bodyPr/>
        <a:lstStyle/>
        <a:p>
          <a:endParaRPr lang="en-US"/>
        </a:p>
      </dgm:t>
    </dgm:pt>
    <dgm:pt modelId="{BA152AC3-2377-48EF-9A5D-02626403942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•presentation skills;</a:t>
          </a:r>
        </a:p>
      </dgm:t>
    </dgm:pt>
    <dgm:pt modelId="{8380590D-D545-4B30-8732-36004BCC4F91}" type="parTrans" cxnId="{954961C8-BC75-4EDD-A37B-53A47F88BF6F}">
      <dgm:prSet/>
      <dgm:spPr/>
      <dgm:t>
        <a:bodyPr/>
        <a:lstStyle/>
        <a:p>
          <a:endParaRPr lang="en-US"/>
        </a:p>
      </dgm:t>
    </dgm:pt>
    <dgm:pt modelId="{60145EE8-714C-466D-9AAC-EB653D93EC1D}" type="sibTrans" cxnId="{954961C8-BC75-4EDD-A37B-53A47F88BF6F}">
      <dgm:prSet/>
      <dgm:spPr/>
      <dgm:t>
        <a:bodyPr/>
        <a:lstStyle/>
        <a:p>
          <a:endParaRPr lang="en-US"/>
        </a:p>
      </dgm:t>
    </dgm:pt>
    <dgm:pt modelId="{B0061239-E22B-48DD-BB04-2EA1F9853B2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•multitasking;</a:t>
          </a:r>
        </a:p>
      </dgm:t>
    </dgm:pt>
    <dgm:pt modelId="{B6286D39-F379-41D9-87AA-C1622BBFB432}" type="parTrans" cxnId="{71D10C7B-6467-4E47-BE92-20E1AA18408A}">
      <dgm:prSet/>
      <dgm:spPr/>
      <dgm:t>
        <a:bodyPr/>
        <a:lstStyle/>
        <a:p>
          <a:endParaRPr lang="en-US"/>
        </a:p>
      </dgm:t>
    </dgm:pt>
    <dgm:pt modelId="{B61BEF53-DD92-4828-8949-EF32FF8F1F39}" type="sibTrans" cxnId="{71D10C7B-6467-4E47-BE92-20E1AA18408A}">
      <dgm:prSet/>
      <dgm:spPr/>
      <dgm:t>
        <a:bodyPr/>
        <a:lstStyle/>
        <a:p>
          <a:endParaRPr lang="en-US"/>
        </a:p>
      </dgm:t>
    </dgm:pt>
    <dgm:pt modelId="{6B7F5E58-3633-492D-BB92-C87528FA272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•organization skills;</a:t>
          </a:r>
        </a:p>
      </dgm:t>
    </dgm:pt>
    <dgm:pt modelId="{D12C79F6-1E58-47C5-9374-C6280D61F8B6}" type="parTrans" cxnId="{2BB2F388-F84E-4AAC-A856-25382353C2AD}">
      <dgm:prSet/>
      <dgm:spPr/>
      <dgm:t>
        <a:bodyPr/>
        <a:lstStyle/>
        <a:p>
          <a:endParaRPr lang="en-US"/>
        </a:p>
      </dgm:t>
    </dgm:pt>
    <dgm:pt modelId="{5CBD5002-F104-4BC5-B545-391EFBC63542}" type="sibTrans" cxnId="{2BB2F388-F84E-4AAC-A856-25382353C2AD}">
      <dgm:prSet/>
      <dgm:spPr/>
      <dgm:t>
        <a:bodyPr/>
        <a:lstStyle/>
        <a:p>
          <a:endParaRPr lang="en-US"/>
        </a:p>
      </dgm:t>
    </dgm:pt>
    <dgm:pt modelId="{D3ED49E7-5C28-450B-9B30-C91BDFF43C71}" type="pres">
      <dgm:prSet presAssocID="{CE84D253-0A93-44FA-B8CF-437FBDCFA7E9}" presName="root" presStyleCnt="0">
        <dgm:presLayoutVars>
          <dgm:dir/>
          <dgm:resizeHandles val="exact"/>
        </dgm:presLayoutVars>
      </dgm:prSet>
      <dgm:spPr/>
    </dgm:pt>
    <dgm:pt modelId="{87C91530-EA64-4268-89E1-492EC1F58123}" type="pres">
      <dgm:prSet presAssocID="{BB11BFAA-939A-451A-96E5-77C069E474C3}" presName="compNode" presStyleCnt="0"/>
      <dgm:spPr/>
    </dgm:pt>
    <dgm:pt modelId="{47C4E4E7-EF42-45BF-8995-39C9775DA801}" type="pres">
      <dgm:prSet presAssocID="{BB11BFAA-939A-451A-96E5-77C069E474C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6024C279-71BA-4586-B628-FC449AA9EC98}" type="pres">
      <dgm:prSet presAssocID="{BB11BFAA-939A-451A-96E5-77C069E474C3}" presName="spaceRect" presStyleCnt="0"/>
      <dgm:spPr/>
    </dgm:pt>
    <dgm:pt modelId="{B22D3914-99A0-439A-96A3-737BE4BD3998}" type="pres">
      <dgm:prSet presAssocID="{BB11BFAA-939A-451A-96E5-77C069E474C3}" presName="textRect" presStyleLbl="revTx" presStyleIdx="0" presStyleCnt="4">
        <dgm:presLayoutVars>
          <dgm:chMax val="1"/>
          <dgm:chPref val="1"/>
        </dgm:presLayoutVars>
      </dgm:prSet>
      <dgm:spPr/>
    </dgm:pt>
    <dgm:pt modelId="{A4BA7398-6516-4BF1-BB48-25AD05205ACF}" type="pres">
      <dgm:prSet presAssocID="{B04923A7-DF9D-413C-94EE-94CE57C8CBA1}" presName="sibTrans" presStyleCnt="0"/>
      <dgm:spPr/>
    </dgm:pt>
    <dgm:pt modelId="{79550EBE-CAB1-41B0-8D7B-1823106CE047}" type="pres">
      <dgm:prSet presAssocID="{BA152AC3-2377-48EF-9A5D-02626403942F}" presName="compNode" presStyleCnt="0"/>
      <dgm:spPr/>
    </dgm:pt>
    <dgm:pt modelId="{3D829080-ECB2-4CF6-A549-2E4A4AC41B95}" type="pres">
      <dgm:prSet presAssocID="{BA152AC3-2377-48EF-9A5D-02626403942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CA3B1C91-FFB6-4D24-82E0-BCCCD55672EC}" type="pres">
      <dgm:prSet presAssocID="{BA152AC3-2377-48EF-9A5D-02626403942F}" presName="spaceRect" presStyleCnt="0"/>
      <dgm:spPr/>
    </dgm:pt>
    <dgm:pt modelId="{D694566D-C8B6-4981-9D5B-9A7AC09EC73E}" type="pres">
      <dgm:prSet presAssocID="{BA152AC3-2377-48EF-9A5D-02626403942F}" presName="textRect" presStyleLbl="revTx" presStyleIdx="1" presStyleCnt="4">
        <dgm:presLayoutVars>
          <dgm:chMax val="1"/>
          <dgm:chPref val="1"/>
        </dgm:presLayoutVars>
      </dgm:prSet>
      <dgm:spPr/>
    </dgm:pt>
    <dgm:pt modelId="{36A4F4D3-C5D3-4CAE-966E-FC12ACED4BBA}" type="pres">
      <dgm:prSet presAssocID="{60145EE8-714C-466D-9AAC-EB653D93EC1D}" presName="sibTrans" presStyleCnt="0"/>
      <dgm:spPr/>
    </dgm:pt>
    <dgm:pt modelId="{A111CDD7-58D1-4FE6-A8EE-7A98DC1AAAAE}" type="pres">
      <dgm:prSet presAssocID="{B0061239-E22B-48DD-BB04-2EA1F9853B2E}" presName="compNode" presStyleCnt="0"/>
      <dgm:spPr/>
    </dgm:pt>
    <dgm:pt modelId="{39F020AC-FA00-494E-BA7C-270B4544C1E9}" type="pres">
      <dgm:prSet presAssocID="{B0061239-E22B-48DD-BB04-2EA1F9853B2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6A2BC1E9-8878-4CC8-A3F8-11AEC67DD2C0}" type="pres">
      <dgm:prSet presAssocID="{B0061239-E22B-48DD-BB04-2EA1F9853B2E}" presName="spaceRect" presStyleCnt="0"/>
      <dgm:spPr/>
    </dgm:pt>
    <dgm:pt modelId="{7088CB85-2FF5-41EB-BA85-90A7A7708D8E}" type="pres">
      <dgm:prSet presAssocID="{B0061239-E22B-48DD-BB04-2EA1F9853B2E}" presName="textRect" presStyleLbl="revTx" presStyleIdx="2" presStyleCnt="4">
        <dgm:presLayoutVars>
          <dgm:chMax val="1"/>
          <dgm:chPref val="1"/>
        </dgm:presLayoutVars>
      </dgm:prSet>
      <dgm:spPr/>
    </dgm:pt>
    <dgm:pt modelId="{969F9432-1711-4DC1-87F0-4EA2C765554C}" type="pres">
      <dgm:prSet presAssocID="{B61BEF53-DD92-4828-8949-EF32FF8F1F39}" presName="sibTrans" presStyleCnt="0"/>
      <dgm:spPr/>
    </dgm:pt>
    <dgm:pt modelId="{1C934C0C-2186-472D-87CC-E553187EC8CD}" type="pres">
      <dgm:prSet presAssocID="{6B7F5E58-3633-492D-BB92-C87528FA2729}" presName="compNode" presStyleCnt="0"/>
      <dgm:spPr/>
    </dgm:pt>
    <dgm:pt modelId="{2426B8C8-1843-45DB-AB44-98D55103DF02}" type="pres">
      <dgm:prSet presAssocID="{6B7F5E58-3633-492D-BB92-C87528FA272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29F275D8-9589-40FD-ABFB-FE29BFE01936}" type="pres">
      <dgm:prSet presAssocID="{6B7F5E58-3633-492D-BB92-C87528FA2729}" presName="spaceRect" presStyleCnt="0"/>
      <dgm:spPr/>
    </dgm:pt>
    <dgm:pt modelId="{D8642831-9BCB-4558-A5C2-C0B3060F2A37}" type="pres">
      <dgm:prSet presAssocID="{6B7F5E58-3633-492D-BB92-C87528FA272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BF5E208-D9FB-46DC-9CC4-6679799999C4}" type="presOf" srcId="{6B7F5E58-3633-492D-BB92-C87528FA2729}" destId="{D8642831-9BCB-4558-A5C2-C0B3060F2A37}" srcOrd="0" destOrd="0" presId="urn:microsoft.com/office/officeart/2018/2/layout/IconLabelList"/>
    <dgm:cxn modelId="{9D075C0B-7CD5-4D94-9743-31C02FA0ADDB}" srcId="{CE84D253-0A93-44FA-B8CF-437FBDCFA7E9}" destId="{BB11BFAA-939A-451A-96E5-77C069E474C3}" srcOrd="0" destOrd="0" parTransId="{7BBDC4D6-EF3B-472C-A138-ABFF9AA44686}" sibTransId="{B04923A7-DF9D-413C-94EE-94CE57C8CBA1}"/>
    <dgm:cxn modelId="{71D10C7B-6467-4E47-BE92-20E1AA18408A}" srcId="{CE84D253-0A93-44FA-B8CF-437FBDCFA7E9}" destId="{B0061239-E22B-48DD-BB04-2EA1F9853B2E}" srcOrd="2" destOrd="0" parTransId="{B6286D39-F379-41D9-87AA-C1622BBFB432}" sibTransId="{B61BEF53-DD92-4828-8949-EF32FF8F1F39}"/>
    <dgm:cxn modelId="{2BB2F388-F84E-4AAC-A856-25382353C2AD}" srcId="{CE84D253-0A93-44FA-B8CF-437FBDCFA7E9}" destId="{6B7F5E58-3633-492D-BB92-C87528FA2729}" srcOrd="3" destOrd="0" parTransId="{D12C79F6-1E58-47C5-9374-C6280D61F8B6}" sibTransId="{5CBD5002-F104-4BC5-B545-391EFBC63542}"/>
    <dgm:cxn modelId="{91DA6DA5-F46F-4352-B5D9-771A0E4C03BB}" type="presOf" srcId="{B0061239-E22B-48DD-BB04-2EA1F9853B2E}" destId="{7088CB85-2FF5-41EB-BA85-90A7A7708D8E}" srcOrd="0" destOrd="0" presId="urn:microsoft.com/office/officeart/2018/2/layout/IconLabelList"/>
    <dgm:cxn modelId="{2BD9C4AA-C92D-4C35-97AC-F82A12B72BC3}" type="presOf" srcId="{CE84D253-0A93-44FA-B8CF-437FBDCFA7E9}" destId="{D3ED49E7-5C28-450B-9B30-C91BDFF43C71}" srcOrd="0" destOrd="0" presId="urn:microsoft.com/office/officeart/2018/2/layout/IconLabelList"/>
    <dgm:cxn modelId="{954961C8-BC75-4EDD-A37B-53A47F88BF6F}" srcId="{CE84D253-0A93-44FA-B8CF-437FBDCFA7E9}" destId="{BA152AC3-2377-48EF-9A5D-02626403942F}" srcOrd="1" destOrd="0" parTransId="{8380590D-D545-4B30-8732-36004BCC4F91}" sibTransId="{60145EE8-714C-466D-9AAC-EB653D93EC1D}"/>
    <dgm:cxn modelId="{7B9104D6-34AB-472F-9FC0-A6AB67408D32}" type="presOf" srcId="{BB11BFAA-939A-451A-96E5-77C069E474C3}" destId="{B22D3914-99A0-439A-96A3-737BE4BD3998}" srcOrd="0" destOrd="0" presId="urn:microsoft.com/office/officeart/2018/2/layout/IconLabelList"/>
    <dgm:cxn modelId="{897A5FE1-A12E-47D1-950A-28A72C0E0FDE}" type="presOf" srcId="{BA152AC3-2377-48EF-9A5D-02626403942F}" destId="{D694566D-C8B6-4981-9D5B-9A7AC09EC73E}" srcOrd="0" destOrd="0" presId="urn:microsoft.com/office/officeart/2018/2/layout/IconLabelList"/>
    <dgm:cxn modelId="{BE5A8144-6C1B-4D7B-9CD1-EBD037A8D971}" type="presParOf" srcId="{D3ED49E7-5C28-450B-9B30-C91BDFF43C71}" destId="{87C91530-EA64-4268-89E1-492EC1F58123}" srcOrd="0" destOrd="0" presId="urn:microsoft.com/office/officeart/2018/2/layout/IconLabelList"/>
    <dgm:cxn modelId="{832CF3C2-A267-49D6-B18B-C5FF08B716C4}" type="presParOf" srcId="{87C91530-EA64-4268-89E1-492EC1F58123}" destId="{47C4E4E7-EF42-45BF-8995-39C9775DA801}" srcOrd="0" destOrd="0" presId="urn:microsoft.com/office/officeart/2018/2/layout/IconLabelList"/>
    <dgm:cxn modelId="{63ABE659-BDCD-496E-8FEC-444FC130B3DF}" type="presParOf" srcId="{87C91530-EA64-4268-89E1-492EC1F58123}" destId="{6024C279-71BA-4586-B628-FC449AA9EC98}" srcOrd="1" destOrd="0" presId="urn:microsoft.com/office/officeart/2018/2/layout/IconLabelList"/>
    <dgm:cxn modelId="{7B4DFD58-C15D-43E0-A8E1-3B8BFA911EF5}" type="presParOf" srcId="{87C91530-EA64-4268-89E1-492EC1F58123}" destId="{B22D3914-99A0-439A-96A3-737BE4BD3998}" srcOrd="2" destOrd="0" presId="urn:microsoft.com/office/officeart/2018/2/layout/IconLabelList"/>
    <dgm:cxn modelId="{98EFF2B6-A3BA-4070-B02F-87351E37F9FE}" type="presParOf" srcId="{D3ED49E7-5C28-450B-9B30-C91BDFF43C71}" destId="{A4BA7398-6516-4BF1-BB48-25AD05205ACF}" srcOrd="1" destOrd="0" presId="urn:microsoft.com/office/officeart/2018/2/layout/IconLabelList"/>
    <dgm:cxn modelId="{5F210C87-26DA-4E80-B827-37DE729801F1}" type="presParOf" srcId="{D3ED49E7-5C28-450B-9B30-C91BDFF43C71}" destId="{79550EBE-CAB1-41B0-8D7B-1823106CE047}" srcOrd="2" destOrd="0" presId="urn:microsoft.com/office/officeart/2018/2/layout/IconLabelList"/>
    <dgm:cxn modelId="{48996803-53C7-45C6-8558-29F7B62DDAAC}" type="presParOf" srcId="{79550EBE-CAB1-41B0-8D7B-1823106CE047}" destId="{3D829080-ECB2-4CF6-A549-2E4A4AC41B95}" srcOrd="0" destOrd="0" presId="urn:microsoft.com/office/officeart/2018/2/layout/IconLabelList"/>
    <dgm:cxn modelId="{D5ABD40E-8244-4522-B572-04BDA7370E78}" type="presParOf" srcId="{79550EBE-CAB1-41B0-8D7B-1823106CE047}" destId="{CA3B1C91-FFB6-4D24-82E0-BCCCD55672EC}" srcOrd="1" destOrd="0" presId="urn:microsoft.com/office/officeart/2018/2/layout/IconLabelList"/>
    <dgm:cxn modelId="{32926F46-2D82-45E1-A8A4-DB1EBC27425E}" type="presParOf" srcId="{79550EBE-CAB1-41B0-8D7B-1823106CE047}" destId="{D694566D-C8B6-4981-9D5B-9A7AC09EC73E}" srcOrd="2" destOrd="0" presId="urn:microsoft.com/office/officeart/2018/2/layout/IconLabelList"/>
    <dgm:cxn modelId="{3EECC235-7CA6-4C3A-8A62-845D5D07D1A6}" type="presParOf" srcId="{D3ED49E7-5C28-450B-9B30-C91BDFF43C71}" destId="{36A4F4D3-C5D3-4CAE-966E-FC12ACED4BBA}" srcOrd="3" destOrd="0" presId="urn:microsoft.com/office/officeart/2018/2/layout/IconLabelList"/>
    <dgm:cxn modelId="{57D2B2E0-387E-4893-BC6D-7A639016C8F6}" type="presParOf" srcId="{D3ED49E7-5C28-450B-9B30-C91BDFF43C71}" destId="{A111CDD7-58D1-4FE6-A8EE-7A98DC1AAAAE}" srcOrd="4" destOrd="0" presId="urn:microsoft.com/office/officeart/2018/2/layout/IconLabelList"/>
    <dgm:cxn modelId="{362029E4-6E79-440E-8C44-354CF4BA3C60}" type="presParOf" srcId="{A111CDD7-58D1-4FE6-A8EE-7A98DC1AAAAE}" destId="{39F020AC-FA00-494E-BA7C-270B4544C1E9}" srcOrd="0" destOrd="0" presId="urn:microsoft.com/office/officeart/2018/2/layout/IconLabelList"/>
    <dgm:cxn modelId="{0F992635-9D0F-47E0-BC2D-DB5B183869C6}" type="presParOf" srcId="{A111CDD7-58D1-4FE6-A8EE-7A98DC1AAAAE}" destId="{6A2BC1E9-8878-4CC8-A3F8-11AEC67DD2C0}" srcOrd="1" destOrd="0" presId="urn:microsoft.com/office/officeart/2018/2/layout/IconLabelList"/>
    <dgm:cxn modelId="{F596B4B4-A414-4E82-9622-C1FA0BD14102}" type="presParOf" srcId="{A111CDD7-58D1-4FE6-A8EE-7A98DC1AAAAE}" destId="{7088CB85-2FF5-41EB-BA85-90A7A7708D8E}" srcOrd="2" destOrd="0" presId="urn:microsoft.com/office/officeart/2018/2/layout/IconLabelList"/>
    <dgm:cxn modelId="{1AE69CDD-0F74-4543-BE69-319CFB49657C}" type="presParOf" srcId="{D3ED49E7-5C28-450B-9B30-C91BDFF43C71}" destId="{969F9432-1711-4DC1-87F0-4EA2C765554C}" srcOrd="5" destOrd="0" presId="urn:microsoft.com/office/officeart/2018/2/layout/IconLabelList"/>
    <dgm:cxn modelId="{61C51DF4-7E7C-46FE-B3A2-0EF9D81293F1}" type="presParOf" srcId="{D3ED49E7-5C28-450B-9B30-C91BDFF43C71}" destId="{1C934C0C-2186-472D-87CC-E553187EC8CD}" srcOrd="6" destOrd="0" presId="urn:microsoft.com/office/officeart/2018/2/layout/IconLabelList"/>
    <dgm:cxn modelId="{59C1C38F-AB6F-497D-B185-56671045360B}" type="presParOf" srcId="{1C934C0C-2186-472D-87CC-E553187EC8CD}" destId="{2426B8C8-1843-45DB-AB44-98D55103DF02}" srcOrd="0" destOrd="0" presId="urn:microsoft.com/office/officeart/2018/2/layout/IconLabelList"/>
    <dgm:cxn modelId="{76733FEC-502C-4BB8-958B-9536043884DD}" type="presParOf" srcId="{1C934C0C-2186-472D-87CC-E553187EC8CD}" destId="{29F275D8-9589-40FD-ABFB-FE29BFE01936}" srcOrd="1" destOrd="0" presId="urn:microsoft.com/office/officeart/2018/2/layout/IconLabelList"/>
    <dgm:cxn modelId="{BBB23805-622D-481D-9885-BC8730FF0986}" type="presParOf" srcId="{1C934C0C-2186-472D-87CC-E553187EC8CD}" destId="{D8642831-9BCB-4558-A5C2-C0B3060F2A3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C4E4E7-EF42-45BF-8995-39C9775DA801}">
      <dsp:nvSpPr>
        <dsp:cNvPr id="0" name=""/>
        <dsp:cNvSpPr/>
      </dsp:nvSpPr>
      <dsp:spPr>
        <a:xfrm>
          <a:off x="1363968" y="298585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2D3914-99A0-439A-96A3-737BE4BD3998}">
      <dsp:nvSpPr>
        <dsp:cNvPr id="0" name=""/>
        <dsp:cNvSpPr/>
      </dsp:nvSpPr>
      <dsp:spPr>
        <a:xfrm>
          <a:off x="868968" y="138861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/>
            <a:t>•public speaking; </a:t>
          </a:r>
        </a:p>
      </dsp:txBody>
      <dsp:txXfrm>
        <a:off x="868968" y="1388619"/>
        <a:ext cx="1800000" cy="720000"/>
      </dsp:txXfrm>
    </dsp:sp>
    <dsp:sp modelId="{3D829080-ECB2-4CF6-A549-2E4A4AC41B95}">
      <dsp:nvSpPr>
        <dsp:cNvPr id="0" name=""/>
        <dsp:cNvSpPr/>
      </dsp:nvSpPr>
      <dsp:spPr>
        <a:xfrm>
          <a:off x="3478968" y="298585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94566D-C8B6-4981-9D5B-9A7AC09EC73E}">
      <dsp:nvSpPr>
        <dsp:cNvPr id="0" name=""/>
        <dsp:cNvSpPr/>
      </dsp:nvSpPr>
      <dsp:spPr>
        <a:xfrm>
          <a:off x="2983968" y="138861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/>
            <a:t>•presentation skills;</a:t>
          </a:r>
        </a:p>
      </dsp:txBody>
      <dsp:txXfrm>
        <a:off x="2983968" y="1388619"/>
        <a:ext cx="1800000" cy="720000"/>
      </dsp:txXfrm>
    </dsp:sp>
    <dsp:sp modelId="{39F020AC-FA00-494E-BA7C-270B4544C1E9}">
      <dsp:nvSpPr>
        <dsp:cNvPr id="0" name=""/>
        <dsp:cNvSpPr/>
      </dsp:nvSpPr>
      <dsp:spPr>
        <a:xfrm>
          <a:off x="1363968" y="2558620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88CB85-2FF5-41EB-BA85-90A7A7708D8E}">
      <dsp:nvSpPr>
        <dsp:cNvPr id="0" name=""/>
        <dsp:cNvSpPr/>
      </dsp:nvSpPr>
      <dsp:spPr>
        <a:xfrm>
          <a:off x="868968" y="364865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/>
            <a:t>•multitasking;</a:t>
          </a:r>
        </a:p>
      </dsp:txBody>
      <dsp:txXfrm>
        <a:off x="868968" y="3648654"/>
        <a:ext cx="1800000" cy="720000"/>
      </dsp:txXfrm>
    </dsp:sp>
    <dsp:sp modelId="{2426B8C8-1843-45DB-AB44-98D55103DF02}">
      <dsp:nvSpPr>
        <dsp:cNvPr id="0" name=""/>
        <dsp:cNvSpPr/>
      </dsp:nvSpPr>
      <dsp:spPr>
        <a:xfrm>
          <a:off x="3478968" y="2558620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642831-9BCB-4558-A5C2-C0B3060F2A37}">
      <dsp:nvSpPr>
        <dsp:cNvPr id="0" name=""/>
        <dsp:cNvSpPr/>
      </dsp:nvSpPr>
      <dsp:spPr>
        <a:xfrm>
          <a:off x="2983968" y="364865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/>
            <a:t>•organization skills;</a:t>
          </a:r>
        </a:p>
      </dsp:txBody>
      <dsp:txXfrm>
        <a:off x="2983968" y="3648654"/>
        <a:ext cx="18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4/12/22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4/12/22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4/12/22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4/12/22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4/12/22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4/12/22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4/12/22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smallbiztrends.com/2019/08/what-does-an-entrepreneur-do.html" TargetMode="External"/><Relationship Id="rId2" Type="http://schemas.openxmlformats.org/officeDocument/2006/relationships/hyperlink" Target="https://uk.indeed.com/career-advice/career-development/characteristics-of-entrepreneur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8" name="Rectangle 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 descr="A group of people sitting around a table&#10;&#10;Description automatically generated">
            <a:extLst>
              <a:ext uri="{FF2B5EF4-FFF2-40B4-BE49-F238E27FC236}">
                <a16:creationId xmlns:a16="http://schemas.microsoft.com/office/drawing/2014/main" id="{1B67C461-3834-E7DA-97D3-7E56C34DA9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936" r="20246" b="9090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79" name="Rectangle 11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US" sz="4800">
                <a:cs typeface="Calibri Light"/>
              </a:rPr>
              <a:t>Academic and Employability Skills</a:t>
            </a:r>
            <a:endParaRPr lang="en-US" sz="48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dirty="0">
                <a:cs typeface="Calibri"/>
              </a:rPr>
              <a:t>Student: Laura </a:t>
            </a:r>
            <a:r>
              <a:rPr lang="en-US" dirty="0" err="1">
                <a:cs typeface="Calibri"/>
              </a:rPr>
              <a:t>Tibucanu</a:t>
            </a:r>
            <a:r>
              <a:rPr lang="en-US" dirty="0">
                <a:cs typeface="Calibri"/>
              </a:rPr>
              <a:t> (2120494)</a:t>
            </a:r>
          </a:p>
          <a:p>
            <a:pPr algn="l"/>
            <a:r>
              <a:rPr lang="en-US" dirty="0">
                <a:cs typeface="Calibri"/>
              </a:rPr>
              <a:t>Lecturer: </a:t>
            </a:r>
            <a:r>
              <a:rPr lang="en-US" dirty="0" err="1">
                <a:cs typeface="Calibri"/>
              </a:rPr>
              <a:t>Lizeta</a:t>
            </a:r>
            <a:r>
              <a:rPr lang="en-US" dirty="0">
                <a:cs typeface="Calibri"/>
              </a:rPr>
              <a:t> Demetriou </a:t>
            </a:r>
          </a:p>
        </p:txBody>
      </p:sp>
      <p:sp>
        <p:nvSpPr>
          <p:cNvPr id="80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81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7" name="Rectangle 86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75E5373-410B-3DD5-E41B-8D3DA05982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575" r="22965" b="1132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08" name="Rectangle 88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543C29-B8C8-B5F4-301D-9A18D2CF3B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US" sz="3600" dirty="0">
                <a:ln w="22225">
                  <a:solidFill>
                    <a:srgbClr val="FFFFFF"/>
                  </a:solidFill>
                </a:ln>
                <a:cs typeface="Calibri Light"/>
              </a:rPr>
              <a:t>Outline</a:t>
            </a:r>
            <a:endParaRPr lang="en-US" sz="3200" dirty="0">
              <a:ln w="22225">
                <a:solidFill>
                  <a:srgbClr val="FFFFFF"/>
                </a:solidFill>
              </a:ln>
              <a:cs typeface="Calibri Light" panose="020F0302020204030204"/>
            </a:endParaRPr>
          </a:p>
        </p:txBody>
      </p:sp>
      <p:sp>
        <p:nvSpPr>
          <p:cNvPr id="109" name="Rectangle 90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102367-EDA2-31D7-5148-02290F4151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400" dirty="0">
                <a:cs typeface="Calibri"/>
              </a:rPr>
              <a:t>•What does it mean to be an </a:t>
            </a:r>
            <a:r>
              <a:rPr lang="en-US" sz="2400" dirty="0" err="1">
                <a:cs typeface="Calibri"/>
              </a:rPr>
              <a:t>antrepreneur</a:t>
            </a:r>
            <a:r>
              <a:rPr lang="en-US" sz="2400" dirty="0">
                <a:cs typeface="Calibri"/>
              </a:rPr>
              <a:t> and which are the main </a:t>
            </a:r>
            <a:r>
              <a:rPr lang="en-US" sz="2400" dirty="0" err="1">
                <a:cs typeface="Calibri"/>
              </a:rPr>
              <a:t>responsabilities</a:t>
            </a:r>
            <a:r>
              <a:rPr lang="en-US" sz="2400" dirty="0">
                <a:cs typeface="Calibri"/>
              </a:rPr>
              <a:t> ?</a:t>
            </a:r>
          </a:p>
          <a:p>
            <a:pPr marL="0" indent="0">
              <a:buNone/>
            </a:pPr>
            <a:r>
              <a:rPr lang="en-US" sz="2400" dirty="0">
                <a:cs typeface="Calibri"/>
              </a:rPr>
              <a:t>•What are the key skills for an </a:t>
            </a:r>
            <a:r>
              <a:rPr lang="en-US" sz="2400" dirty="0" err="1">
                <a:cs typeface="Calibri"/>
              </a:rPr>
              <a:t>antrepreneur</a:t>
            </a:r>
            <a:r>
              <a:rPr lang="en-US" sz="2400" dirty="0">
                <a:cs typeface="Calibri"/>
              </a:rPr>
              <a:t>?</a:t>
            </a:r>
          </a:p>
          <a:p>
            <a:pPr marL="0" indent="0">
              <a:buNone/>
            </a:pPr>
            <a:r>
              <a:rPr lang="en-US" sz="2400" dirty="0">
                <a:cs typeface="Calibri"/>
              </a:rPr>
              <a:t>•What are the skills that I have already acquired?</a:t>
            </a:r>
          </a:p>
          <a:p>
            <a:pPr marL="0" indent="0">
              <a:buNone/>
            </a:pPr>
            <a:r>
              <a:rPr lang="en-US" sz="2400" dirty="0">
                <a:cs typeface="Calibri"/>
              </a:rPr>
              <a:t>•Which are the weaknesses that I need to develop?</a:t>
            </a:r>
          </a:p>
          <a:p>
            <a:pPr marL="0" indent="0">
              <a:buNone/>
            </a:pPr>
            <a:endParaRPr lang="en-US" sz="2400" dirty="0">
              <a:cs typeface="Calibri"/>
            </a:endParaRPr>
          </a:p>
          <a:p>
            <a:pPr marL="0" indent="0">
              <a:buNone/>
            </a:pPr>
            <a:endParaRPr lang="en-US" sz="1700">
              <a:cs typeface="Calibri"/>
            </a:endParaRPr>
          </a:p>
          <a:p>
            <a:pPr marL="0" indent="0">
              <a:buNone/>
            </a:pPr>
            <a:endParaRPr lang="en-US" sz="17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163201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7A285543-D820-F8D5-D140-0BF761A26AE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579" r="8830" b="-1"/>
          <a:stretch/>
        </p:blipFill>
        <p:spPr>
          <a:xfrm>
            <a:off x="4745656" y="10"/>
            <a:ext cx="8074479" cy="6857990"/>
          </a:xfrm>
          <a:prstGeom prst="rect">
            <a:avLst/>
          </a:prstGeom>
        </p:spPr>
      </p:pic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F23F8A3-8FD7-4779-8323-FDC26BE99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859800" cy="6858478"/>
          </a:xfrm>
          <a:custGeom>
            <a:avLst/>
            <a:gdLst>
              <a:gd name="connsiteX0" fmla="*/ 7859800 w 7859800"/>
              <a:gd name="connsiteY0" fmla="*/ 6858478 h 6858478"/>
              <a:gd name="connsiteX1" fmla="*/ 435245 w 7859800"/>
              <a:gd name="connsiteY1" fmla="*/ 6858478 h 6858478"/>
              <a:gd name="connsiteX2" fmla="*/ 435505 w 7859800"/>
              <a:gd name="connsiteY2" fmla="*/ 6857916 h 6858478"/>
              <a:gd name="connsiteX3" fmla="*/ 0 w 7859800"/>
              <a:gd name="connsiteY3" fmla="*/ 6857916 h 6858478"/>
              <a:gd name="connsiteX4" fmla="*/ 0 w 7859800"/>
              <a:gd name="connsiteY4" fmla="*/ 0 h 6858478"/>
              <a:gd name="connsiteX5" fmla="*/ 3611620 w 7859800"/>
              <a:gd name="connsiteY5" fmla="*/ 0 h 6858478"/>
              <a:gd name="connsiteX6" fmla="*/ 4677848 w 7859800"/>
              <a:gd name="connsiteY6" fmla="*/ 0 h 6858478"/>
              <a:gd name="connsiteX7" fmla="*/ 4683425 w 7859800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859800" h="6858478">
                <a:moveTo>
                  <a:pt x="7859800" y="6858478"/>
                </a:moveTo>
                <a:lnTo>
                  <a:pt x="435245" y="6858478"/>
                </a:lnTo>
                <a:lnTo>
                  <a:pt x="435505" y="6857916"/>
                </a:lnTo>
                <a:lnTo>
                  <a:pt x="0" y="6857916"/>
                </a:lnTo>
                <a:lnTo>
                  <a:pt x="0" y="0"/>
                </a:lnTo>
                <a:lnTo>
                  <a:pt x="3611620" y="0"/>
                </a:lnTo>
                <a:lnTo>
                  <a:pt x="4677848" y="0"/>
                </a:lnTo>
                <a:lnTo>
                  <a:pt x="4683425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605C4CC-A25C-416F-8333-7CB7DC97D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431174" cy="6858478"/>
          </a:xfrm>
          <a:custGeom>
            <a:avLst/>
            <a:gdLst>
              <a:gd name="connsiteX0" fmla="*/ 7431174 w 7431174"/>
              <a:gd name="connsiteY0" fmla="*/ 6858478 h 6858478"/>
              <a:gd name="connsiteX1" fmla="*/ 6619 w 7431174"/>
              <a:gd name="connsiteY1" fmla="*/ 6858478 h 6858478"/>
              <a:gd name="connsiteX2" fmla="*/ 6879 w 7431174"/>
              <a:gd name="connsiteY2" fmla="*/ 6857916 h 6858478"/>
              <a:gd name="connsiteX3" fmla="*/ 0 w 7431174"/>
              <a:gd name="connsiteY3" fmla="*/ 6857916 h 6858478"/>
              <a:gd name="connsiteX4" fmla="*/ 0 w 7431174"/>
              <a:gd name="connsiteY4" fmla="*/ 0 h 6858478"/>
              <a:gd name="connsiteX5" fmla="*/ 3182994 w 7431174"/>
              <a:gd name="connsiteY5" fmla="*/ 0 h 6858478"/>
              <a:gd name="connsiteX6" fmla="*/ 4249222 w 7431174"/>
              <a:gd name="connsiteY6" fmla="*/ 0 h 6858478"/>
              <a:gd name="connsiteX7" fmla="*/ 4254799 w 7431174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31174" h="6858478">
                <a:moveTo>
                  <a:pt x="7431174" y="6858478"/>
                </a:moveTo>
                <a:lnTo>
                  <a:pt x="6619" y="6858478"/>
                </a:lnTo>
                <a:lnTo>
                  <a:pt x="6879" y="6857916"/>
                </a:lnTo>
                <a:lnTo>
                  <a:pt x="0" y="6857916"/>
                </a:lnTo>
                <a:lnTo>
                  <a:pt x="0" y="0"/>
                </a:lnTo>
                <a:lnTo>
                  <a:pt x="3182994" y="0"/>
                </a:lnTo>
                <a:lnTo>
                  <a:pt x="4249222" y="0"/>
                </a:lnTo>
                <a:lnTo>
                  <a:pt x="4254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F5813D-002E-0F3F-B5F7-2B2DC4B4E9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365125"/>
            <a:ext cx="5266155" cy="1325563"/>
          </a:xfrm>
        </p:spPr>
        <p:txBody>
          <a:bodyPr>
            <a:normAutofit/>
          </a:bodyPr>
          <a:lstStyle/>
          <a:p>
            <a:r>
              <a:rPr lang="en-US" b="1" dirty="0">
                <a:cs typeface="Calibri Light" panose="020F0302020204030204"/>
              </a:rPr>
              <a:t>Entrepreneur: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E61C8-59C8-E446-3A83-132AE6AEC7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6835" y="1590115"/>
            <a:ext cx="5712633" cy="477219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dirty="0">
                <a:cs typeface="Calibri"/>
              </a:rPr>
              <a:t>,,An entrepreneur is an individual who runs their own company and brings value to the society in the process." (</a:t>
            </a:r>
            <a:r>
              <a:rPr lang="en-US" sz="2400" i="1" dirty="0">
                <a:cs typeface="Calibri"/>
              </a:rPr>
              <a:t>Indeed, </a:t>
            </a:r>
            <a:r>
              <a:rPr lang="en-US" sz="2400" dirty="0">
                <a:cs typeface="Calibri"/>
              </a:rPr>
              <a:t>n.d.</a:t>
            </a:r>
            <a:r>
              <a:rPr lang="en-US" sz="2400" i="1" dirty="0">
                <a:cs typeface="Calibri"/>
              </a:rPr>
              <a:t>)</a:t>
            </a:r>
          </a:p>
          <a:p>
            <a:pPr marL="0" indent="0">
              <a:buNone/>
            </a:pPr>
            <a:endParaRPr lang="en-US" sz="2400" i="1" dirty="0">
              <a:cs typeface="Calibri"/>
            </a:endParaRPr>
          </a:p>
          <a:p>
            <a:pPr marL="0" indent="0">
              <a:buNone/>
            </a:pPr>
            <a:endParaRPr lang="en-US" sz="2400" i="1" dirty="0">
              <a:cs typeface="Calibri"/>
            </a:endParaRPr>
          </a:p>
          <a:p>
            <a:pPr marL="0" indent="0">
              <a:buNone/>
            </a:pPr>
            <a:r>
              <a:rPr lang="en-US" sz="2400" dirty="0">
                <a:cs typeface="Calibri"/>
              </a:rPr>
              <a:t>Main responsibilities:</a:t>
            </a:r>
          </a:p>
          <a:p>
            <a:pPr marL="0" indent="0">
              <a:buNone/>
            </a:pPr>
            <a:r>
              <a:rPr lang="en-US" sz="2400" dirty="0">
                <a:cs typeface="Calibri"/>
              </a:rPr>
              <a:t>•planning and strategy;</a:t>
            </a:r>
          </a:p>
          <a:p>
            <a:pPr marL="0" indent="0">
              <a:buNone/>
            </a:pPr>
            <a:r>
              <a:rPr lang="en-US" sz="2400" dirty="0">
                <a:cs typeface="Calibri"/>
              </a:rPr>
              <a:t>•sales and marketing;</a:t>
            </a:r>
          </a:p>
          <a:p>
            <a:pPr marL="0" indent="0">
              <a:buNone/>
            </a:pPr>
            <a:r>
              <a:rPr lang="en-US" sz="2400" dirty="0">
                <a:cs typeface="Calibri"/>
              </a:rPr>
              <a:t>•daily management operations;</a:t>
            </a:r>
          </a:p>
          <a:p>
            <a:pPr marL="0" indent="0">
              <a:buNone/>
            </a:pPr>
            <a:r>
              <a:rPr lang="en-US" sz="2400" dirty="0">
                <a:cs typeface="Calibri"/>
              </a:rPr>
              <a:t>•customer service;</a:t>
            </a:r>
          </a:p>
          <a:p>
            <a:pPr marL="342900" indent="-342900"/>
            <a:endParaRPr lang="en-US" sz="2400" dirty="0">
              <a:cs typeface="Calibri"/>
            </a:endParaRPr>
          </a:p>
          <a:p>
            <a:pPr marL="0" indent="0">
              <a:buNone/>
            </a:pPr>
            <a:endParaRPr lang="en-US" sz="24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026621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E5642C0-00D2-EFF8-7A8A-67F662B2049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l="417" r="917"/>
          <a:stretch/>
        </p:blipFill>
        <p:spPr>
          <a:xfrm>
            <a:off x="3" y="10"/>
            <a:ext cx="12191997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0A26F67-A827-2630-A0EC-E0CD302E63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065862"/>
            <a:ext cx="3313164" cy="4726276"/>
          </a:xfrm>
        </p:spPr>
        <p:txBody>
          <a:bodyPr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  <a:cs typeface="Calibri Light"/>
              </a:rPr>
              <a:t>The key skills to become an entrepreneur: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57A723-49EE-3E37-5CC0-8C49502C65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5379" y="1065862"/>
            <a:ext cx="5744685" cy="47262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FFFFFF"/>
                </a:solidFill>
                <a:cs typeface="Calibri"/>
              </a:rPr>
              <a:t>• time-management; </a:t>
            </a:r>
          </a:p>
          <a:p>
            <a:pPr marL="0" indent="0">
              <a:buNone/>
            </a:pPr>
            <a:r>
              <a:rPr lang="en-US" b="1" dirty="0">
                <a:solidFill>
                  <a:srgbClr val="FFFFFF"/>
                </a:solidFill>
                <a:cs typeface="Calibri"/>
              </a:rPr>
              <a:t>• strategic thinking;</a:t>
            </a:r>
          </a:p>
          <a:p>
            <a:pPr marL="0" indent="0">
              <a:buNone/>
            </a:pPr>
            <a:r>
              <a:rPr lang="en-US" b="1" dirty="0">
                <a:solidFill>
                  <a:srgbClr val="FFFFFF"/>
                </a:solidFill>
                <a:cs typeface="Calibri"/>
              </a:rPr>
              <a:t>•efficiency;</a:t>
            </a:r>
          </a:p>
          <a:p>
            <a:pPr marL="0" indent="0">
              <a:buNone/>
            </a:pPr>
            <a:r>
              <a:rPr lang="en-US" b="1" dirty="0">
                <a:solidFill>
                  <a:srgbClr val="FFFFFF"/>
                </a:solidFill>
                <a:cs typeface="Calibri"/>
              </a:rPr>
              <a:t>•communication;</a:t>
            </a:r>
          </a:p>
        </p:txBody>
      </p:sp>
    </p:spTree>
    <p:extLst>
      <p:ext uri="{BB962C8B-B14F-4D97-AF65-F5344CB8AC3E}">
        <p14:creationId xmlns:p14="http://schemas.microsoft.com/office/powerpoint/2010/main" val="19709661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90795919-5230-32C9-9B8E-6E81C34BC4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453" r="4251"/>
          <a:stretch/>
        </p:blipFill>
        <p:spPr>
          <a:xfrm>
            <a:off x="4117521" y="10"/>
            <a:ext cx="8074479" cy="6857990"/>
          </a:xfrm>
          <a:prstGeom prst="rect">
            <a:avLst/>
          </a:pr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F23F8A3-8FD7-4779-8323-FDC26BE99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859800" cy="6858478"/>
          </a:xfrm>
          <a:custGeom>
            <a:avLst/>
            <a:gdLst>
              <a:gd name="connsiteX0" fmla="*/ 7859800 w 7859800"/>
              <a:gd name="connsiteY0" fmla="*/ 6858478 h 6858478"/>
              <a:gd name="connsiteX1" fmla="*/ 435245 w 7859800"/>
              <a:gd name="connsiteY1" fmla="*/ 6858478 h 6858478"/>
              <a:gd name="connsiteX2" fmla="*/ 435505 w 7859800"/>
              <a:gd name="connsiteY2" fmla="*/ 6857916 h 6858478"/>
              <a:gd name="connsiteX3" fmla="*/ 0 w 7859800"/>
              <a:gd name="connsiteY3" fmla="*/ 6857916 h 6858478"/>
              <a:gd name="connsiteX4" fmla="*/ 0 w 7859800"/>
              <a:gd name="connsiteY4" fmla="*/ 0 h 6858478"/>
              <a:gd name="connsiteX5" fmla="*/ 3611620 w 7859800"/>
              <a:gd name="connsiteY5" fmla="*/ 0 h 6858478"/>
              <a:gd name="connsiteX6" fmla="*/ 4677848 w 7859800"/>
              <a:gd name="connsiteY6" fmla="*/ 0 h 6858478"/>
              <a:gd name="connsiteX7" fmla="*/ 4683425 w 7859800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859800" h="6858478">
                <a:moveTo>
                  <a:pt x="7859800" y="6858478"/>
                </a:moveTo>
                <a:lnTo>
                  <a:pt x="435245" y="6858478"/>
                </a:lnTo>
                <a:lnTo>
                  <a:pt x="435505" y="6857916"/>
                </a:lnTo>
                <a:lnTo>
                  <a:pt x="0" y="6857916"/>
                </a:lnTo>
                <a:lnTo>
                  <a:pt x="0" y="0"/>
                </a:lnTo>
                <a:lnTo>
                  <a:pt x="3611620" y="0"/>
                </a:lnTo>
                <a:lnTo>
                  <a:pt x="4677848" y="0"/>
                </a:lnTo>
                <a:lnTo>
                  <a:pt x="4683425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605C4CC-A25C-416F-8333-7CB7DC97D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431174" cy="6858478"/>
          </a:xfrm>
          <a:custGeom>
            <a:avLst/>
            <a:gdLst>
              <a:gd name="connsiteX0" fmla="*/ 7431174 w 7431174"/>
              <a:gd name="connsiteY0" fmla="*/ 6858478 h 6858478"/>
              <a:gd name="connsiteX1" fmla="*/ 6619 w 7431174"/>
              <a:gd name="connsiteY1" fmla="*/ 6858478 h 6858478"/>
              <a:gd name="connsiteX2" fmla="*/ 6879 w 7431174"/>
              <a:gd name="connsiteY2" fmla="*/ 6857916 h 6858478"/>
              <a:gd name="connsiteX3" fmla="*/ 0 w 7431174"/>
              <a:gd name="connsiteY3" fmla="*/ 6857916 h 6858478"/>
              <a:gd name="connsiteX4" fmla="*/ 0 w 7431174"/>
              <a:gd name="connsiteY4" fmla="*/ 0 h 6858478"/>
              <a:gd name="connsiteX5" fmla="*/ 3182994 w 7431174"/>
              <a:gd name="connsiteY5" fmla="*/ 0 h 6858478"/>
              <a:gd name="connsiteX6" fmla="*/ 4249222 w 7431174"/>
              <a:gd name="connsiteY6" fmla="*/ 0 h 6858478"/>
              <a:gd name="connsiteX7" fmla="*/ 4254799 w 7431174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31174" h="6858478">
                <a:moveTo>
                  <a:pt x="7431174" y="6858478"/>
                </a:moveTo>
                <a:lnTo>
                  <a:pt x="6619" y="6858478"/>
                </a:lnTo>
                <a:lnTo>
                  <a:pt x="6879" y="6857916"/>
                </a:lnTo>
                <a:lnTo>
                  <a:pt x="0" y="6857916"/>
                </a:lnTo>
                <a:lnTo>
                  <a:pt x="0" y="0"/>
                </a:lnTo>
                <a:lnTo>
                  <a:pt x="3182994" y="0"/>
                </a:lnTo>
                <a:lnTo>
                  <a:pt x="4249222" y="0"/>
                </a:lnTo>
                <a:lnTo>
                  <a:pt x="4254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1FD8AA-C5FA-ACC5-39ED-2386D1C916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834" y="97395"/>
            <a:ext cx="6275290" cy="1335860"/>
          </a:xfrm>
        </p:spPr>
        <p:txBody>
          <a:bodyPr>
            <a:normAutofit/>
          </a:bodyPr>
          <a:lstStyle/>
          <a:p>
            <a:r>
              <a:rPr lang="en-US" b="1">
                <a:cs typeface="Calibri Light"/>
              </a:rPr>
              <a:t>The strengths that I have already acquired: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090D7-A583-070E-D939-0BFD6863AF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0997" y="2022601"/>
            <a:ext cx="4415174" cy="415436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600" b="1" dirty="0">
                <a:cs typeface="Calibri"/>
              </a:rPr>
              <a:t>•good time-management;</a:t>
            </a:r>
          </a:p>
          <a:p>
            <a:pPr marL="0" indent="0">
              <a:buNone/>
            </a:pPr>
            <a:r>
              <a:rPr lang="en-US" sz="3600" b="1" dirty="0">
                <a:cs typeface="Calibri"/>
              </a:rPr>
              <a:t>•team working;</a:t>
            </a:r>
          </a:p>
          <a:p>
            <a:pPr marL="0" indent="0">
              <a:buNone/>
            </a:pPr>
            <a:r>
              <a:rPr lang="en-US" sz="3600" b="1" dirty="0">
                <a:cs typeface="Calibri"/>
              </a:rPr>
              <a:t>•customer service;</a:t>
            </a:r>
          </a:p>
          <a:p>
            <a:pPr marL="0" indent="0">
              <a:buNone/>
            </a:pPr>
            <a:r>
              <a:rPr lang="en-US" sz="3600" b="1" dirty="0">
                <a:cs typeface="Calibri"/>
              </a:rPr>
              <a:t>•leadership;</a:t>
            </a:r>
          </a:p>
        </p:txBody>
      </p:sp>
    </p:spTree>
    <p:extLst>
      <p:ext uri="{BB962C8B-B14F-4D97-AF65-F5344CB8AC3E}">
        <p14:creationId xmlns:p14="http://schemas.microsoft.com/office/powerpoint/2010/main" val="15093679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80DF40B2-80F7-4E71-B46C-284163F36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3B37B4-1C48-88C0-B092-E3D53D8A7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8" y="2707"/>
            <a:ext cx="5331186" cy="2228074"/>
          </a:xfrm>
        </p:spPr>
        <p:txBody>
          <a:bodyPr>
            <a:normAutofit/>
          </a:bodyPr>
          <a:lstStyle/>
          <a:p>
            <a:r>
              <a:rPr lang="en-US" sz="4000" b="1">
                <a:cs typeface="Calibri Light"/>
              </a:rPr>
              <a:t>The weaknesses that I need to develop:</a:t>
            </a:r>
            <a:endParaRPr lang="en-US" sz="4000" b="1"/>
          </a:p>
        </p:txBody>
      </p:sp>
      <p:pic>
        <p:nvPicPr>
          <p:cNvPr id="23" name="Picture 23" descr="Diagram&#10;&#10;Description automatically generated">
            <a:extLst>
              <a:ext uri="{FF2B5EF4-FFF2-40B4-BE49-F238E27FC236}">
                <a16:creationId xmlns:a16="http://schemas.microsoft.com/office/drawing/2014/main" id="{484E08AE-A2B4-EE6C-BF12-2367C25AC8E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349"/>
          <a:stretch/>
        </p:blipFill>
        <p:spPr>
          <a:xfrm>
            <a:off x="6307845" y="10"/>
            <a:ext cx="6048911" cy="6857990"/>
          </a:xfrm>
          <a:prstGeom prst="rect">
            <a:avLst/>
          </a:prstGeom>
          <a:effectLst/>
        </p:spPr>
      </p:pic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A73B6A39-1923-C489-2C24-12D3BE77A1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8294036"/>
              </p:ext>
            </p:extLst>
          </p:nvPr>
        </p:nvGraphicFramePr>
        <p:xfrm>
          <a:off x="4121" y="1706009"/>
          <a:ext cx="5652937" cy="46672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247574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9D5728-FFE1-694E-7425-65BE21E86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US" sz="8000">
                <a:solidFill>
                  <a:schemeClr val="bg1"/>
                </a:solidFill>
                <a:cs typeface="Calibri Light"/>
              </a:rPr>
              <a:t>List of sources:</a:t>
            </a:r>
            <a:endParaRPr lang="en-US" sz="8000">
              <a:solidFill>
                <a:schemeClr val="bg1"/>
              </a:solidFill>
            </a:endParaRPr>
          </a:p>
        </p:txBody>
      </p:sp>
      <p:cxnSp>
        <p:nvCxnSpPr>
          <p:cNvPr id="17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B21A25-63F4-8B40-84A1-0E5F0306E3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8378" y="1447872"/>
            <a:ext cx="5008901" cy="457197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i="1" dirty="0">
                <a:solidFill>
                  <a:schemeClr val="bg1"/>
                </a:solidFill>
                <a:cs typeface="Calibri"/>
              </a:rPr>
              <a:t>Indeed. </a:t>
            </a:r>
            <a:r>
              <a:rPr lang="en-US" sz="2400" dirty="0">
                <a:solidFill>
                  <a:schemeClr val="bg1"/>
                </a:solidFill>
                <a:cs typeface="Calibri"/>
              </a:rPr>
              <a:t>Available at </a:t>
            </a:r>
            <a:r>
              <a:rPr lang="en-US" sz="2400" dirty="0">
                <a:solidFill>
                  <a:schemeClr val="bg1"/>
                </a:solidFill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https://uk.indeed.com/career-advice/career-development/characteristics-of-entrepreneurs</a:t>
            </a:r>
            <a:r>
              <a:rPr lang="en-US" sz="2400" dirty="0">
                <a:solidFill>
                  <a:schemeClr val="bg1"/>
                </a:solidFill>
                <a:cs typeface="Calibri"/>
              </a:rPr>
              <a:t> (Accessed on 12th of March 2022)</a:t>
            </a:r>
          </a:p>
          <a:p>
            <a:pPr marL="0" indent="0">
              <a:buNone/>
            </a:pPr>
            <a:r>
              <a:rPr lang="en-US" sz="2400" dirty="0">
                <a:solidFill>
                  <a:schemeClr val="bg1"/>
                </a:solidFill>
                <a:cs typeface="Calibri"/>
              </a:rPr>
              <a:t>•</a:t>
            </a:r>
            <a:r>
              <a:rPr lang="en-US" sz="2400" i="1" dirty="0">
                <a:solidFill>
                  <a:schemeClr val="bg1"/>
                </a:solidFill>
                <a:cs typeface="Calibri"/>
              </a:rPr>
              <a:t>Small Business Trends. </a:t>
            </a:r>
            <a:r>
              <a:rPr lang="en-US" sz="2400" dirty="0">
                <a:solidFill>
                  <a:schemeClr val="bg1"/>
                </a:solidFill>
                <a:cs typeface="Calibri"/>
              </a:rPr>
              <a:t>Available at </a:t>
            </a:r>
            <a:r>
              <a:rPr lang="en-US" sz="2400" dirty="0">
                <a:solidFill>
                  <a:schemeClr val="bg1"/>
                </a:solidFill>
                <a:cs typeface="Calibr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https://smallbiztrends.com/2019/08/what-does-an-entrepreneur-do.html</a:t>
            </a:r>
            <a:r>
              <a:rPr lang="en-US" sz="2400" dirty="0">
                <a:solidFill>
                  <a:schemeClr val="bg1"/>
                </a:solidFill>
                <a:cs typeface="Calibri"/>
              </a:rPr>
              <a:t> (Accessed on 25th of March 2022)</a:t>
            </a:r>
          </a:p>
          <a:p>
            <a:endParaRPr lang="en-US" sz="2400" dirty="0">
              <a:solidFill>
                <a:schemeClr val="bg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906438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Academic and Employability Skills</vt:lpstr>
      <vt:lpstr>Outline</vt:lpstr>
      <vt:lpstr>Entrepreneur:</vt:lpstr>
      <vt:lpstr>The key skills to become an entrepreneur:</vt:lpstr>
      <vt:lpstr>The strengths that I have already acquired:</vt:lpstr>
      <vt:lpstr>The weaknesses that I need to develop:</vt:lpstr>
      <vt:lpstr>List of sources: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corina leica</cp:lastModifiedBy>
  <cp:revision>263</cp:revision>
  <dcterms:created xsi:type="dcterms:W3CDTF">2022-04-12T20:25:50Z</dcterms:created>
  <dcterms:modified xsi:type="dcterms:W3CDTF">2022-04-12T21:59:58Z</dcterms:modified>
</cp:coreProperties>
</file>