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5" r:id="rId25"/>
    <p:sldId id="280" r:id="rId26"/>
    <p:sldId id="281" r:id="rId27"/>
    <p:sldId id="282" r:id="rId28"/>
    <p:sldId id="283" r:id="rId29"/>
    <p:sldId id="284" r:id="rId30"/>
    <p:sldId id="290" r:id="rId31"/>
    <p:sldId id="291" r:id="rId32"/>
    <p:sldId id="286" r:id="rId33"/>
    <p:sldId id="287" r:id="rId34"/>
    <p:sldId id="288" r:id="rId35"/>
    <p:sldId id="289" r:id="rId36"/>
    <p:sldId id="292" r:id="rId37"/>
    <p:sldId id="293"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77817" autoAdjust="0"/>
  </p:normalViewPr>
  <p:slideViewPr>
    <p:cSldViewPr>
      <p:cViewPr varScale="1">
        <p:scale>
          <a:sx n="71" d="100"/>
          <a:sy n="71" d="100"/>
        </p:scale>
        <p:origin x="-1542" y="-102"/>
      </p:cViewPr>
      <p:guideLst>
        <p:guide orient="horz" pos="2160"/>
        <p:guide pos="2880"/>
      </p:guideLst>
    </p:cSldViewPr>
  </p:slideViewPr>
  <p:outlineViewPr>
    <p:cViewPr>
      <p:scale>
        <a:sx n="33" d="100"/>
        <a:sy n="33" d="100"/>
      </p:scale>
      <p:origin x="0" y="17262"/>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C62382-0BCB-4675-8C0A-972392B6A369}" type="datetimeFigureOut">
              <a:rPr lang="en-GB" smtClean="0"/>
              <a:pPr/>
              <a:t>07/03/2013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1E57AE7-F3E0-4EA9-93D3-054EC5A13DE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traits associated</a:t>
            </a:r>
            <a:r>
              <a:rPr lang="en-GB" baseline="0" dirty="0" smtClean="0"/>
              <a:t> with this model is that it is</a:t>
            </a:r>
          </a:p>
          <a:p>
            <a:pPr>
              <a:buFontTx/>
              <a:buChar char="-"/>
            </a:pPr>
            <a:r>
              <a:rPr lang="en-GB" baseline="0" dirty="0" smtClean="0"/>
              <a:t>Highly specialised                              </a:t>
            </a:r>
            <a:r>
              <a:rPr lang="en-GB" baseline="0" dirty="0" smtClean="0"/>
              <a:t>downward </a:t>
            </a:r>
            <a:r>
              <a:rPr lang="en-GB" baseline="0" dirty="0" smtClean="0"/>
              <a:t>communication</a:t>
            </a:r>
          </a:p>
          <a:p>
            <a:pPr>
              <a:buFontTx/>
              <a:buChar char="-"/>
            </a:pPr>
            <a:r>
              <a:rPr lang="en-GB" baseline="0" dirty="0" smtClean="0"/>
              <a:t>Rigid departmentalisation</a:t>
            </a:r>
          </a:p>
          <a:p>
            <a:pPr>
              <a:buFontTx/>
              <a:buChar char="-"/>
            </a:pPr>
            <a:r>
              <a:rPr lang="en-GB" baseline="0" dirty="0" smtClean="0"/>
              <a:t>Clear chain of command</a:t>
            </a:r>
          </a:p>
          <a:p>
            <a:pPr>
              <a:buFontTx/>
              <a:buChar char="-"/>
            </a:pPr>
            <a:r>
              <a:rPr lang="en-GB" baseline="0" dirty="0" smtClean="0"/>
              <a:t>Narrow span of control</a:t>
            </a:r>
          </a:p>
          <a:p>
            <a:pPr>
              <a:buFontTx/>
              <a:buChar char="-"/>
            </a:pPr>
            <a:r>
              <a:rPr lang="en-GB" baseline="0" dirty="0" smtClean="0"/>
              <a:t>Centralisation</a:t>
            </a:r>
          </a:p>
          <a:p>
            <a:pPr>
              <a:buFontTx/>
              <a:buNone/>
            </a:pPr>
            <a:r>
              <a:rPr lang="en-GB" baseline="0" dirty="0" smtClean="0"/>
              <a:t>- Associated </a:t>
            </a:r>
            <a:r>
              <a:rPr lang="en-GB" baseline="0" dirty="0" smtClean="0"/>
              <a:t>with bureaucracy </a:t>
            </a:r>
          </a:p>
        </p:txBody>
      </p:sp>
      <p:sp>
        <p:nvSpPr>
          <p:cNvPr id="4" name="Slide Number Placeholder 3"/>
          <p:cNvSpPr>
            <a:spLocks noGrp="1"/>
          </p:cNvSpPr>
          <p:nvPr>
            <p:ph type="sldNum" sz="quarter" idx="10"/>
          </p:nvPr>
        </p:nvSpPr>
        <p:spPr/>
        <p:txBody>
          <a:bodyPr/>
          <a:lstStyle/>
          <a:p>
            <a:fld id="{01E57AE7-F3E0-4EA9-93D3-054EC5A13DEC}"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Cross functional teams</a:t>
            </a:r>
          </a:p>
          <a:p>
            <a:r>
              <a:rPr lang="en-GB" dirty="0" smtClean="0"/>
              <a:t>Cross</a:t>
            </a:r>
            <a:r>
              <a:rPr lang="en-GB" baseline="0" dirty="0" smtClean="0"/>
              <a:t> hierarchical </a:t>
            </a:r>
            <a:r>
              <a:rPr lang="en-GB" baseline="0" dirty="0" smtClean="0"/>
              <a:t>teams</a:t>
            </a:r>
            <a:endParaRPr lang="en-GB" baseline="0" dirty="0" smtClean="0"/>
          </a:p>
          <a:p>
            <a:r>
              <a:rPr lang="en-GB" baseline="0" dirty="0" smtClean="0"/>
              <a:t>Free flow of information</a:t>
            </a:r>
          </a:p>
          <a:p>
            <a:r>
              <a:rPr lang="en-GB" baseline="0" dirty="0" smtClean="0"/>
              <a:t>Wide span of control</a:t>
            </a:r>
          </a:p>
          <a:p>
            <a:r>
              <a:rPr lang="en-GB" baseline="0" dirty="0" smtClean="0"/>
              <a:t>Decentralisation</a:t>
            </a:r>
            <a:endParaRPr lang="en-GB" baseline="0" dirty="0" smtClean="0"/>
          </a:p>
          <a:p>
            <a:r>
              <a:rPr lang="en-GB" baseline="0" dirty="0" smtClean="0"/>
              <a:t>Looks </a:t>
            </a:r>
            <a:r>
              <a:rPr lang="en-GB" baseline="0" dirty="0" smtClean="0"/>
              <a:t>like a </a:t>
            </a:r>
            <a:r>
              <a:rPr lang="en-GB" baseline="0" dirty="0" smtClean="0"/>
              <a:t>boundary less organisation</a:t>
            </a:r>
          </a:p>
          <a:p>
            <a:r>
              <a:rPr lang="en-GB" baseline="0" dirty="0" smtClean="0"/>
              <a:t>has a both upward and downward communication and lower levels of the organisation are involved with decision making</a:t>
            </a:r>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13</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20</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26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Sub culture is made up of</a:t>
            </a:r>
            <a:r>
              <a:rPr lang="en-GB" baseline="0" dirty="0" smtClean="0"/>
              <a:t> the dominant culture plus the additional values unique to that department. </a:t>
            </a:r>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27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29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Edgar</a:t>
            </a:r>
            <a:r>
              <a:rPr lang="en-GB" baseline="0" dirty="0" smtClean="0"/>
              <a:t> Schein’s model of organisational culture is widely accepted and considers organisational culture in three different layers</a:t>
            </a:r>
            <a:endParaRPr lang="en-GB" dirty="0"/>
          </a:p>
        </p:txBody>
      </p:sp>
      <p:sp>
        <p:nvSpPr>
          <p:cNvPr id="4" name="Slide Number Placeholder 3"/>
          <p:cNvSpPr>
            <a:spLocks noGrp="1"/>
          </p:cNvSpPr>
          <p:nvPr>
            <p:ph type="sldNum" sz="quarter" idx="10"/>
          </p:nvPr>
        </p:nvSpPr>
        <p:spPr/>
        <p:txBody>
          <a:bodyPr/>
          <a:lstStyle/>
          <a:p>
            <a:fld id="{01E57AE7-F3E0-4EA9-93D3-054EC5A13DEC}" type="slidenum">
              <a:rPr lang="en-GB" smtClean="0"/>
              <a:pPr/>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AEDE507-ED91-455D-B0A9-9DEE7D98F855}" type="datetimeFigureOut">
              <a:rPr lang="en-GB" smtClean="0"/>
              <a:pPr/>
              <a:t>07/03/2013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B2BD28D-8420-416C-8ABB-E8D34E35300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BD28D-8420-416C-8ABB-E8D34E35300B}"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BD28D-8420-416C-8ABB-E8D34E35300B}"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B2BD28D-8420-416C-8ABB-E8D34E35300B}"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B2BD28D-8420-416C-8ABB-E8D34E35300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B2BD28D-8420-416C-8ABB-E8D34E35300B}"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B2BD28D-8420-416C-8ABB-E8D34E35300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AEDE507-ED91-455D-B0A9-9DEE7D98F855}" type="datetimeFigureOut">
              <a:rPr lang="en-GB" smtClean="0"/>
              <a:pPr/>
              <a:t>07/03/2013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B2BD28D-8420-416C-8ABB-E8D34E35300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AEDE507-ED91-455D-B0A9-9DEE7D98F855}" type="datetimeFigureOut">
              <a:rPr lang="en-GB" smtClean="0"/>
              <a:pPr/>
              <a:t>07/03/2013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B2BD28D-8420-416C-8ABB-E8D34E35300B}"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BD28D-8420-416C-8ABB-E8D34E35300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AEDE507-ED91-455D-B0A9-9DEE7D98F855}" type="datetimeFigureOut">
              <a:rPr lang="en-GB" smtClean="0"/>
              <a:pPr/>
              <a:t>07/03/2013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B2BD28D-8420-416C-8ABB-E8D34E35300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AEDE507-ED91-455D-B0A9-9DEE7D98F855}" type="datetimeFigureOut">
              <a:rPr lang="en-GB" smtClean="0"/>
              <a:pPr/>
              <a:t>07/03/2013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B2BD28D-8420-416C-8ABB-E8D34E35300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764704"/>
            <a:ext cx="7772400" cy="1470025"/>
          </a:xfrm>
        </p:spPr>
        <p:txBody>
          <a:bodyPr>
            <a:normAutofit/>
          </a:bodyPr>
          <a:lstStyle/>
          <a:p>
            <a:r>
              <a:rPr lang="en-GB" dirty="0" smtClean="0"/>
              <a:t>Organisational Culture</a:t>
            </a:r>
            <a:endParaRPr lang="en-GB" dirty="0"/>
          </a:p>
        </p:txBody>
      </p:sp>
      <p:sp>
        <p:nvSpPr>
          <p:cNvPr id="1026" name="AutoShape 2" descr="data:image/jpeg;base64,/9j/4AAQSkZJRgABAQAAAQABAAD/2wCEAAkGBhQSERQUEhQVFRQVGBgYGBcXFRUVGBcXFhcXFxUWFhUXHCYeFxkjGhQVHy8gJCgpLCwtFR8xNTAqNSYrLCkBCQoKDgwOGg8PGiwlHSUtKiwsLC8qLCwsNS0uLCosLDAsLC8sLCwpLCksKiwwLCosLCwpLCwqLCwsLCwsLCwsKf/AABEIAMIBAwMBIgACEQEDEQH/xAAbAAACAwEBAQAAAAAAAAAAAAAABQMEBgECB//EAEYQAAIBAgUBBgMEBwYEBQUAAAECEQADBAUSITFBBhMiUWFxMoGRQqGxwRQjUmJyktEzgqKy4fAVJMLxBzRDU+IWc4Oz0v/EABoBAAIDAQEAAAAAAAAAAAAAAAAEAgMFAQb/xAAzEQACAQIEAwcDBAEFAAAAAAAAAQIDEQQSITETQVEFYXGRobHwgcHRFCIjMkIzUmKy4f/aAAwDAQACEQMRAD8A+3zRNFFABRRRQAUUVUzXEaLbHVpJ2B9Tx+FQnJQi5PkdSu7FuaKWZHjxcT4lY7nwksI4ADHmmdRpVI1YKSOyjldmE0TRRVpEJomiigAmiaKKACaJpfgcwZ7jqyldJPIIHMLB+1I32phVdOoqiuiUouLswmiaKKsIhNE0UUAE0TRRQATXK7RQBzeuajXqigDzrrmuvOKvhEZ24UEn2Ak1Fgcat0SOnkZ5E81W6kVJQb1Z3K7X5FjXRro0VzRVhw7rrmuuRRQBLRRRXAOV2KKUZ3edShUFl31KpgztpMTJHP1qqtU4UHO1yUI5nYbxRFU8rvFrY1/FvtIJAnaY6xFXKnTmpxUlzOSVnYIpdnGFNwKsSNyT5Qp0/fTGiuVKaqRyvY7GTi7oyHZTCG2CQdUMeBuEZiQpAA3Bf6Vr6z+SeG86+4/3/LWgpDs1WpPrfXxLsR/cK4TFdqvj8ULaav8Af+4BrQnNQi5S2RQk27IjweZrciOokcbj8uRVysZg82tWrlzukIIVG6xpuE7KCx0gEb7D7q2Fm4GUEcEA/Wk8FieMmpO7XtyLatPK7rY91VzJjogcsQo+dWq8XLQaJEwZHofOm6sXODiuZXF2dzHYW9e7+4CW0qiOp2g6dXeRAEHbjf5cVsrTyAR13pBljHvtJO3i2/mp/bQAAAQBwBWd2bF2k/p5JfkvxGjseqKK83LgUSTArUbsrsWPU0VnMEt1b51FdGtm1yZKmYWI9h5bVogaXw9fi30tZ9b/AFLKkMnM7RRUGOxPd22c/ZE/PoPrFMSkopt7EEruyF2ZZo6XlRVYgrsVXVLyRpJ+zAjy59Kbg18ybEXVxItAyxRnMgHfwlQTzMt9xr6Jll0tbUnmKy8HiXUqyUr6677W0Gq9JQirFqiiitUUM72lzR0MIYVBL+pIMLt6AmK9dlsWzLBUKCoYAbDcAnaK8dpMKFUAb63Z2nedoj28XFMMrwcLbYbAAiI6TtvWGlVeMeu3fpa6+z8x9uCw6016/O8Z0UVXx+LFtCx3jgeZ6CtqUlFOT2Qik27I84jMVVwh3YiYHQcSasIwIBHB3rLYq/avOjOdNyCIBZSVU+IEA7gEn61ocuxQdAV4G3lx6Uhh8YqtVxvpy3v3l1Sllinz5lqiiinygivYlV+JlX3IH41msfiGNy4A0atQHmDDgMDBiCo8+eK0d/Bo5BZQSOPSlV/Lilly0FgQwInhTPX+99az+0KUqkVbZXfktBig0nrzshHkOZXTastc1hvErBg2oFXI8ZIB2EdI5rTDNiQ2m05I8yoB3gwZP30sys2w4VUVQWMgKFB1SpMDzIp5gsKUBBMidtogeR86o7Nbd2tnv3c15p+h2urWT3K4xt0lYtAAjcliSDvtEb9N5qC/dxPdNpW33k7CWVY6idzPO9OKK2RYw62sYrl2sAAzJS+zkHeCF0LIk8ahTjKcZedVHeW2IB1DSwIO8bFpjjz453pec+0s6vIvBiAOsz4QF6jiPOn2KydbkMPBcgGV2g/KkcJXhUcoxjaz+fXQvq05Rs5M6j4jwyLZ38UBhttxvzzVbF3LrBVdFksdIBMGBG5PHJ+lcXNLlk6b66l/9xR+I6/Lz4pvYvq41KQR5gzTVWnxI5SqMsruYi3hyL6MFDDujbI1AEkPssesnceXtGhy7E3baaGtMdIMEMN/If67UpI04gejuP8AGT/01rzWT2bBXk3unb55DWJdrLrqUFzUyoNq4NQ/d8PPO/p0868f8dXQWKsm8Q8DpJJIJAHqajxWeidNkd4/mPhHuRz8qhXITd3xJ1D9jhR/d49K2hMT4XPkW6GDI0loC3UM6iYgAzHyrUYfMQTBgGJG/I9KR4rKMIS1tbSKw21KFRgdj4WCzI2qvlCYdlJ7wXobSSXBKsv2dIUaW9DvWIq0KFbLCf7P8vHbp3Dko54Xkv3cvA2E0oz06ylsHmWPsAf/AJfSvVvJlgG27KCdWzETPseKr4nLby67guamg/EAYWDsIitLERdSnlWztfw5i9N5ZXYlwep7xGogtZsgnru7ifv+6tTkl/VZWeRsff8A3+FZjAXdNxWFuW0qBv8AEFaY+pO9O8LjlttclbgnxnYFRO5Cxud2PTpWT2ZCTedeD8k187xrEWV4vxQ7qDGYNbi6W3Eg8xxUVrN7TafGAW+ENKk7kbBoPIq0t0ESCCPQg1vSipKzEk2tUY62s419uXMH++B+VMs0x7YRbazs9xhqj4ViQu+2oj8DS7LLgOJLHgEsfaS35V7x3aJWS53gkIpcqQpWACQDIO+3NeZp1YQjOTbUm3Zr6d/eadSLclpdJK5oMpx/eqSDIBifPbf6VeZ4rJ5f2iMIqWzuitokCNQnSCBG3tVzFWMRfUqQqKf4iY5G8jf5VtYKqqlLdtrR3Ea0MsttyHtBjFa4qhhsP8x3/AU+wLqUXSQYA4M7xWXv9kL7Sf0u4Cemi0VHsCu1d7i5blcRrdTALIYHh4Ojp5mD8qnTw+SrKpff5+Dkql4KNtjYTSrHKXueIEW7Y1knhjvt90fM1HhcEjhGt3WKr5O2+8+IT781HmWEZLV0m451eEAsSBqYDaeOY9qliYp025bLXy1OUn+5W8BPgcu1XbdwkToKceKbjAkz5QTWiyfZrqfsufoSSPuIpJluFY3TobSdjMAxtq4I32cDen3d3w5OpdO8DTvMQN/fesvs2g2uI3qn9vy/QYxEkm49RhRXBRW0Jna8XrepWXzBH1EUuzPD3tWq05XwgRtpmTJgg+Y+lU7WbXVYK7WiIgE+FmPXgxt1EdRXbXQFCxcgqeo594U/jbetcDWMvi5rMBY1T8agGSdgNyPjYVOO1yW2W2bge6YXu1Gog8blRtHrWX2fRqUnJSWmnpde1hrESjKzTNbNQY3EaELew+ZIH50pwmY4h9Uoi+ExEnxdJkjavNxrxSLxXdliF0xEk9TPA69KexE3ClKS3SZRBXkkxRnfaArpZJci6iNsdlYwxGiD1G/AphkecE32Q7Kdh78g/iKzHaDBlcPiJ5AW6PSNNwH5RTK3he8s98u8RIEnwOoaRHkT95rzVGdVVM7bbV/S1/S5puELOPJ2+eZtr2kiGjfoYrPXsOqPqw10BpEqCGnkwRPHJ89uavYfJkdlvEQ7ANuACDHtINUM+yTDi0Q4O5kBWKtPpBB69K9WndXRlNWF+Ia53klGJ1EkqpjccgnpJphiLve3Al28qg7i2CF9DPVueDtSu32NOIGu5cupIACJcdVVQIAA5+u9e1yz9Huarid6dh3g/tDGygkbGB570vRw8KMpOPP8t/csnUc0r8jVYC3aURbKn1BB/Crb3AASeAJPsOaSYPKLFxG7uCrbGB1BmCD5V7v9mVKBVOnTMfPfgc0xK9nbcrVr6iS5aJi6eWux9VZm+8gf3aRdiEN5LyzJF24oHigFbYZQNXWQJ2HJ9602cZSbKo2snxgESYkqxkLMDioMqTxaLSi0258IUfEmoHYRuCK8xKlw60aclvlv4t6mnmco548rmjyLE67I9Pz3H4x8qs49v1Vz+Bv8ppHay3EWlOi5uTPwj1JnbzPSKV5j2oCTaxLXLZ0xr0HQ09ZXrvwfKt+hCcaKhLdK34EJuOe62LWUD9da9vzb+lal1B5Ar5xh+0eGRg5xaGOiq4brxHHNP8KiYonxll2Ilw0876Z25iCOlU4ChOjBqe+nskTxE4zlePzUZ4vG4dTMgldoTxEH108b1nr964jN+j4fWD0OlJ9dW87Tsa1djKLaztzVsWgBsKfFzAZfJZg9p7LSJVriuCsGSIHSIj96q+Ylls4pri6G0kECDEgAbnaTqHtWqznDhblu4RsGg+gPB+Rg0jzC8TcuEGNV2PPghfwBrz/aFFQ/ektWtPC7fn9kaOHk53jfl9yRQ9s2bkCB4Qd9yNOx9PC31rRpml3SxayJEQA538+V2/OrOU2v1Nud9p+pJ/Or0VpYKjw4Zuqj52+4rWnmdul/cUNnRCqzWXkzIBXaOOY53+lV857SJbQ6rbEkLExpltgCQdoPPttTxwI3iK+e5x2uF8XV0WzZAMhg+squ4YMp8J2BG3lVmIrRpR1dm9go0nUlotFuNLWnT3qXND8kgwPZhvKj1mp8yzB2tIHAbxAlkBIMAwYExvHWs/ktpLiKbYZw4+G6wICn91VUk+/0povY12VYvvaCiFFnSgAO+4AIPvSWETrUpU6k738/Utq2p1E4oYdnsYup2IO5jg7b7A/ILTxMztE6RcQkSI1CZHO3pB+lZm12OvSNWNxDL5Sgn0JCzT3D5Ki+ZMRMma0aNJUoZV3+ruLTnndxnNFciirCAuzTLe+2JOnbaTyNU/cfnVK/2Ss3LYt3FDKNx0j6RT+iKkBjm/8ADjCgyqkEbg6nMHoRJrtmy2HebiC5MDXHjO/LsB4oHQ77VrmFeLmHVgQwBHka5zOkWDxSXFDIZBnf22NeMywbXFAVgCDO4JHBHT3pRjMneyTcsGNojYgCd/DG9XMu7QK/hcaGJ0qD9oxyNv8AXao1IRqRcZbMIycXdCzP7Wi7t1tL/hJH9Kn7H3CQ09Qp2+YP5V67Urvab+NfqAR+Bqn2WxAVmniH+4g/hNYFuH2hp190aX9sN85M1GLxK20LMYVRJPMCs/grDYq73lwQi/CvI9xv12n6VFfvti7oVf7JdwwPxDrqB+7b1rS4awEUKuwFeiMwXdpcSbWHZl23UEjopYAn05j50n/4pb7vbmPLr0ppdzpbmtBoK7r4hqDDgyPKlWCyi3bfWqWxBkb3WC+oVnIBrzWNq06tVOM7W029jQpRywtNF7FZM9s95YOlo46CefDHiqzl/aEE6bo0NIUE8Of3dtt+lTWM2BIUkGTG3QnivGZ5UlzeAG84H31vUK8K0c0GIyg4vUi7Uf2Sf/cX/K9LMl/8wv8ACn/6BVbGF7doKzygcGW5nxDYk8b9aiyjMB3wIKkgLAmJAt6aysVF/qovvh7sepP+F+DNwRUF/CK3IBqAZsgWbhFvePEQN4nY8Hau4jObKHS9xFMAwTvB3BrcM8iGSWv/AG1+gqvf7MJphPDvO22/oRxVu9ndlDDPBIBiG4O4PFGIz60hAYtJAIhHOx3HAriOsXziLJMHUgGytJ4EDxASB9ans9pk0g3lNuZ5lhtG5IG3z8qlxWf20OkhySAdkJ53j39KoZnj7OoKbbkwCNKqed/PmhtJXYJX2GOZot20wBB22iOR+FYxHJCTyWLH6MT+Iq/YzSxrZGItXf2XGjVv8QO2udvpVa3lVyVOq1CiJDTI8/SsvH0J11Hh67+w5hqkad83cbvDQttZ2AUb+wqjiu0dpSAp1k8aYKz5Fpgc0jx2IQkBrktGyd5MxvBWYj1PpVjJsXZ4FtxAJ3KQI6Dxc1qJWVhNu5Sz3O77IFMWxcBUqNyV21HUR8tvOsV2nwRsC4Nw5toWjVILmY8O+ylfvr6AGs4jEpcPejSo8DJC+GWHi6bnjrtWG7VTir9wqYDXV+KVOlAFI4MHw1j4yMlLPPa6S8N2zSwzVssejb8dizlltrXcBSYVQD02AVQT8yPrX0/LTNtT7/iaxFnQEfUYbSmkb7/rFZvuUVq8uza0qhGdVYnYE7nVxFLdnK1VN/5Rf/b/AMDGO8fB/YcRRVRs3sglTdQEGCCwBBHIIqU41JILrI5GoSOv5ivRGYTUVyaKiATRqpPnGTNecEMQNIBALDqfJgOtQ4zs8z6TMEADYkbDjgxUgHpceY+tee+XzH1FJLvZzVbVJ+CY42B3P1NC9mh3Rt9J1cLzxPHMVywDg4pN/Eu3O42nikuZYO1cMoyi5uRvPHWPTzrwuRpZRgxAD7RC+IjgQBvS7/hQWTZbQ/QkBd+g4842quVenGWWUkn0uSUW1dI84l3W0mt5VWBlud5Gon+91qnllyXK+LSSfEAYgiOa8YnOcdbBD4W3cjqG0z8jxRmeeXrd1FtW0KaUa4SCrCd2VZHlwfWl6mDjOsqze1vQujXcaeSxqMuupa2gAMdjxJM7R8qZ4zFhbTv+ypPzA2++sflGV99e/SDduOkkIrwNHmCB9xPIp32hu6bIX9tgPkPEfwFX16nDpSn0RXSjnmomZ/RiLbXP2GtqP706vwX60mw9u4cxZvGbYA6XNKlrQBAIGjeFPiPMQPPZ4jCRl5PUstz/ABqB/hArJXskZ8Vbvju4XTyCX2O4XaACOs/KCZ8vUpqkop6Xh7s1s3Eu1ykPFsFQjj7TMh/iHiQ/Qn+UVpsWpvWPCYLL9D/3qhgMH3uGuoOdUr/EFUr94j516yHMAbbA/Z3MmIPBB8tx+NaOBfCnDpOPqhXEfvi3zi/RiNcTi7Yud+tu4qL4SNndjsq6ePMk1VtZvjG+DBIp82fb7qeNaN/EbgFbZ2ZT8RPn5xx5bVorOHAjatxsQMVh8LjJ1XtDFogaTpUD9mCDzTHF4kC5DWmPEEOR5choHM8E1rO7rw+FU8jeunBHdxOG16XJUjYSpg+oPWaZfoFlj9kkbRsYI5ouZJbLaog1QxHZgG5rHnPT7zyaAGr5ZbO5UfQVjMRmmnG3g22hgoHkukER7zPzphiMTdXEOq3iu8nhgCegB4235pf2ow6vN66EAQb3UdkYL5NswYSfLrWN2hWpVYukpap9GPYaLg80lo0X8XhrGMKW3QPydxOmFMkHp0+6qGI/8NbH2NSnoNbx9Jpn2X7oWhctAMHH9oXLFgD0lRAkHgCntvGoTBYBvIkTU+z5xjHh5ru99mvcqrpXuloZLCW1s3ZvrruEBe80gEKNhqO0gD7XP3VrLOESJAG4rmPy4XF2MHzFZ2xiHwjaQrMp5BJ29VO+0fZrWFjSrgbayYHG9fL3w4ZkfqSW/mYH8NVfRMwzVDhbrowP6tuDO7AhfvNYRF8ajyj/AAg//wBisTtSdnFdzf2NPAx0k/A2ORZQlyyS4nUSvltEcj1mmFjIUWN2MdSxn7qlya3psWx+7P8ANv8AnV6tDC0YwpQ01S99WJVptzl0uLHyFC2o8z5n8zUeJ7OI7am3PrB/EGm9FNlIRXK7RUQCiiipAFFFeLt0KJYwB1rjaSuwPnfbvGF8Q+GN17LOii3cUHw8PIMgSSCsTJg+VVc3xFu1dbEAs125bSwLZfSrQ5bUNjDAMxJ4AB45rS9rMpsYtRrS5qWQGUITB30srmGWd4PHSKzmTdjkW5LozDyIS2GA3hiCzFf3QRXksZRhOs5Kpo3r9bdNeS8uRr0nFwTa1RssM5fCW3cCWtgkn1GxPuIPzqlg0D3bniDjYSQAdlG0RTS9eLLEKPrt5VUyoMblwuFktyOuwjrXoaOJp1Fki7uxmyi73sUcflpsOLqSwX7PT6fP5U0wOJS/bXvVXc/Ad4PTnrFNHQEQazGY5b3FzvrYLR05iefXenGk1Zlew6z63/yt4Doh+7f8qxgU6HYH4Ahjz1OEP0kVprGZd7hnD6VZkcaZ4lTpG/JiKzeHabV31sz/AC3LbVh9pQTqwv0fsaWDl+x+KNN2VfwXP4h+H+lGe4wov6tVJYwR1Mj4thvHrVPs9iNK3YEmFIHns3nUGXIuJvm7pKhdo23I6mOv9Ke7O1w0Pr7sUxWlWQ5yLLRatAAQTuaaqK8oIFewadZQeq7XFrtSOBUWJxARGduFBJ9gJqWs52wx0KtocuZb+FenzaP5TVNeqqVNzfIspQ4k1Eyr63F24TBCvdY+p+EfzMPkDS/tHjD+hXJYiQsmJ+0p2EieOu1ajF4Lu8tusfiu6P5TcUKPoSfnWVz7T+jwxABZeRbM8kCLpCHccHy+nmJ08jpuW71fmbOZTjK2y0L+RFmw1pbZP9kzLtE6VZxtJiY8zzTTLMN+kgAnfTImD5efvXew1qe4npangDlQOBt9rptXrJR3GJNs8JcZP7pML9xU1ZQXDlCv/wA2n9fjKqlpRlT7k/noMb2XXLdpVtswIJaQd543mZH9Kp4bGOzlL7BmjwBlA3HrO59NuK1zLWZ7UZEt5R4tDA+Fp0wTwZr1JjkGdWCbRVFkyOscMCR5Dis5hiRdOsFWI2B9dvY8CruJzW/h1W2gOLK/E58II38IHmNt53rynbQj48HdB9BIpLE4OFfVuztb1uM0cRKkrLY2GBzBlKo26nZWAgiBsCPYc02W5WDsdor99gtrDm2DsWc7gHmB0phcxOJRjpO22xAYCABtuCBt606LGvBr1WfOd3EtKzKGedwJUafQt145qxlvaNbrBdDqfPYqPdgYoAcUUUVEAoooqQBWd7V4wqbSj95j8oA/E1oqx/aq5N8D9lAPmST+EVndpzy4eXfZDWEjeqitazttpGxmD56YB+81k88zDuswt3COWtNq0KzLs6MA8hraaVLFQGB0k7bg6vM8How2EaOrz/8Al8Y/y1ku2d1UtozSsh01hgsAqDp1C2ziY2gqNtzxWCqbpVVDql6ofkoyhmXJ/c0+KxdwsAszvAAkkjeIHoDTHIsfLieH2+f2f6fOlWXYrULF1CJOhgSZHiA5I5G/Ir1ZtshBcQHkiOAZ3A/Ee9coxdOCrx3jLXw+XR2eWX8fVaG8WvN9ARFQZZjO8tgn4hs3v5/Mb15zDFaFJ8q9ZTmpxUo7Mx5RcXZmcx2UBbwZWk7kLGqCdpiQI9z7Unw7kWzEb2nBny0z9fDWpLfEwM6jIbmR039Kzz5I8kB/DvAjfxTtPzpTF4eVacHHk9fAYw9WNOMk+ZLgEZpCswkb6SBI+YPn6Vo8mUKsDkcyIM+opLlOXNbPiYttGwAq3czEC6ttPFcYhiBvpVRyfrVmCoyo0VCW+vuQxE1Oo5RNKDXpahsNIqcU1YoPVdrlE10DtJs07OLeui4XI2CsIBkAkiD9k7nzpxNcmq6lKFRZZq6JwnKDvFme7cnThNI63LY+jT/01gc+wBv2lQMFGpS0yJEMAJAI5PB5itz29f8AU2h53h9yOazmKX/lj+9ftD+VHesPHa4hW5K/uaeG/wBHXm/wPuxlqCf3bartx04/lqzmvZ53xHe2yoDBQ0kggrtqG2+0fSvPY9YFw/wj7ifzplm2Z90hYDVEbSATvvE8mKaweHhVwsYz5tv1YtXqunWbj4ehYxGKVeWAgSZPTzrMX8VcxBa0U8MncT4hPhJ1DbptXDbONYNBULsD5DyJ61pcDgVtgAVrCRQwWSLbEc+c1ct4BTyKtsN6921qHMlyI7WEVeAKlNkHkV7iipkSG7hFYQRxVdcoQSQOavUUAFFFFRAKKKKkAVg80fvL9yPtPpHyhB+Fbylq9n7Qu95BmdUT4dXMx770hjsNLERjGO19RnDVY0m2+hV7U4Ufohj/ANPQR7KQD/hJr552pwhuYYgbaWVp0s0QYJ0r4jz03r6tmFjXauJ+0jD6givmzAPbhgCpjUCAQRtOx2NZ3acclaE18sN4P99OUX8uQdmcUHwiQ5fTK6jqk6TIJ1yZgrzWwweW97hghbxRKnmG6H8j70huWO6u3LQ+FGgbAbEAgwNp3rU5BHdL7V3s9J1KtKS35ef5I4nSMJxO5HgLlvUbkCQBAMzB5P8AvrVvHYfWpHnVqa4RWzRoxowUI7CE5ucszPnd/L8ZhmPcNKfsNuPkelRf/UWOG36OhPnP+lfRWsg8iq7YRZ4q1uxAwJu5jf2JW0p/ZEmrmE7JvaUuCxc8tJ1E+81trNgA8VZFuhO4GUyu5eVvG7EAGAfb748qms9rGUw6EnzXefkYNaQ4YeVUbuQITIEGugSJnduQGIViAYJ8/Lz3q5bxAPBBpBm2QM8RuB86rYXLmtW3iQSORztxE/hQBqtVcL1iUz/EL4fC3kSCI9TEzT29fZwoBiRqJ9OgHqaAFvbi8D+jrP23P0UD/qpJjXHc2l6m+7fJbaqP8xqbtBbAvWQB0ck8k7ryTVHEMC1oDkd4T82UD8K87jH/AD1H0j+PybGHX8UPH8mgynNEt22WRrLfDMH4QAT5DmvOWZdddvExZBsCdzHlxXMFgQ1sMVDbkxEMIPKsPbg7Vp8Dp0jTxEitjBxy0ILuRm13erLxJsJhQggCKnIoWukUyyk8RXsVyK9AVxHTtFFFSOBRRRQAUUUVEAoqhmOcW7PxneBt1MmBA68VYTFA8GpAT1yaj74TzRroA9E185v2NL3bf7LuPlJj7iK+gtcrEZyR+lXIPxBW+enSf8tZHa8L0lLox/AytNruIMZcm6rft2rbfMDSf8taLs4/6v2Yj8/zrLXF2tt6unJ6EMJHTZjTfJr7jUF09DB9RHPypXCytjL/AO5e6TLq8f4PB/exrAa7S7DY8nYiCOR6eYPUVdS6DXoTKJRXhl3rjXYPNeLmJXmR9ai9TqJUG9TRS1s1QKzAyFO8b+X5GqVztZanw6m9gaIgzQUTSDF564tqyqJ6qT9Nx1pbb7QXrjAbKD5ST8pipHDYFxUL3FOx61mM2a6WlGYSBIH/AG2oyfB3NRLaiY5JJ948qALeP7hhOtVnrNUslzdboKah3luV/iWfCRXi/wBm2ZiQAN/Kl2a9j2BD2mKuOCPw9aAG2Z5Ut0iZDDgyQRS9uzS7bsCOoO9LV7TYyx4btoXQOo2NNcz7Sth9Au4fd11DQ2oeoPEETUHCLvdLUkpSWzG+CQIoUSY4HJNWcNiArLbmSBLekmQKyDdrMRd2sWe7n7Tc/Qf1r3g0vWBrLHWxkk76vepJW0RE+jWzUlZnKe0pchWQhj1G6+pnpWgs4pW4M9K6BKFrtFFABRRRQAUUUUAFFFFRAQ53k5uXVuDooH0LH86UZlg7ikFAQeukkf6VtCK8NZBqQGNy7vFLMzHWQI1b8bxArj9qXWRpUnoQY3+da25g18hSXMMltgExQBxb9xrdtWMOyguR0Hp6mkud2Aj2yBAgqfcEET67n6U/uMJW4PhKgT5R51Vx2DW4IIBFUYijxqbh1LaNThzUjK4nEgAj9lw3tK6T+VNckxEudO4jc9OfOrVnJkXYACruHw0fCP6fWlaWAjCUJ31irF08U5RlG2jLKr4k9J+kb/lWexObXQ7d20LJHE8E8b/7ip89z4WR3ds6rz7bfZHn7fjVvs5lAFpdQk/1M1oihDlRuuTqLMSI34jrAiqj5C7HaY9ST+M1tLOGUcCpitcAz2ByUi3pO3l0rlrsoJkmtEgqSKEdF3/CFKhT0r3ayhF4FX4oiunCE4ceQrotgVLFcoAjK1Fct1Yio3oAzGdWAOFncbDk+lQNcGIuiUZdI06WEEHrtTLFYlRdUMQBq5Pp/wBq7hrqvdcjfxc+0VC50s4bKkXpVi9l6uIIqyi1IBUzgkTIwhlaQ4i5dtXCyErJ/un5dDW601BfwKvyKAFOV54xVmugKFE7GZjk+lObGLVxKkH2pZisq0oQvNZhbd2y3gJX0+z9OnyigD6BRSPCZyUtarsTImJgAwOv1n1pth8WriVINAE1FFFABRRRUQCiig1IDy1UcbbkGoMZeU3Wt3WKLpU2yGZJO+uGBEsDp29vM1UsYm/8JKEpaVzqEMxJcQTMKYVCdtp+dUOsk7W+fNieQQYnMb2EuNC67ZM6eo9qF7cYb7SMh8oYfhTHG40NbLeBj4yBpMwoEBgGMMST8t/MiFsptm4dkgXCoO87W+8BO8c7eu/FcWIg9u71O8Ni+/2+w4+BGY+zfnVfMcyx91UItizbufCZUtB/dHw7edMmwNs+MqplFYncwxC7NvsJPPvJBE1ba+Sh8kt3SBDfEjwDyD8MfWufqYhw2Luz3ZWDqfxMeWO5NbaxagQKRvmLKGKFfD3kqQZGlWZHJB3DEL6eMRwZkxOcXEV90LA7QpII7kXABvv4iRPWOPIeJgg4bNABXqKV4C7LXyu5lSB6m0sfKZqmuOHc96jsbypLqdRg7aw6cKQZjiPapOskr+PocyGhArtZrGY9nIIaCty8FIBG3cMVJE77kQfaplzZ1KKWUz3G+kyVckOSSfQb+vrUViI3Z3hsf0Vnzm10LJe1DO6BirALoZguqJ+KF/2RVnN8za3bUrGpgTurH4U1QPnHO8T7iXHjZvocyO9hvRSF84uB2I0sgfSFAOpgbBuATOx1CPWpMmxOq7dOoNK2jIBA4adIJ4nb5UKvFyyrqDg0rjk1AW86QYbEPqSLhINy3LyxVlIuEArP6t5ADDj4fai/m90WtepCT3kAK3/p6ud+vhMeU+4r/UxtdkuGye5gbd64VdQygEkGflxRkuCVANPHT8qovi3RnII3dlBIMQApVfcyT6wY3r0uIKC6kqNNtzBkknfTEMCdpkQCCRXXXiGRmm1eVS0ry/Gl7jDUNiw0aTMAjQ+ryYb+siODVQ4pzduhGbTdJQGSRbe2BrIngFSx909am6ySuRyM0FFZrB5ywGHWQZW3rkMTLagxLE9GX7/YVJazu5plmTdQRCmJ73QTz5b+lRWJgzvDZoar38ErciktrPLh7qSi6uZESQzhlgkFW2WNtyT5V6tZvdYJD2pdgPhclZRiwIMeIEDb13oWJgw4bJs0ys6ISsxbsXbLeElf8v0/pFPUzy7A1G2NS2jqhgqa1ckHn7SKJMfFHlRcxLMxB7uNSrsrctZL9SOGEb8zG1CxMGHDZZw2blLWq6ZMiYEAAkD6CmmHxiuJUg+1JP0JrmHtkHUxRSTvzAn86SW8txFtpRXX2Ulfpx+FXxldJkHob2iuCig4dooooAKX59/5e5/DPzBEUUVXV/pLwZKO6Iez7SHY7sWAJO5ICiBPzP1ptXKKjR/ojs/7M7XKKKuIHa5RRXAO0UUV0ArlFFABXaKKAOV2iigAooooA4azWRMTdg7hTc0joviI2HTYn60UUtW/vD50LYf1ZpqKKKZKgrlFFAGbxjf80y/ZZrUr0PHI4PA+laQUUUtQ3l4v3ZZPZeB2uUUUyVnaKKKACiiig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data:image/jpeg;base64,/9j/4AAQSkZJRgABAQAAAQABAAD/2wCEAAkGBhQSERQUEhQVFRQVGBgYGBcXFRUVGBcXFhcXFxUWFhUXHCYeFxkjGhQVHy8gJCgpLCwtFR8xNTAqNSYrLCkBCQoKDgwOGg8PGiwlHSUtKiwsLC8qLCwsNS0uLCosLDAsLC8sLCwpLCksKiwwLCosLCwpLCwqLCwsLCwsLCwsKf/AABEIAMIBAwMBIgACEQEDEQH/xAAbAAACAwEBAQAAAAAAAAAAAAAABQMEBgECB//EAEYQAAIBAgUBBgMEBwYEBQUAAAECEQADBAUSITFBBhMiUWFxMoGRQqGxwRQjUmJyktEzgqKy4fAVJMLxBzRDU+IWc4Oz0v/EABoBAAIDAQEAAAAAAAAAAAAAAAAEAgMFAQb/xAAzEQACAQIEAwcDBAEFAAAAAAAAAQIDEQQSITETQVEFYXGRobHwgcHRFCIjMkIzUmKy4f/aAAwDAQACEQMRAD8A+3zRNFFABRRRQAUUVUzXEaLbHVpJ2B9Tx+FQnJQi5PkdSu7FuaKWZHjxcT4lY7nwksI4ADHmmdRpVI1YKSOyjldmE0TRRVpEJomiigAmiaKKACaJpfgcwZ7jqyldJPIIHMLB+1I32phVdOoqiuiUouLswmiaKKsIhNE0UUAE0TRRQATXK7RQBzeuajXqigDzrrmuvOKvhEZ24UEn2Ak1Fgcat0SOnkZ5E81W6kVJQb1Z3K7X5FjXRro0VzRVhw7rrmuuRRQBLRRRXAOV2KKUZ3edShUFl31KpgztpMTJHP1qqtU4UHO1yUI5nYbxRFU8rvFrY1/FvtIJAnaY6xFXKnTmpxUlzOSVnYIpdnGFNwKsSNyT5Qp0/fTGiuVKaqRyvY7GTi7oyHZTCG2CQdUMeBuEZiQpAA3Bf6Vr6z+SeG86+4/3/LWgpDs1WpPrfXxLsR/cK4TFdqvj8ULaav8Af+4BrQnNQi5S2RQk27IjweZrciOokcbj8uRVysZg82tWrlzukIIVG6xpuE7KCx0gEb7D7q2Fm4GUEcEA/Wk8FieMmpO7XtyLatPK7rY91VzJjogcsQo+dWq8XLQaJEwZHofOm6sXODiuZXF2dzHYW9e7+4CW0qiOp2g6dXeRAEHbjf5cVsrTyAR13pBljHvtJO3i2/mp/bQAAAQBwBWd2bF2k/p5JfkvxGjseqKK83LgUSTArUbsrsWPU0VnMEt1b51FdGtm1yZKmYWI9h5bVogaXw9fi30tZ9b/AFLKkMnM7RRUGOxPd22c/ZE/PoPrFMSkopt7EEruyF2ZZo6XlRVYgrsVXVLyRpJ+zAjy59Kbg18ybEXVxItAyxRnMgHfwlQTzMt9xr6Jll0tbUnmKy8HiXUqyUr6677W0Gq9JQirFqiiitUUM72lzR0MIYVBL+pIMLt6AmK9dlsWzLBUKCoYAbDcAnaK8dpMKFUAb63Z2nedoj28XFMMrwcLbYbAAiI6TtvWGlVeMeu3fpa6+z8x9uCw6016/O8Z0UVXx+LFtCx3jgeZ6CtqUlFOT2Qik27I84jMVVwh3YiYHQcSasIwIBHB3rLYq/avOjOdNyCIBZSVU+IEA7gEn61ocuxQdAV4G3lx6Uhh8YqtVxvpy3v3l1Sllinz5lqiiinygivYlV+JlX3IH41msfiGNy4A0atQHmDDgMDBiCo8+eK0d/Bo5BZQSOPSlV/Lilly0FgQwInhTPX+99az+0KUqkVbZXfktBig0nrzshHkOZXTastc1hvErBg2oFXI8ZIB2EdI5rTDNiQ2m05I8yoB3gwZP30sys2w4VUVQWMgKFB1SpMDzIp5gsKUBBMidtogeR86o7Nbd2tnv3c15p+h2urWT3K4xt0lYtAAjcliSDvtEb9N5qC/dxPdNpW33k7CWVY6idzPO9OKK2RYw62sYrl2sAAzJS+zkHeCF0LIk8ahTjKcZedVHeW2IB1DSwIO8bFpjjz453pec+0s6vIvBiAOsz4QF6jiPOn2KydbkMPBcgGV2g/KkcJXhUcoxjaz+fXQvq05Rs5M6j4jwyLZ38UBhttxvzzVbF3LrBVdFksdIBMGBG5PHJ+lcXNLlk6b66l/9xR+I6/Lz4pvYvq41KQR5gzTVWnxI5SqMsruYi3hyL6MFDDujbI1AEkPssesnceXtGhy7E3baaGtMdIMEMN/If67UpI04gejuP8AGT/01rzWT2bBXk3unb55DWJdrLrqUFzUyoNq4NQ/d8PPO/p0868f8dXQWKsm8Q8DpJJIJAHqajxWeidNkd4/mPhHuRz8qhXITd3xJ1D9jhR/d49K2hMT4XPkW6GDI0loC3UM6iYgAzHyrUYfMQTBgGJG/I9KR4rKMIS1tbSKw21KFRgdj4WCzI2qvlCYdlJ7wXobSSXBKsv2dIUaW9DvWIq0KFbLCf7P8vHbp3Dko54Xkv3cvA2E0oz06ylsHmWPsAf/AJfSvVvJlgG27KCdWzETPseKr4nLby67guamg/EAYWDsIitLERdSnlWztfw5i9N5ZXYlwep7xGogtZsgnru7ifv+6tTkl/VZWeRsff8A3+FZjAXdNxWFuW0qBv8AEFaY+pO9O8LjlttclbgnxnYFRO5Cxud2PTpWT2ZCTedeD8k187xrEWV4vxQ7qDGYNbi6W3Eg8xxUVrN7TafGAW+ENKk7kbBoPIq0t0ESCCPQg1vSipKzEk2tUY62s419uXMH++B+VMs0x7YRbazs9xhqj4ViQu+2oj8DS7LLgOJLHgEsfaS35V7x3aJWS53gkIpcqQpWACQDIO+3NeZp1YQjOTbUm3Zr6d/eadSLclpdJK5oMpx/eqSDIBifPbf6VeZ4rJ5f2iMIqWzuitokCNQnSCBG3tVzFWMRfUqQqKf4iY5G8jf5VtYKqqlLdtrR3Ea0MsttyHtBjFa4qhhsP8x3/AU+wLqUXSQYA4M7xWXv9kL7Sf0u4Cemi0VHsCu1d7i5blcRrdTALIYHh4Ojp5mD8qnTw+SrKpff5+Dkql4KNtjYTSrHKXueIEW7Y1knhjvt90fM1HhcEjhGt3WKr5O2+8+IT781HmWEZLV0m451eEAsSBqYDaeOY9qliYp025bLXy1OUn+5W8BPgcu1XbdwkToKceKbjAkz5QTWiyfZrqfsufoSSPuIpJluFY3TobSdjMAxtq4I32cDen3d3w5OpdO8DTvMQN/fesvs2g2uI3qn9vy/QYxEkm49RhRXBRW0Jna8XrepWXzBH1EUuzPD3tWq05XwgRtpmTJgg+Y+lU7WbXVYK7WiIgE+FmPXgxt1EdRXbXQFCxcgqeo594U/jbetcDWMvi5rMBY1T8agGSdgNyPjYVOO1yW2W2bge6YXu1Gog8blRtHrWX2fRqUnJSWmnpde1hrESjKzTNbNQY3EaELew+ZIH50pwmY4h9Uoi+ExEnxdJkjavNxrxSLxXdliF0xEk9TPA69KexE3ClKS3SZRBXkkxRnfaArpZJci6iNsdlYwxGiD1G/AphkecE32Q7Kdh78g/iKzHaDBlcPiJ5AW6PSNNwH5RTK3he8s98u8RIEnwOoaRHkT95rzVGdVVM7bbV/S1/S5puELOPJ2+eZtr2kiGjfoYrPXsOqPqw10BpEqCGnkwRPHJ89uavYfJkdlvEQ7ANuACDHtINUM+yTDi0Q4O5kBWKtPpBB69K9WndXRlNWF+Ia53klGJ1EkqpjccgnpJphiLve3Al28qg7i2CF9DPVueDtSu32NOIGu5cupIACJcdVVQIAA5+u9e1yz9Huarid6dh3g/tDGygkbGB570vRw8KMpOPP8t/csnUc0r8jVYC3aURbKn1BB/Crb3AASeAJPsOaSYPKLFxG7uCrbGB1BmCD5V7v9mVKBVOnTMfPfgc0xK9nbcrVr6iS5aJi6eWux9VZm+8gf3aRdiEN5LyzJF24oHigFbYZQNXWQJ2HJ9602cZSbKo2snxgESYkqxkLMDioMqTxaLSi0258IUfEmoHYRuCK8xKlw60aclvlv4t6mnmco548rmjyLE67I9Pz3H4x8qs49v1Vz+Bv8ppHay3EWlOi5uTPwj1JnbzPSKV5j2oCTaxLXLZ0xr0HQ09ZXrvwfKt+hCcaKhLdK34EJuOe62LWUD9da9vzb+lal1B5Ar5xh+0eGRg5xaGOiq4brxHHNP8KiYonxll2Ilw0876Z25iCOlU4ChOjBqe+nskTxE4zlePzUZ4vG4dTMgldoTxEH108b1nr964jN+j4fWD0OlJ9dW87Tsa1djKLaztzVsWgBsKfFzAZfJZg9p7LSJVriuCsGSIHSIj96q+Ylls4pri6G0kECDEgAbnaTqHtWqznDhblu4RsGg+gPB+Rg0jzC8TcuEGNV2PPghfwBrz/aFFQ/ektWtPC7fn9kaOHk53jfl9yRQ9s2bkCB4Qd9yNOx9PC31rRpml3SxayJEQA538+V2/OrOU2v1Nud9p+pJ/Or0VpYKjw4Zuqj52+4rWnmdul/cUNnRCqzWXkzIBXaOOY53+lV857SJbQ6rbEkLExpltgCQdoPPttTxwI3iK+e5x2uF8XV0WzZAMhg+squ4YMp8J2BG3lVmIrRpR1dm9go0nUlotFuNLWnT3qXND8kgwPZhvKj1mp8yzB2tIHAbxAlkBIMAwYExvHWs/ktpLiKbYZw4+G6wICn91VUk+/0povY12VYvvaCiFFnSgAO+4AIPvSWETrUpU6k738/Utq2p1E4oYdnsYup2IO5jg7b7A/ILTxMztE6RcQkSI1CZHO3pB+lZm12OvSNWNxDL5Sgn0JCzT3D5Ki+ZMRMma0aNJUoZV3+ruLTnndxnNFciirCAuzTLe+2JOnbaTyNU/cfnVK/2Ss3LYt3FDKNx0j6RT+iKkBjm/8ADjCgyqkEbg6nMHoRJrtmy2HebiC5MDXHjO/LsB4oHQ77VrmFeLmHVgQwBHka5zOkWDxSXFDIZBnf22NeMywbXFAVgCDO4JHBHT3pRjMneyTcsGNojYgCd/DG9XMu7QK/hcaGJ0qD9oxyNv8AXao1IRqRcZbMIycXdCzP7Wi7t1tL/hJH9Kn7H3CQ09Qp2+YP5V67Urvab+NfqAR+Bqn2WxAVmniH+4g/hNYFuH2hp190aX9sN85M1GLxK20LMYVRJPMCs/grDYq73lwQi/CvI9xv12n6VFfvti7oVf7JdwwPxDrqB+7b1rS4awEUKuwFeiMwXdpcSbWHZl23UEjopYAn05j50n/4pb7vbmPLr0ppdzpbmtBoK7r4hqDDgyPKlWCyi3bfWqWxBkb3WC+oVnIBrzWNq06tVOM7W029jQpRywtNF7FZM9s95YOlo46CefDHiqzl/aEE6bo0NIUE8Of3dtt+lTWM2BIUkGTG3QnivGZ5UlzeAG84H31vUK8K0c0GIyg4vUi7Uf2Sf/cX/K9LMl/8wv8ACn/6BVbGF7doKzygcGW5nxDYk8b9aiyjMB3wIKkgLAmJAt6aysVF/qovvh7sepP+F+DNwRUF/CK3IBqAZsgWbhFvePEQN4nY8Hau4jObKHS9xFMAwTvB3BrcM8iGSWv/AG1+gqvf7MJphPDvO22/oRxVu9ndlDDPBIBiG4O4PFGIz60hAYtJAIhHOx3HAriOsXziLJMHUgGytJ4EDxASB9ans9pk0g3lNuZ5lhtG5IG3z8qlxWf20OkhySAdkJ53j39KoZnj7OoKbbkwCNKqed/PmhtJXYJX2GOZot20wBB22iOR+FYxHJCTyWLH6MT+Iq/YzSxrZGItXf2XGjVv8QO2udvpVa3lVyVOq1CiJDTI8/SsvH0J11Hh67+w5hqkad83cbvDQttZ2AUb+wqjiu0dpSAp1k8aYKz5Fpgc0jx2IQkBrktGyd5MxvBWYj1PpVjJsXZ4FtxAJ3KQI6Dxc1qJWVhNu5Sz3O77IFMWxcBUqNyV21HUR8tvOsV2nwRsC4Nw5toWjVILmY8O+ylfvr6AGs4jEpcPejSo8DJC+GWHi6bnjrtWG7VTir9wqYDXV+KVOlAFI4MHw1j4yMlLPPa6S8N2zSwzVssejb8dizlltrXcBSYVQD02AVQT8yPrX0/LTNtT7/iaxFnQEfUYbSmkb7/rFZvuUVq8uza0qhGdVYnYE7nVxFLdnK1VN/5Rf/b/AMDGO8fB/YcRRVRs3sglTdQEGCCwBBHIIqU41JILrI5GoSOv5ivRGYTUVyaKiATRqpPnGTNecEMQNIBALDqfJgOtQ4zs8z6TMEADYkbDjgxUgHpceY+tee+XzH1FJLvZzVbVJ+CY42B3P1NC9mh3Rt9J1cLzxPHMVywDg4pN/Eu3O42nikuZYO1cMoyi5uRvPHWPTzrwuRpZRgxAD7RC+IjgQBvS7/hQWTZbQ/QkBd+g4842quVenGWWUkn0uSUW1dI84l3W0mt5VWBlud5Gon+91qnllyXK+LSSfEAYgiOa8YnOcdbBD4W3cjqG0z8jxRmeeXrd1FtW0KaUa4SCrCd2VZHlwfWl6mDjOsqze1vQujXcaeSxqMuupa2gAMdjxJM7R8qZ4zFhbTv+ypPzA2++sflGV99e/SDduOkkIrwNHmCB9xPIp32hu6bIX9tgPkPEfwFX16nDpSn0RXSjnmomZ/RiLbXP2GtqP706vwX60mw9u4cxZvGbYA6XNKlrQBAIGjeFPiPMQPPZ4jCRl5PUstz/ABqB/hArJXskZ8Vbvju4XTyCX2O4XaACOs/KCZ8vUpqkop6Xh7s1s3Eu1ykPFsFQjj7TMh/iHiQ/Qn+UVpsWpvWPCYLL9D/3qhgMH3uGuoOdUr/EFUr94j516yHMAbbA/Z3MmIPBB8tx+NaOBfCnDpOPqhXEfvi3zi/RiNcTi7Yud+tu4qL4SNndjsq6ePMk1VtZvjG+DBIp82fb7qeNaN/EbgFbZ2ZT8RPn5xx5bVorOHAjatxsQMVh8LjJ1XtDFogaTpUD9mCDzTHF4kC5DWmPEEOR5choHM8E1rO7rw+FU8jeunBHdxOG16XJUjYSpg+oPWaZfoFlj9kkbRsYI5ouZJbLaog1QxHZgG5rHnPT7zyaAGr5ZbO5UfQVjMRmmnG3g22hgoHkukER7zPzphiMTdXEOq3iu8nhgCegB4235pf2ow6vN66EAQb3UdkYL5NswYSfLrWN2hWpVYukpap9GPYaLg80lo0X8XhrGMKW3QPydxOmFMkHp0+6qGI/8NbH2NSnoNbx9Jpn2X7oWhctAMHH9oXLFgD0lRAkHgCntvGoTBYBvIkTU+z5xjHh5ru99mvcqrpXuloZLCW1s3ZvrruEBe80gEKNhqO0gD7XP3VrLOESJAG4rmPy4XF2MHzFZ2xiHwjaQrMp5BJ29VO+0fZrWFjSrgbayYHG9fL3w4ZkfqSW/mYH8NVfRMwzVDhbrowP6tuDO7AhfvNYRF8ajyj/AAg//wBisTtSdnFdzf2NPAx0k/A2ORZQlyyS4nUSvltEcj1mmFjIUWN2MdSxn7qlya3psWx+7P8ANv8AnV6tDC0YwpQ01S99WJVptzl0uLHyFC2o8z5n8zUeJ7OI7am3PrB/EGm9FNlIRXK7RUQCiiipAFFFeLt0KJYwB1rjaSuwPnfbvGF8Q+GN17LOii3cUHw8PIMgSSCsTJg+VVc3xFu1dbEAs125bSwLZfSrQ5bUNjDAMxJ4AB45rS9rMpsYtRrS5qWQGUITB30srmGWd4PHSKzmTdjkW5LozDyIS2GA3hiCzFf3QRXksZRhOs5Kpo3r9bdNeS8uRr0nFwTa1RssM5fCW3cCWtgkn1GxPuIPzqlg0D3bniDjYSQAdlG0RTS9eLLEKPrt5VUyoMblwuFktyOuwjrXoaOJp1Fki7uxmyi73sUcflpsOLqSwX7PT6fP5U0wOJS/bXvVXc/Ad4PTnrFNHQEQazGY5b3FzvrYLR05iefXenGk1Zlew6z63/yt4Doh+7f8qxgU6HYH4Ahjz1OEP0kVprGZd7hnD6VZkcaZ4lTpG/JiKzeHabV31sz/AC3LbVh9pQTqwv0fsaWDl+x+KNN2VfwXP4h+H+lGe4wov6tVJYwR1Mj4thvHrVPs9iNK3YEmFIHns3nUGXIuJvm7pKhdo23I6mOv9Ke7O1w0Pr7sUxWlWQ5yLLRatAAQTuaaqK8oIFewadZQeq7XFrtSOBUWJxARGduFBJ9gJqWs52wx0KtocuZb+FenzaP5TVNeqqVNzfIspQ4k1Eyr63F24TBCvdY+p+EfzMPkDS/tHjD+hXJYiQsmJ+0p2EieOu1ajF4Lu8tusfiu6P5TcUKPoSfnWVz7T+jwxABZeRbM8kCLpCHccHy+nmJ08jpuW71fmbOZTjK2y0L+RFmw1pbZP9kzLtE6VZxtJiY8zzTTLMN+kgAnfTImD5efvXew1qe4npangDlQOBt9rptXrJR3GJNs8JcZP7pML9xU1ZQXDlCv/wA2n9fjKqlpRlT7k/noMb2XXLdpVtswIJaQd543mZH9Kp4bGOzlL7BmjwBlA3HrO59NuK1zLWZ7UZEt5R4tDA+Fp0wTwZr1JjkGdWCbRVFkyOscMCR5Dis5hiRdOsFWI2B9dvY8CruJzW/h1W2gOLK/E58II38IHmNt53rynbQj48HdB9BIpLE4OFfVuztb1uM0cRKkrLY2GBzBlKo26nZWAgiBsCPYc02W5WDsdor99gtrDm2DsWc7gHmB0phcxOJRjpO22xAYCABtuCBt606LGvBr1WfOd3EtKzKGedwJUafQt145qxlvaNbrBdDqfPYqPdgYoAcUUUVEAoooqQBWd7V4wqbSj95j8oA/E1oqx/aq5N8D9lAPmST+EVndpzy4eXfZDWEjeqitazttpGxmD56YB+81k88zDuswt3COWtNq0KzLs6MA8hraaVLFQGB0k7bg6vM8How2EaOrz/8Al8Y/y1ku2d1UtozSsh01hgsAqDp1C2ziY2gqNtzxWCqbpVVDql6ofkoyhmXJ/c0+KxdwsAszvAAkkjeIHoDTHIsfLieH2+f2f6fOlWXYrULF1CJOhgSZHiA5I5G/Ir1ZtshBcQHkiOAZ3A/Ee9coxdOCrx3jLXw+XR2eWX8fVaG8WvN9ARFQZZjO8tgn4hs3v5/Mb15zDFaFJ8q9ZTmpxUo7Mx5RcXZmcx2UBbwZWk7kLGqCdpiQI9z7Unw7kWzEb2nBny0z9fDWpLfEwM6jIbmR039Kzz5I8kB/DvAjfxTtPzpTF4eVacHHk9fAYw9WNOMk+ZLgEZpCswkb6SBI+YPn6Vo8mUKsDkcyIM+opLlOXNbPiYttGwAq3czEC6ttPFcYhiBvpVRyfrVmCoyo0VCW+vuQxE1Oo5RNKDXpahsNIqcU1YoPVdrlE10DtJs07OLeui4XI2CsIBkAkiD9k7nzpxNcmq6lKFRZZq6JwnKDvFme7cnThNI63LY+jT/01gc+wBv2lQMFGpS0yJEMAJAI5PB5itz29f8AU2h53h9yOazmKX/lj+9ftD+VHesPHa4hW5K/uaeG/wBHXm/wPuxlqCf3bartx04/lqzmvZ53xHe2yoDBQ0kggrtqG2+0fSvPY9YFw/wj7ifzplm2Z90hYDVEbSATvvE8mKaweHhVwsYz5tv1YtXqunWbj4ehYxGKVeWAgSZPTzrMX8VcxBa0U8MncT4hPhJ1DbptXDbONYNBULsD5DyJ61pcDgVtgAVrCRQwWSLbEc+c1ct4BTyKtsN6921qHMlyI7WEVeAKlNkHkV7iipkSG7hFYQRxVdcoQSQOavUUAFFFFRAKKKKkAVg80fvL9yPtPpHyhB+Fbylq9n7Qu95BmdUT4dXMx770hjsNLERjGO19RnDVY0m2+hV7U4Ufohj/ANPQR7KQD/hJr552pwhuYYgbaWVp0s0QYJ0r4jz03r6tmFjXauJ+0jD6givmzAPbhgCpjUCAQRtOx2NZ3acclaE18sN4P99OUX8uQdmcUHwiQ5fTK6jqk6TIJ1yZgrzWwweW97hghbxRKnmG6H8j70huWO6u3LQ+FGgbAbEAgwNp3rU5BHdL7V3s9J1KtKS35ef5I4nSMJxO5HgLlvUbkCQBAMzB5P8AvrVvHYfWpHnVqa4RWzRoxowUI7CE5ucszPnd/L8ZhmPcNKfsNuPkelRf/UWOG36OhPnP+lfRWsg8iq7YRZ4q1uxAwJu5jf2JW0p/ZEmrmE7JvaUuCxc8tJ1E+81trNgA8VZFuhO4GUyu5eVvG7EAGAfb748qms9rGUw6EnzXefkYNaQ4YeVUbuQITIEGugSJnduQGIViAYJ8/Lz3q5bxAPBBpBm2QM8RuB86rYXLmtW3iQSORztxE/hQBqtVcL1iUz/EL4fC3kSCI9TEzT29fZwoBiRqJ9OgHqaAFvbi8D+jrP23P0UD/qpJjXHc2l6m+7fJbaqP8xqbtBbAvWQB0ck8k7ryTVHEMC1oDkd4T82UD8K87jH/AD1H0j+PybGHX8UPH8mgynNEt22WRrLfDMH4QAT5DmvOWZdddvExZBsCdzHlxXMFgQ1sMVDbkxEMIPKsPbg7Vp8Dp0jTxEitjBxy0ILuRm13erLxJsJhQggCKnIoWukUyyk8RXsVyK9AVxHTtFFFSOBRRRQAUUUVEAoqhmOcW7PxneBt1MmBA68VYTFA8GpAT1yaj74TzRroA9E185v2NL3bf7LuPlJj7iK+gtcrEZyR+lXIPxBW+enSf8tZHa8L0lLox/AytNruIMZcm6rft2rbfMDSf8taLs4/6v2Yj8/zrLXF2tt6unJ6EMJHTZjTfJr7jUF09DB9RHPypXCytjL/AO5e6TLq8f4PB/exrAa7S7DY8nYiCOR6eYPUVdS6DXoTKJRXhl3rjXYPNeLmJXmR9ai9TqJUG9TRS1s1QKzAyFO8b+X5GqVztZanw6m9gaIgzQUTSDF564tqyqJ6qT9Nx1pbb7QXrjAbKD5ST8pipHDYFxUL3FOx61mM2a6WlGYSBIH/AG2oyfB3NRLaiY5JJ948qALeP7hhOtVnrNUslzdboKah3luV/iWfCRXi/wBm2ZiQAN/Kl2a9j2BD2mKuOCPw9aAG2Z5Ut0iZDDgyQRS9uzS7bsCOoO9LV7TYyx4btoXQOo2NNcz7Sth9Au4fd11DQ2oeoPEETUHCLvdLUkpSWzG+CQIoUSY4HJNWcNiArLbmSBLekmQKyDdrMRd2sWe7n7Tc/Qf1r3g0vWBrLHWxkk76vepJW0RE+jWzUlZnKe0pchWQhj1G6+pnpWgs4pW4M9K6BKFrtFFABRRRQAUUUUAFFFFRAQ53k5uXVuDooH0LH86UZlg7ikFAQeukkf6VtCK8NZBqQGNy7vFLMzHWQI1b8bxArj9qXWRpUnoQY3+da25g18hSXMMltgExQBxb9xrdtWMOyguR0Hp6mkud2Aj2yBAgqfcEET67n6U/uMJW4PhKgT5R51Vx2DW4IIBFUYijxqbh1LaNThzUjK4nEgAj9lw3tK6T+VNckxEudO4jc9OfOrVnJkXYACruHw0fCP6fWlaWAjCUJ31irF08U5RlG2jLKr4k9J+kb/lWexObXQ7d20LJHE8E8b/7ip89z4WR3ds6rz7bfZHn7fjVvs5lAFpdQk/1M1oihDlRuuTqLMSI34jrAiqj5C7HaY9ST+M1tLOGUcCpitcAz2ByUi3pO3l0rlrsoJkmtEgqSKEdF3/CFKhT0r3ayhF4FX4oiunCE4ceQrotgVLFcoAjK1Fct1Yio3oAzGdWAOFncbDk+lQNcGIuiUZdI06WEEHrtTLFYlRdUMQBq5Pp/wBq7hrqvdcjfxc+0VC50s4bKkXpVi9l6uIIqyi1IBUzgkTIwhlaQ4i5dtXCyErJ/un5dDW601BfwKvyKAFOV54xVmugKFE7GZjk+lObGLVxKkH2pZisq0oQvNZhbd2y3gJX0+z9OnyigD6BRSPCZyUtarsTImJgAwOv1n1pth8WriVINAE1FFFABRRRUQCiig1IDy1UcbbkGoMZeU3Wt3WKLpU2yGZJO+uGBEsDp29vM1UsYm/8JKEpaVzqEMxJcQTMKYVCdtp+dUOsk7W+fNieQQYnMb2EuNC67ZM6eo9qF7cYb7SMh8oYfhTHG40NbLeBj4yBpMwoEBgGMMST8t/MiFsptm4dkgXCoO87W+8BO8c7eu/FcWIg9u71O8Ni+/2+w4+BGY+zfnVfMcyx91UItizbufCZUtB/dHw7edMmwNs+MqplFYncwxC7NvsJPPvJBE1ba+Sh8kt3SBDfEjwDyD8MfWufqYhw2Luz3ZWDqfxMeWO5NbaxagQKRvmLKGKFfD3kqQZGlWZHJB3DEL6eMRwZkxOcXEV90LA7QpII7kXABvv4iRPWOPIeJgg4bNABXqKV4C7LXyu5lSB6m0sfKZqmuOHc96jsbypLqdRg7aw6cKQZjiPapOskr+PocyGhArtZrGY9nIIaCty8FIBG3cMVJE77kQfaplzZ1KKWUz3G+kyVckOSSfQb+vrUViI3Z3hsf0Vnzm10LJe1DO6BirALoZguqJ+KF/2RVnN8za3bUrGpgTurH4U1QPnHO8T7iXHjZvocyO9hvRSF84uB2I0sgfSFAOpgbBuATOx1CPWpMmxOq7dOoNK2jIBA4adIJ4nb5UKvFyyrqDg0rjk1AW86QYbEPqSLhINy3LyxVlIuEArP6t5ADDj4fai/m90WtepCT3kAK3/p6ud+vhMeU+4r/UxtdkuGye5gbd64VdQygEkGflxRkuCVANPHT8qovi3RnII3dlBIMQApVfcyT6wY3r0uIKC6kqNNtzBkknfTEMCdpkQCCRXXXiGRmm1eVS0ry/Gl7jDUNiw0aTMAjQ+ryYb+siODVQ4pzduhGbTdJQGSRbe2BrIngFSx909am6ySuRyM0FFZrB5ywGHWQZW3rkMTLagxLE9GX7/YVJazu5plmTdQRCmJ73QTz5b+lRWJgzvDZoar38ErciktrPLh7qSi6uZESQzhlgkFW2WNtyT5V6tZvdYJD2pdgPhclZRiwIMeIEDb13oWJgw4bJs0ys6ISsxbsXbLeElf8v0/pFPUzy7A1G2NS2jqhgqa1ckHn7SKJMfFHlRcxLMxB7uNSrsrctZL9SOGEb8zG1CxMGHDZZw2blLWq6ZMiYEAAkD6CmmHxiuJUg+1JP0JrmHtkHUxRSTvzAn86SW8txFtpRXX2Ulfpx+FXxldJkHob2iuCig4dooooAKX59/5e5/DPzBEUUVXV/pLwZKO6Iez7SHY7sWAJO5ICiBPzP1ptXKKjR/ojs/7M7XKKKuIHa5RRXAO0UUV0ArlFFABXaKKAOV2iigAooooA4azWRMTdg7hTc0joviI2HTYn60UUtW/vD50LYf1ZpqKKKZKgrlFFAGbxjf80y/ZZrUr0PHI4PA+laQUUUtQ3l4v3ZZPZeB2uUUUyVnaKKKACiiigD//2Q=="/>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0" name="Picture 6" descr="http://4.bp.blogspot.com/-3tT7CdWc0_c/TYxImWs4JdI/AAAAAAAAAF0/czc6Lc7ig3g/s1600/11.jpg"/>
          <p:cNvPicPr>
            <a:picLocks noChangeAspect="1" noChangeArrowheads="1"/>
          </p:cNvPicPr>
          <p:nvPr/>
        </p:nvPicPr>
        <p:blipFill>
          <a:blip r:embed="rId2" cstate="print"/>
          <a:srcRect/>
          <a:stretch>
            <a:fillRect/>
          </a:stretch>
        </p:blipFill>
        <p:spPr bwMode="auto">
          <a:xfrm>
            <a:off x="2483768" y="2348880"/>
            <a:ext cx="4191000" cy="314325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By the end of the class today you will be able to:</a:t>
            </a:r>
          </a:p>
          <a:p>
            <a:pPr marL="624078" indent="-514350">
              <a:buFont typeface="+mj-lt"/>
              <a:buAutoNum type="arabicPeriod"/>
            </a:pPr>
            <a:r>
              <a:rPr lang="en-GB" dirty="0" smtClean="0"/>
              <a:t>Differentiate between Mechanistic and Organic Models</a:t>
            </a:r>
          </a:p>
          <a:p>
            <a:pPr marL="624078" indent="-514350">
              <a:buFont typeface="+mj-lt"/>
              <a:buAutoNum type="arabicPeriod"/>
            </a:pPr>
            <a:r>
              <a:rPr lang="en-GB" dirty="0" smtClean="0"/>
              <a:t>Understand what is meant by</a:t>
            </a:r>
          </a:p>
          <a:p>
            <a:pPr marL="624078" indent="-514350">
              <a:buFontTx/>
              <a:buChar char="-"/>
            </a:pPr>
            <a:r>
              <a:rPr lang="en-GB" dirty="0" smtClean="0"/>
              <a:t>Innovation strategy</a:t>
            </a:r>
          </a:p>
          <a:p>
            <a:pPr marL="624078" indent="-514350">
              <a:buFontTx/>
              <a:buChar char="-"/>
            </a:pPr>
            <a:r>
              <a:rPr lang="en-GB" dirty="0" smtClean="0"/>
              <a:t>Cost-Minimisation strategy</a:t>
            </a:r>
          </a:p>
          <a:p>
            <a:pPr marL="624078" indent="-514350">
              <a:buFontTx/>
              <a:buChar char="-"/>
            </a:pPr>
            <a:r>
              <a:rPr lang="en-GB" dirty="0" smtClean="0"/>
              <a:t>Imitation Strategy</a:t>
            </a:r>
          </a:p>
          <a:p>
            <a:pPr marL="624078" indent="-514350">
              <a:buFont typeface="+mj-lt"/>
              <a:buAutoNum type="arabicPeriod" startAt="3"/>
            </a:pPr>
            <a:r>
              <a:rPr lang="en-GB" dirty="0" smtClean="0"/>
              <a:t>Understand the concept and importance of Organisational Culture.</a:t>
            </a:r>
          </a:p>
        </p:txBody>
      </p:sp>
      <p:sp>
        <p:nvSpPr>
          <p:cNvPr id="3" name="Title 2"/>
          <p:cNvSpPr>
            <a:spLocks noGrp="1"/>
          </p:cNvSpPr>
          <p:nvPr>
            <p:ph type="title"/>
          </p:nvPr>
        </p:nvSpPr>
        <p:spPr/>
        <p:txBody>
          <a:bodyPr/>
          <a:lstStyle/>
          <a:p>
            <a:pPr algn="ctr"/>
            <a:r>
              <a:rPr lang="en-GB" dirty="0" smtClean="0"/>
              <a:t>Class Aim</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There are a variety of structures to be had and these structures can be categorised into two different models.</a:t>
            </a:r>
          </a:p>
          <a:p>
            <a:endParaRPr lang="en-GB" dirty="0" smtClean="0"/>
          </a:p>
          <a:p>
            <a:r>
              <a:rPr lang="en-GB" dirty="0" smtClean="0"/>
              <a:t>Mechanistic Model</a:t>
            </a:r>
          </a:p>
          <a:p>
            <a:r>
              <a:rPr lang="en-GB" dirty="0" smtClean="0"/>
              <a:t>Organic Model </a:t>
            </a:r>
            <a:endParaRPr lang="en-GB" dirty="0"/>
          </a:p>
        </p:txBody>
      </p:sp>
      <p:sp>
        <p:nvSpPr>
          <p:cNvPr id="3" name="Title 2"/>
          <p:cNvSpPr>
            <a:spLocks noGrp="1"/>
          </p:cNvSpPr>
          <p:nvPr>
            <p:ph type="title"/>
          </p:nvPr>
        </p:nvSpPr>
        <p:spPr/>
        <p:txBody>
          <a:bodyPr/>
          <a:lstStyle/>
          <a:p>
            <a:r>
              <a:rPr lang="en-GB" dirty="0" smtClean="0"/>
              <a:t>Structures, Strategy....</a:t>
            </a:r>
            <a:r>
              <a:rPr lang="en-GB" dirty="0" err="1" smtClean="0"/>
              <a:t>aaaaaah</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blinds(horizontal)">
                                      <p:cBhvr>
                                        <p:cTn id="18"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Mechanistic Model</a:t>
            </a:r>
            <a:endParaRPr lang="en-GB" dirty="0"/>
          </a:p>
        </p:txBody>
      </p:sp>
      <p:pic>
        <p:nvPicPr>
          <p:cNvPr id="4098" name="Picture 2" descr="http://www.palgrave.com/business/pettinger4/site/images/4.png"/>
          <p:cNvPicPr>
            <a:picLocks noChangeAspect="1" noChangeArrowheads="1"/>
          </p:cNvPicPr>
          <p:nvPr/>
        </p:nvPicPr>
        <p:blipFill>
          <a:blip r:embed="rId3" cstate="print"/>
          <a:srcRect/>
          <a:stretch>
            <a:fillRect/>
          </a:stretch>
        </p:blipFill>
        <p:spPr bwMode="auto">
          <a:xfrm>
            <a:off x="2051720" y="1556792"/>
            <a:ext cx="5391150" cy="42195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blinds(horizontal)">
                                      <p:cBhvr>
                                        <p:cTn id="12"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Organic Model</a:t>
            </a:r>
            <a:endParaRPr lang="en-GB" dirty="0"/>
          </a:p>
        </p:txBody>
      </p:sp>
      <p:pic>
        <p:nvPicPr>
          <p:cNvPr id="4" name="Picture 2" descr="http://blogs.stuzog.com/wp-content/blogs.dir/2/images/decentralised_structure.png"/>
          <p:cNvPicPr>
            <a:picLocks noChangeAspect="1" noChangeArrowheads="1"/>
          </p:cNvPicPr>
          <p:nvPr/>
        </p:nvPicPr>
        <p:blipFill>
          <a:blip r:embed="rId3" cstate="print"/>
          <a:srcRect/>
          <a:stretch>
            <a:fillRect/>
          </a:stretch>
        </p:blipFill>
        <p:spPr bwMode="auto">
          <a:xfrm>
            <a:off x="1835696" y="1556792"/>
            <a:ext cx="5688632" cy="36004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organisational structure is a means to help management achieve its objectives, and because objectives are derived from the organisations overall strategy it is logical that structure and strategy are closely linked.</a:t>
            </a:r>
            <a:endParaRPr lang="en-GB" dirty="0"/>
          </a:p>
        </p:txBody>
      </p:sp>
      <p:sp>
        <p:nvSpPr>
          <p:cNvPr id="3" name="Title 2"/>
          <p:cNvSpPr>
            <a:spLocks noGrp="1"/>
          </p:cNvSpPr>
          <p:nvPr>
            <p:ph type="title"/>
          </p:nvPr>
        </p:nvSpPr>
        <p:spPr/>
        <p:txBody>
          <a:bodyPr/>
          <a:lstStyle/>
          <a:p>
            <a:pPr algn="ctr"/>
            <a:r>
              <a:rPr lang="en-GB" dirty="0" smtClean="0"/>
              <a:t>The Structure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Robert Duncan (1979) believes that.......</a:t>
            </a:r>
          </a:p>
          <a:p>
            <a:pPr algn="ctr"/>
            <a:r>
              <a:rPr lang="en-GB" i="1" dirty="0" smtClean="0"/>
              <a:t>“ an organisation structure is more than  boxes on a chart; it is a pattern of interactions and co-ordination that links the technology, tasks and human components of the organisation to ensure that the organisation accomplishes its purpose”</a:t>
            </a:r>
            <a:endParaRPr lang="en-GB" i="1" dirty="0"/>
          </a:p>
        </p:txBody>
      </p:sp>
      <p:sp>
        <p:nvSpPr>
          <p:cNvPr id="3" name="Title 2"/>
          <p:cNvSpPr>
            <a:spLocks noGrp="1"/>
          </p:cNvSpPr>
          <p:nvPr>
            <p:ph type="title"/>
          </p:nvPr>
        </p:nvSpPr>
        <p:spPr/>
        <p:txBody>
          <a:bodyPr/>
          <a:lstStyle/>
          <a:p>
            <a:pPr algn="ctr"/>
            <a:r>
              <a:rPr lang="en-GB" dirty="0" smtClean="0"/>
              <a:t>Structure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If management want to change its organisational strategy, the structure will have to reflect this. During this economic time it is important that you have an organisational structure which adapts well to change.</a:t>
            </a:r>
            <a:endParaRPr lang="en-GB" dirty="0"/>
          </a:p>
        </p:txBody>
      </p:sp>
      <p:sp>
        <p:nvSpPr>
          <p:cNvPr id="3" name="Title 2"/>
          <p:cNvSpPr>
            <a:spLocks noGrp="1"/>
          </p:cNvSpPr>
          <p:nvPr>
            <p:ph type="title"/>
          </p:nvPr>
        </p:nvSpPr>
        <p:spPr/>
        <p:txBody>
          <a:bodyPr/>
          <a:lstStyle/>
          <a:p>
            <a:pPr algn="ctr"/>
            <a:r>
              <a:rPr lang="en-GB" dirty="0" smtClean="0"/>
              <a:t>Structure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Most strategies focus on 3 dimensions</a:t>
            </a:r>
          </a:p>
          <a:p>
            <a:endParaRPr lang="en-GB" dirty="0" smtClean="0"/>
          </a:p>
          <a:p>
            <a:pPr>
              <a:buFont typeface="Arial" pitchFamily="34" charset="0"/>
              <a:buChar char="•"/>
            </a:pPr>
            <a:r>
              <a:rPr lang="en-GB" dirty="0" smtClean="0"/>
              <a:t>Innovation Strategy</a:t>
            </a:r>
          </a:p>
          <a:p>
            <a:pPr>
              <a:buFont typeface="Arial" pitchFamily="34" charset="0"/>
              <a:buChar char="•"/>
            </a:pPr>
            <a:r>
              <a:rPr lang="en-GB" dirty="0" smtClean="0"/>
              <a:t>Cost-minimisation Strategy</a:t>
            </a:r>
          </a:p>
          <a:p>
            <a:pPr>
              <a:buFont typeface="Arial" pitchFamily="34" charset="0"/>
              <a:buChar char="•"/>
            </a:pPr>
            <a:r>
              <a:rPr lang="en-GB" dirty="0" smtClean="0"/>
              <a:t>Imitation Strategy</a:t>
            </a:r>
          </a:p>
        </p:txBody>
      </p:sp>
      <p:sp>
        <p:nvSpPr>
          <p:cNvPr id="3" name="Title 2"/>
          <p:cNvSpPr>
            <a:spLocks noGrp="1"/>
          </p:cNvSpPr>
          <p:nvPr>
            <p:ph type="title"/>
          </p:nvPr>
        </p:nvSpPr>
        <p:spPr/>
        <p:txBody>
          <a:bodyPr>
            <a:norm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This is a strategy which emphasises the introduction of major new products and services. An example of this would be Apple....they strive to be leaders of innovation, but as you can imagine a more traditional and conservative shop like Marks and Spencer’s would not be suited to this</a:t>
            </a:r>
            <a:endParaRPr lang="en-GB" dirty="0"/>
          </a:p>
        </p:txBody>
      </p:sp>
      <p:sp>
        <p:nvSpPr>
          <p:cNvPr id="3" name="Title 2"/>
          <p:cNvSpPr>
            <a:spLocks noGrp="1"/>
          </p:cNvSpPr>
          <p:nvPr>
            <p:ph type="title"/>
          </p:nvPr>
        </p:nvSpPr>
        <p:spPr/>
        <p:txBody>
          <a:bodyPr/>
          <a:lstStyle/>
          <a:p>
            <a:pPr algn="ctr"/>
            <a:r>
              <a:rPr lang="en-GB" dirty="0" smtClean="0"/>
              <a:t>Innovation Strategy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organisation which follows this strategy is an organisation which tightly controls costs, refrain from incurring unnecessary innovation or marketing expenses and cuts prices when selling a basic product. </a:t>
            </a:r>
            <a:endParaRPr lang="en-GB" dirty="0"/>
          </a:p>
        </p:txBody>
      </p:sp>
      <p:sp>
        <p:nvSpPr>
          <p:cNvPr id="3" name="Title 2"/>
          <p:cNvSpPr>
            <a:spLocks noGrp="1"/>
          </p:cNvSpPr>
          <p:nvPr>
            <p:ph type="title"/>
          </p:nvPr>
        </p:nvSpPr>
        <p:spPr/>
        <p:txBody>
          <a:bodyPr/>
          <a:lstStyle/>
          <a:p>
            <a:r>
              <a:rPr lang="en-GB" dirty="0" smtClean="0"/>
              <a:t>Cost Minimisation Strategy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organisation which follows this type of strategy  is an organisation which tries to amalgamate the concepts of both cost-minimisation and innovation strategy. </a:t>
            </a:r>
          </a:p>
          <a:p>
            <a:r>
              <a:rPr lang="en-GB" dirty="0" smtClean="0"/>
              <a:t>They want to minimise risk and maximise profit and  will only move into a new market area only after the products viability has been proven by innovators. </a:t>
            </a:r>
          </a:p>
          <a:p>
            <a:r>
              <a:rPr lang="en-GB" dirty="0" smtClean="0"/>
              <a:t>An example would be a fashion brand who imitates another designers.</a:t>
            </a:r>
          </a:p>
          <a:p>
            <a:endParaRPr lang="en-GB" dirty="0"/>
          </a:p>
        </p:txBody>
      </p:sp>
      <p:sp>
        <p:nvSpPr>
          <p:cNvPr id="3" name="Title 2"/>
          <p:cNvSpPr>
            <a:spLocks noGrp="1"/>
          </p:cNvSpPr>
          <p:nvPr>
            <p:ph type="title"/>
          </p:nvPr>
        </p:nvSpPr>
        <p:spPr/>
        <p:txBody>
          <a:bodyPr/>
          <a:lstStyle/>
          <a:p>
            <a:r>
              <a:rPr lang="en-GB" dirty="0" smtClean="0"/>
              <a:t>Imitation Strategy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blinds(horizontal)">
                                      <p:cBhvr>
                                        <p:cTn id="2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Structure &amp; Strategy</a:t>
            </a:r>
          </a:p>
          <a:p>
            <a:endParaRPr lang="en-GB" dirty="0" smtClean="0"/>
          </a:p>
          <a:p>
            <a:r>
              <a:rPr lang="en-GB" dirty="0" smtClean="0"/>
              <a:t>So to complement Chandler’s ideology that structure follows strategy lets see which structure best matches a strategy.......</a:t>
            </a:r>
          </a:p>
        </p:txBody>
      </p:sp>
      <p:sp>
        <p:nvSpPr>
          <p:cNvPr id="3" name="Title 2"/>
          <p:cNvSpPr>
            <a:spLocks noGrp="1"/>
          </p:cNvSpPr>
          <p:nvPr>
            <p:ph type="title"/>
          </p:nvPr>
        </p:nvSpPr>
        <p:spPr/>
        <p:txBody>
          <a:bodyPr>
            <a:normAutofit fontScale="90000"/>
          </a:bodyPr>
          <a:lstStyle/>
          <a:p>
            <a:r>
              <a:rPr lang="en-GB" dirty="0" smtClean="0"/>
              <a:t>Which Strategy, Which Structure??You Decide.................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366268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Strategy</a:t>
                      </a:r>
                      <a:endParaRPr lang="en-GB" dirty="0"/>
                    </a:p>
                  </a:txBody>
                  <a:tcPr/>
                </a:tc>
                <a:tc>
                  <a:txBody>
                    <a:bodyPr/>
                    <a:lstStyle/>
                    <a:p>
                      <a:r>
                        <a:rPr lang="en-GB" dirty="0" smtClean="0"/>
                        <a:t>Structure</a:t>
                      </a:r>
                      <a:endParaRPr lang="en-GB" dirty="0"/>
                    </a:p>
                  </a:txBody>
                  <a:tcPr/>
                </a:tc>
              </a:tr>
              <a:tr h="370840">
                <a:tc>
                  <a:txBody>
                    <a:bodyPr/>
                    <a:lstStyle/>
                    <a:p>
                      <a:r>
                        <a:rPr lang="en-GB" dirty="0" smtClean="0"/>
                        <a:t>Innovation Strategy</a:t>
                      </a:r>
                      <a:endParaRPr lang="en-GB" dirty="0"/>
                    </a:p>
                  </a:txBody>
                  <a:tcPr/>
                </a:tc>
                <a:tc>
                  <a:txBody>
                    <a:bodyPr/>
                    <a:lstStyle/>
                    <a:p>
                      <a:r>
                        <a:rPr lang="en-GB" dirty="0" smtClean="0"/>
                        <a:t>Organic</a:t>
                      </a:r>
                      <a:r>
                        <a:rPr lang="en-GB" baseline="0" dirty="0" smtClean="0"/>
                        <a:t> Model: A loose structure; low specialisation, low formalisation, decentralise.</a:t>
                      </a:r>
                      <a:endParaRPr lang="en-GB" dirty="0"/>
                    </a:p>
                  </a:txBody>
                  <a:tcPr/>
                </a:tc>
              </a:tr>
              <a:tr h="370840">
                <a:tc>
                  <a:txBody>
                    <a:bodyPr/>
                    <a:lstStyle/>
                    <a:p>
                      <a:r>
                        <a:rPr lang="en-GB" dirty="0" smtClean="0"/>
                        <a:t>Cost</a:t>
                      </a:r>
                      <a:r>
                        <a:rPr lang="en-GB" baseline="0" dirty="0" smtClean="0"/>
                        <a:t> Minimisation Strategy</a:t>
                      </a:r>
                      <a:endParaRPr lang="en-GB" dirty="0"/>
                    </a:p>
                  </a:txBody>
                  <a:tcPr/>
                </a:tc>
                <a:tc>
                  <a:txBody>
                    <a:bodyPr/>
                    <a:lstStyle/>
                    <a:p>
                      <a:r>
                        <a:rPr lang="en-GB" dirty="0" smtClean="0"/>
                        <a:t>Mechanistic</a:t>
                      </a:r>
                      <a:r>
                        <a:rPr lang="en-GB" baseline="0" dirty="0" smtClean="0"/>
                        <a:t>  Model:  Tight control; extensive work specialisation, high formalisation, high centralisation.</a:t>
                      </a:r>
                      <a:endParaRPr lang="en-GB" dirty="0"/>
                    </a:p>
                  </a:txBody>
                  <a:tcPr/>
                </a:tc>
              </a:tr>
              <a:tr h="370840">
                <a:tc>
                  <a:txBody>
                    <a:bodyPr/>
                    <a:lstStyle/>
                    <a:p>
                      <a:r>
                        <a:rPr lang="en-GB" dirty="0" smtClean="0"/>
                        <a:t>Imitation Strategy</a:t>
                      </a:r>
                      <a:endParaRPr lang="en-GB" dirty="0"/>
                    </a:p>
                  </a:txBody>
                  <a:tcPr/>
                </a:tc>
                <a:tc>
                  <a:txBody>
                    <a:bodyPr/>
                    <a:lstStyle/>
                    <a:p>
                      <a:r>
                        <a:rPr lang="en-GB" dirty="0" smtClean="0"/>
                        <a:t>Mechanistic and Organic</a:t>
                      </a:r>
                      <a:r>
                        <a:rPr lang="en-GB" baseline="0" dirty="0" smtClean="0"/>
                        <a:t> Model: Mix of loose with tight properties; tight controls over current activities and looser controls for new undertakings</a:t>
                      </a:r>
                      <a:endParaRPr lang="en-GB" dirty="0"/>
                    </a:p>
                  </a:txBody>
                  <a:tcPr/>
                </a:tc>
              </a:tr>
            </a:tbl>
          </a:graphicData>
        </a:graphic>
      </p:graphicFrame>
      <p:sp>
        <p:nvSpPr>
          <p:cNvPr id="3" name="Title 2"/>
          <p:cNvSpPr>
            <a:spLocks noGrp="1"/>
          </p:cNvSpPr>
          <p:nvPr>
            <p:ph type="title"/>
          </p:nvPr>
        </p:nvSpPr>
        <p:spPr/>
        <p:txBody>
          <a:bodyPr/>
          <a:lstStyle/>
          <a:p>
            <a:pPr algn="ctr"/>
            <a:r>
              <a:rPr lang="en-GB" dirty="0" smtClean="0"/>
              <a:t>Strategy and Structure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pPr>
              <a:buNone/>
            </a:pPr>
            <a:endParaRPr lang="en-GB" dirty="0"/>
          </a:p>
        </p:txBody>
      </p:sp>
      <p:sp>
        <p:nvSpPr>
          <p:cNvPr id="3" name="Title 2"/>
          <p:cNvSpPr>
            <a:spLocks noGrp="1"/>
          </p:cNvSpPr>
          <p:nvPr>
            <p:ph type="title"/>
          </p:nvPr>
        </p:nvSpPr>
        <p:spPr/>
        <p:txBody>
          <a:bodyPr>
            <a:normAutofit fontScale="90000"/>
          </a:bodyPr>
          <a:lstStyle/>
          <a:p>
            <a:pPr algn="ctr"/>
            <a:r>
              <a:rPr lang="en-GB" dirty="0" smtClean="0"/>
              <a:t>So How Does All This Then Have an Effect on People?</a:t>
            </a:r>
            <a:endParaRPr lang="en-GB" dirty="0"/>
          </a:p>
        </p:txBody>
      </p:sp>
      <p:sp>
        <p:nvSpPr>
          <p:cNvPr id="4" name="Rectangle 3"/>
          <p:cNvSpPr/>
          <p:nvPr/>
        </p:nvSpPr>
        <p:spPr>
          <a:xfrm>
            <a:off x="323528" y="2564904"/>
            <a:ext cx="1872208"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a:off x="2267744" y="3068960"/>
            <a:ext cx="122413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3851920" y="2636912"/>
            <a:ext cx="1728192"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Structural Design:</a:t>
            </a:r>
          </a:p>
          <a:p>
            <a:pPr algn="ctr"/>
            <a:r>
              <a:rPr lang="en-GB" dirty="0" smtClean="0"/>
              <a:t>Mechanistic </a:t>
            </a:r>
          </a:p>
          <a:p>
            <a:pPr algn="ctr"/>
            <a:r>
              <a:rPr lang="en-GB" dirty="0" smtClean="0"/>
              <a:t>Organic</a:t>
            </a:r>
            <a:endParaRPr lang="en-GB" dirty="0"/>
          </a:p>
        </p:txBody>
      </p:sp>
      <p:cxnSp>
        <p:nvCxnSpPr>
          <p:cNvPr id="10" name="Straight Arrow Connector 9"/>
          <p:cNvCxnSpPr/>
          <p:nvPr/>
        </p:nvCxnSpPr>
        <p:spPr>
          <a:xfrm>
            <a:off x="5652120" y="2996952"/>
            <a:ext cx="115212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Rectangle 10"/>
          <p:cNvSpPr/>
          <p:nvPr/>
        </p:nvSpPr>
        <p:spPr>
          <a:xfrm>
            <a:off x="7020272" y="2564904"/>
            <a:ext cx="1584176" cy="10081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Performance and Satisfaction</a:t>
            </a:r>
            <a:endParaRPr lang="en-GB" dirty="0"/>
          </a:p>
        </p:txBody>
      </p:sp>
      <p:cxnSp>
        <p:nvCxnSpPr>
          <p:cNvPr id="13" name="Straight Arrow Connector 12"/>
          <p:cNvCxnSpPr/>
          <p:nvPr/>
        </p:nvCxnSpPr>
        <p:spPr>
          <a:xfrm flipV="1">
            <a:off x="6156176" y="3573016"/>
            <a:ext cx="0" cy="11521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5" name="Rectangle 14"/>
          <p:cNvSpPr/>
          <p:nvPr/>
        </p:nvSpPr>
        <p:spPr>
          <a:xfrm>
            <a:off x="5076056" y="4797152"/>
            <a:ext cx="2088232" cy="12241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Moderated by individual differences and cultural norms</a:t>
            </a:r>
            <a:endParaRPr lang="en-GB" dirty="0"/>
          </a:p>
        </p:txBody>
      </p:sp>
      <p:sp>
        <p:nvSpPr>
          <p:cNvPr id="16" name="TextBox 15"/>
          <p:cNvSpPr txBox="1"/>
          <p:nvPr/>
        </p:nvSpPr>
        <p:spPr>
          <a:xfrm>
            <a:off x="323528" y="2708920"/>
            <a:ext cx="1800200" cy="1754326"/>
          </a:xfrm>
          <a:prstGeom prst="rect">
            <a:avLst/>
          </a:prstGeom>
          <a:noFill/>
        </p:spPr>
        <p:txBody>
          <a:bodyPr wrap="square" rtlCol="0">
            <a:spAutoFit/>
          </a:bodyPr>
          <a:lstStyle/>
          <a:p>
            <a:r>
              <a:rPr lang="en-GB" dirty="0" smtClean="0"/>
              <a:t>Causes:</a:t>
            </a:r>
          </a:p>
          <a:p>
            <a:r>
              <a:rPr lang="en-GB" dirty="0" smtClean="0"/>
              <a:t>Strategy</a:t>
            </a:r>
          </a:p>
          <a:p>
            <a:r>
              <a:rPr lang="en-GB" dirty="0" smtClean="0"/>
              <a:t>Size</a:t>
            </a:r>
          </a:p>
          <a:p>
            <a:r>
              <a:rPr lang="en-GB" dirty="0" smtClean="0"/>
              <a:t>Technology</a:t>
            </a:r>
          </a:p>
          <a:p>
            <a:r>
              <a:rPr lang="en-GB" dirty="0" smtClean="0"/>
              <a:t>Environment</a:t>
            </a:r>
          </a:p>
          <a:p>
            <a:endParaRPr lang="en-GB" dirty="0"/>
          </a:p>
        </p:txBody>
      </p:sp>
      <p:sp>
        <p:nvSpPr>
          <p:cNvPr id="17" name="TextBox 16"/>
          <p:cNvSpPr txBox="1"/>
          <p:nvPr/>
        </p:nvSpPr>
        <p:spPr>
          <a:xfrm>
            <a:off x="2267744" y="2636912"/>
            <a:ext cx="1296144" cy="307777"/>
          </a:xfrm>
          <a:prstGeom prst="rect">
            <a:avLst/>
          </a:prstGeom>
          <a:noFill/>
        </p:spPr>
        <p:txBody>
          <a:bodyPr wrap="square" rtlCol="0">
            <a:spAutoFit/>
          </a:bodyPr>
          <a:lstStyle/>
          <a:p>
            <a:r>
              <a:rPr lang="en-GB" sz="1400" dirty="0" smtClean="0"/>
              <a:t>Determines</a:t>
            </a:r>
            <a:endParaRPr lang="en-GB" sz="1400" dirty="0"/>
          </a:p>
        </p:txBody>
      </p:sp>
      <p:sp>
        <p:nvSpPr>
          <p:cNvPr id="18" name="TextBox 17"/>
          <p:cNvSpPr txBox="1"/>
          <p:nvPr/>
        </p:nvSpPr>
        <p:spPr>
          <a:xfrm>
            <a:off x="5580112" y="2276872"/>
            <a:ext cx="1224136" cy="523220"/>
          </a:xfrm>
          <a:prstGeom prst="rect">
            <a:avLst/>
          </a:prstGeom>
          <a:noFill/>
        </p:spPr>
        <p:txBody>
          <a:bodyPr wrap="square" rtlCol="0">
            <a:spAutoFit/>
          </a:bodyPr>
          <a:lstStyle/>
          <a:p>
            <a:r>
              <a:rPr lang="en-GB" sz="1400" dirty="0" smtClean="0"/>
              <a:t>Associated with</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 the strategy and structure adopted by an organisation has an effect on employee attitude </a:t>
            </a:r>
          </a:p>
          <a:p>
            <a:endParaRPr lang="en-GB" dirty="0" smtClean="0"/>
          </a:p>
          <a:p>
            <a:r>
              <a:rPr lang="en-GB" dirty="0" smtClean="0"/>
              <a:t>Please read the following article on Ferrari</a:t>
            </a:r>
          </a:p>
          <a:p>
            <a:pPr marL="624078" indent="-514350">
              <a:buFont typeface="+mj-lt"/>
              <a:buAutoNum type="alphaLcParenR"/>
            </a:pPr>
            <a:r>
              <a:rPr lang="en-GB" dirty="0" smtClean="0"/>
              <a:t>What stands out for you when reading it</a:t>
            </a:r>
          </a:p>
          <a:p>
            <a:pPr marL="624078" indent="-514350">
              <a:buFont typeface="+mj-lt"/>
              <a:buAutoNum type="alphaLcParenR"/>
            </a:pPr>
            <a:r>
              <a:rPr lang="en-GB" dirty="0" smtClean="0"/>
              <a:t>What image does Ferrari project</a:t>
            </a:r>
            <a:endParaRPr lang="en-GB" dirty="0"/>
          </a:p>
        </p:txBody>
      </p:sp>
      <p:sp>
        <p:nvSpPr>
          <p:cNvPr id="3" name="Title 2"/>
          <p:cNvSpPr>
            <a:spLocks noGrp="1"/>
          </p:cNvSpPr>
          <p:nvPr>
            <p:ph type="title"/>
          </p:nvPr>
        </p:nvSpPr>
        <p:spPr/>
        <p:txBody>
          <a:bodyPr/>
          <a:lstStyle/>
          <a:p>
            <a:pPr algn="ctr"/>
            <a:r>
              <a:rPr lang="en-GB" dirty="0" smtClean="0"/>
              <a:t>Organisational Culture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linds(horizontal)">
                                      <p:cBhvr>
                                        <p:cTn id="2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Organisational culture is a fairly new phenomena, started in the 1980s</a:t>
            </a:r>
          </a:p>
          <a:p>
            <a:endParaRPr lang="en-GB" dirty="0" smtClean="0"/>
          </a:p>
          <a:p>
            <a:r>
              <a:rPr lang="en-GB" dirty="0" smtClean="0"/>
              <a:t>Everyone thought that an organisation was simply a rational means by which to coordinate and control a group of people</a:t>
            </a:r>
          </a:p>
          <a:p>
            <a:endParaRPr lang="en-GB" dirty="0" smtClean="0"/>
          </a:p>
          <a:p>
            <a:r>
              <a:rPr lang="en-GB" dirty="0" smtClean="0"/>
              <a:t>But organisations are more than that...organisations have personalities too</a:t>
            </a:r>
            <a:endParaRPr lang="en-GB" dirty="0"/>
          </a:p>
        </p:txBody>
      </p:sp>
      <p:sp>
        <p:nvSpPr>
          <p:cNvPr id="3" name="Title 2"/>
          <p:cNvSpPr>
            <a:spLocks noGrp="1"/>
          </p:cNvSpPr>
          <p:nvPr>
            <p:ph type="title"/>
          </p:nvPr>
        </p:nvSpPr>
        <p:spPr/>
        <p:txBody>
          <a:bodyPr/>
          <a:lstStyle/>
          <a:p>
            <a:pPr algn="ctr"/>
            <a:r>
              <a:rPr lang="en-GB" dirty="0" smtClean="0"/>
              <a:t>Organisational Culture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Through our understanding of organisation structure, we have learnt that they can be:</a:t>
            </a:r>
          </a:p>
          <a:p>
            <a:r>
              <a:rPr lang="en-GB" dirty="0" smtClean="0"/>
              <a:t>Rigid or flexible</a:t>
            </a:r>
          </a:p>
          <a:p>
            <a:r>
              <a:rPr lang="en-GB" dirty="0" smtClean="0"/>
              <a:t>Unfriendly or supportive</a:t>
            </a:r>
          </a:p>
          <a:p>
            <a:r>
              <a:rPr lang="en-GB" dirty="0" smtClean="0"/>
              <a:t>Innovative or conservative</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organisational culture refers to a system of shared meaning held by members that distinguishes the organisation from other organisations. </a:t>
            </a:r>
          </a:p>
          <a:p>
            <a:r>
              <a:rPr lang="en-GB" dirty="0" smtClean="0"/>
              <a:t>If you were to unpick this definition we would in fact notice that “culture” is a set of key characteristics that the organisation values.</a:t>
            </a:r>
            <a:endParaRPr lang="en-GB" dirty="0"/>
          </a:p>
        </p:txBody>
      </p:sp>
      <p:sp>
        <p:nvSpPr>
          <p:cNvPr id="3" name="Title 2"/>
          <p:cNvSpPr>
            <a:spLocks noGrp="1"/>
          </p:cNvSpPr>
          <p:nvPr>
            <p:ph type="title"/>
          </p:nvPr>
        </p:nvSpPr>
        <p:spPr/>
        <p:txBody>
          <a:bodyPr>
            <a:normAutofit fontScale="90000"/>
          </a:bodyPr>
          <a:lstStyle/>
          <a:p>
            <a:pPr algn="ctr"/>
            <a:r>
              <a:rPr lang="en-GB" dirty="0" smtClean="0"/>
              <a:t>The Organisational Culture...the Definition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example of this is......</a:t>
            </a:r>
          </a:p>
          <a:p>
            <a:r>
              <a:rPr lang="en-GB" dirty="0" smtClean="0"/>
              <a:t>The Cushman and Wakefield Offices of a global retail estate firm based in Portugal has a </a:t>
            </a:r>
            <a:r>
              <a:rPr lang="en-GB" b="1" dirty="0" smtClean="0"/>
              <a:t>PEOPLE-ORIENTED CULTURE. </a:t>
            </a:r>
            <a:r>
              <a:rPr lang="en-GB" dirty="0" smtClean="0"/>
              <a:t>It gives its employees (50 in Portugal) the opportunity to jump out of an aeroplane!!!!</a:t>
            </a:r>
          </a:p>
          <a:p>
            <a:r>
              <a:rPr lang="en-GB" dirty="0" smtClean="0"/>
              <a:t>It’s all in keeping with the company’s motto “Have Fun” and it’s core values “Every Employee is a team member and contributes to our success!!! </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linds(horizontal)">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1. Innovation and Risk Taking </a:t>
            </a:r>
            <a:r>
              <a:rPr lang="en-GB" dirty="0" smtClean="0"/>
              <a:t>(the degree to which employees are encouraged to take risks).</a:t>
            </a:r>
          </a:p>
          <a:p>
            <a:r>
              <a:rPr lang="en-GB" b="1" dirty="0" smtClean="0"/>
              <a:t>2. Attention to detail </a:t>
            </a:r>
            <a:r>
              <a:rPr lang="en-GB" dirty="0" smtClean="0"/>
              <a:t>( the degree to which employees are expected to exhibit precision, analysis and attention to detail).</a:t>
            </a:r>
          </a:p>
          <a:p>
            <a:r>
              <a:rPr lang="en-GB" b="1" dirty="0" smtClean="0"/>
              <a:t>3. Outcome Orientation </a:t>
            </a:r>
            <a:r>
              <a:rPr lang="en-GB" dirty="0" smtClean="0"/>
              <a:t>( Management focuses on results or outcomes rather than techniques and processes to achieve the outcomes).</a:t>
            </a:r>
          </a:p>
        </p:txBody>
      </p:sp>
      <p:sp>
        <p:nvSpPr>
          <p:cNvPr id="3" name="Title 2"/>
          <p:cNvSpPr>
            <a:spLocks noGrp="1"/>
          </p:cNvSpPr>
          <p:nvPr>
            <p:ph type="title"/>
          </p:nvPr>
        </p:nvSpPr>
        <p:spPr/>
        <p:txBody>
          <a:bodyPr>
            <a:normAutofit fontScale="90000"/>
          </a:bodyPr>
          <a:lstStyle/>
          <a:p>
            <a:pPr algn="ctr"/>
            <a:r>
              <a:rPr lang="en-GB" dirty="0" smtClean="0"/>
              <a:t>The 7 Primary Characteristics of Organisational Culture....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blinds(horizontal)">
                                      <p:cBhvr>
                                        <p:cTn id="2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4. People Orientation </a:t>
            </a:r>
            <a:r>
              <a:rPr lang="en-GB" dirty="0" smtClean="0"/>
              <a:t>( the degree to which management take into consideration the effect of outcome on people within the organisation).</a:t>
            </a:r>
          </a:p>
          <a:p>
            <a:r>
              <a:rPr lang="en-GB" b="1" dirty="0" smtClean="0"/>
              <a:t>5. Team Orientation </a:t>
            </a:r>
            <a:r>
              <a:rPr lang="en-GB" dirty="0" smtClean="0"/>
              <a:t>( The degree to which work activities are organised around teams rather than individuals).</a:t>
            </a:r>
          </a:p>
          <a:p>
            <a:r>
              <a:rPr lang="en-GB" b="1" dirty="0" smtClean="0"/>
              <a:t>6. Aggressiveness </a:t>
            </a:r>
            <a:r>
              <a:rPr lang="en-GB" dirty="0" smtClean="0"/>
              <a:t>(The degree to which people are aggressive and competitive rather than easy-going).</a:t>
            </a:r>
            <a:endParaRPr lang="en-GB" dirty="0"/>
          </a:p>
        </p:txBody>
      </p:sp>
      <p:sp>
        <p:nvSpPr>
          <p:cNvPr id="3" name="Title 2"/>
          <p:cNvSpPr>
            <a:spLocks noGrp="1"/>
          </p:cNvSpPr>
          <p:nvPr>
            <p:ph type="title"/>
          </p:nvPr>
        </p:nvSpPr>
        <p:spPr/>
        <p:txBody>
          <a:bodyPr>
            <a:normAutofit fontScale="90000"/>
          </a:bodyPr>
          <a:lstStyle/>
          <a:p>
            <a:pPr algn="ctr"/>
            <a:r>
              <a:rPr lang="en-GB" dirty="0" smtClean="0"/>
              <a:t>The 7 Primary Characteristics of Organisational Culture....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7. Stability </a:t>
            </a:r>
            <a:r>
              <a:rPr lang="en-GB" dirty="0" smtClean="0"/>
              <a:t>( The degree to which organisational activities emphasise maintaining the status-quo in contrast to growth).</a:t>
            </a:r>
          </a:p>
          <a:p>
            <a:endParaRPr lang="en-GB" dirty="0" smtClean="0"/>
          </a:p>
          <a:p>
            <a:r>
              <a:rPr lang="en-GB" dirty="0" smtClean="0"/>
              <a:t>All these characteristics gives a picture of the organisation's culture. It becomes the basis for feelings of shared understanding that members have about the organisation. </a:t>
            </a:r>
            <a:endParaRPr lang="en-GB" dirty="0"/>
          </a:p>
        </p:txBody>
      </p:sp>
      <p:sp>
        <p:nvSpPr>
          <p:cNvPr id="3" name="Title 2"/>
          <p:cNvSpPr>
            <a:spLocks noGrp="1"/>
          </p:cNvSpPr>
          <p:nvPr>
            <p:ph type="title"/>
          </p:nvPr>
        </p:nvSpPr>
        <p:spPr/>
        <p:txBody>
          <a:bodyPr>
            <a:normAutofit fontScale="90000"/>
          </a:bodyPr>
          <a:lstStyle/>
          <a:p>
            <a:pPr algn="ctr"/>
            <a:r>
              <a:rPr lang="en-GB" dirty="0" smtClean="0"/>
              <a:t>The 7 Primary Characteristics of Organisational Culture....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An organisational culture which is most likely to shape ethical standards is one that’s high in risk tolerance, low to moderate in aggressiveness and focuses on means as well as outcomes.</a:t>
            </a:r>
            <a:endParaRPr lang="en-GB" dirty="0"/>
          </a:p>
        </p:txBody>
      </p:sp>
      <p:sp>
        <p:nvSpPr>
          <p:cNvPr id="3" name="Title 2"/>
          <p:cNvSpPr>
            <a:spLocks noGrp="1"/>
          </p:cNvSpPr>
          <p:nvPr>
            <p:ph type="title"/>
          </p:nvPr>
        </p:nvSpPr>
        <p:spPr/>
        <p:txBody>
          <a:bodyPr>
            <a:normAutofit fontScale="90000"/>
          </a:bodyPr>
          <a:lstStyle/>
          <a:p>
            <a:pPr algn="ctr"/>
            <a:r>
              <a:rPr lang="en-GB" dirty="0" smtClean="0"/>
              <a:t>Create an Ethical Organisational Culture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Please read the article on </a:t>
            </a:r>
            <a:r>
              <a:rPr lang="en-GB" i="1" dirty="0" smtClean="0"/>
              <a:t>Contrasting Organisational Cultures  </a:t>
            </a:r>
            <a:r>
              <a:rPr lang="en-GB" dirty="0" smtClean="0"/>
              <a:t> and answer the following questions:</a:t>
            </a:r>
            <a:br>
              <a:rPr lang="en-GB" dirty="0" smtClean="0"/>
            </a:br>
            <a:r>
              <a:rPr lang="en-GB" dirty="0" smtClean="0"/>
              <a:t>a) What do you think of the culture which is being projected by Organisation A and B?</a:t>
            </a:r>
          </a:p>
          <a:p>
            <a:r>
              <a:rPr lang="en-GB" i="1" dirty="0" smtClean="0"/>
              <a:t>b) </a:t>
            </a:r>
            <a:r>
              <a:rPr lang="en-GB" dirty="0" smtClean="0"/>
              <a:t>What impact do you think this will have on  employee attitudes</a:t>
            </a:r>
          </a:p>
          <a:p>
            <a:r>
              <a:rPr lang="en-GB" i="1" dirty="0" smtClean="0"/>
              <a:t>c) </a:t>
            </a:r>
            <a:r>
              <a:rPr lang="en-GB" dirty="0" smtClean="0"/>
              <a:t>Which structural model would you associate with both organisations and why.</a:t>
            </a:r>
          </a:p>
          <a:p>
            <a:r>
              <a:rPr lang="en-GB" dirty="0" smtClean="0"/>
              <a:t> </a:t>
            </a:r>
            <a:r>
              <a:rPr lang="en-GB" i="1" dirty="0" smtClean="0"/>
              <a:t>d) </a:t>
            </a:r>
            <a:r>
              <a:rPr lang="en-GB" dirty="0" smtClean="0"/>
              <a:t>Provide an example if you can of when you have encountered similar organisational culture. </a:t>
            </a:r>
            <a:endParaRPr lang="en-GB" dirty="0"/>
          </a:p>
        </p:txBody>
      </p:sp>
      <p:sp>
        <p:nvSpPr>
          <p:cNvPr id="3" name="Title 2"/>
          <p:cNvSpPr>
            <a:spLocks noGrp="1"/>
          </p:cNvSpPr>
          <p:nvPr>
            <p:ph type="title"/>
          </p:nvPr>
        </p:nvSpPr>
        <p:spPr/>
        <p:txBody>
          <a:bodyPr/>
          <a:lstStyle/>
          <a:p>
            <a:pPr algn="ctr"/>
            <a:r>
              <a:rPr lang="en-GB" dirty="0" smtClean="0"/>
              <a:t>Activity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blinds(horizontal)">
                                      <p:cBhvr>
                                        <p:cTn id="15" dur="500"/>
                                        <p:tgtEl>
                                          <p:spTgt spid="2">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Effect transition="in" filter="blinds(horizontal)">
                                      <p:cBhvr>
                                        <p:cTn id="18" dur="500"/>
                                        <p:tgtEl>
                                          <p:spTgt spid="2">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blinds(horizontal)">
                                      <p:cBhvr>
                                        <p:cTn id="21"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Many can get confused between job satisfaction and organisational culture:</a:t>
            </a:r>
          </a:p>
          <a:p>
            <a:pPr>
              <a:buNone/>
            </a:pPr>
            <a:endParaRPr lang="en-GB" dirty="0" smtClean="0"/>
          </a:p>
          <a:p>
            <a:pPr>
              <a:buNone/>
            </a:pPr>
            <a:r>
              <a:rPr lang="en-GB" dirty="0" smtClean="0"/>
              <a:t>Culture is a </a:t>
            </a:r>
            <a:r>
              <a:rPr lang="en-GB" i="1" dirty="0" smtClean="0"/>
              <a:t>descriptive term</a:t>
            </a:r>
            <a:r>
              <a:rPr lang="en-GB" dirty="0" smtClean="0"/>
              <a:t>  and is concerned with how employees perceive the characteristics of an organisational culture whilst </a:t>
            </a:r>
            <a:r>
              <a:rPr lang="en-GB" i="1" dirty="0" smtClean="0"/>
              <a:t>job satisfaction  </a:t>
            </a:r>
            <a:r>
              <a:rPr lang="en-GB" dirty="0" smtClean="0"/>
              <a:t>seeks to measure the employees responses to the working environment. It is concerned with how employees feel about the organisations.</a:t>
            </a:r>
            <a:endParaRPr lang="en-GB" i="1" dirty="0" smtClean="0"/>
          </a:p>
          <a:p>
            <a:pPr>
              <a:buNone/>
            </a:pPr>
            <a:endParaRPr lang="en-GB" dirty="0"/>
          </a:p>
        </p:txBody>
      </p:sp>
      <p:sp>
        <p:nvSpPr>
          <p:cNvPr id="3" name="Title 2"/>
          <p:cNvSpPr>
            <a:spLocks noGrp="1"/>
          </p:cNvSpPr>
          <p:nvPr>
            <p:ph type="title"/>
          </p:nvPr>
        </p:nvSpPr>
        <p:spPr/>
        <p:txBody>
          <a:bodyPr/>
          <a:lstStyle/>
          <a:p>
            <a:pPr algn="ctr"/>
            <a:r>
              <a:rPr lang="en-GB" dirty="0" smtClean="0"/>
              <a:t>Culture vs. Job Satisfaction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 organisation culture represents a common perception held by many employees however....</a:t>
            </a:r>
          </a:p>
          <a:p>
            <a:r>
              <a:rPr lang="en-GB" dirty="0" smtClean="0"/>
              <a:t>Most large cultures have a dominant culture (the core value shared by employees)  and then many have sub-cultures. This happens in larger organisations.</a:t>
            </a:r>
            <a:endParaRPr lang="en-GB" dirty="0"/>
          </a:p>
        </p:txBody>
      </p:sp>
      <p:sp>
        <p:nvSpPr>
          <p:cNvPr id="3" name="Title 2"/>
          <p:cNvSpPr>
            <a:spLocks noGrp="1"/>
          </p:cNvSpPr>
          <p:nvPr>
            <p:ph type="title"/>
          </p:nvPr>
        </p:nvSpPr>
        <p:spPr/>
        <p:txBody>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a </a:t>
            </a:r>
            <a:r>
              <a:rPr lang="en-GB" b="1" dirty="0" smtClean="0"/>
              <a:t>strong culture </a:t>
            </a:r>
            <a:r>
              <a:rPr lang="en-GB" dirty="0" smtClean="0"/>
              <a:t>the organisation’s core values are intensely held and shared by the employees.</a:t>
            </a:r>
          </a:p>
          <a:p>
            <a:r>
              <a:rPr lang="en-GB" dirty="0" smtClean="0"/>
              <a:t>The more employees who work towards achieving the organisational values the stronger the culture becomes. </a:t>
            </a:r>
          </a:p>
          <a:p>
            <a:r>
              <a:rPr lang="en-GB" dirty="0" smtClean="0"/>
              <a:t>This has a positive effect on </a:t>
            </a:r>
          </a:p>
          <a:p>
            <a:pPr marL="624078" indent="-514350">
              <a:buFont typeface="+mj-lt"/>
              <a:buAutoNum type="alphaLcParenR"/>
            </a:pPr>
            <a:r>
              <a:rPr lang="en-GB" dirty="0" smtClean="0"/>
              <a:t>Employee commitment</a:t>
            </a:r>
          </a:p>
          <a:p>
            <a:pPr marL="624078" indent="-514350">
              <a:buFont typeface="+mj-lt"/>
              <a:buAutoNum type="alphaLcParenR"/>
            </a:pPr>
            <a:r>
              <a:rPr lang="en-GB" dirty="0" smtClean="0"/>
              <a:t>Reducing employee turnover</a:t>
            </a:r>
          </a:p>
          <a:p>
            <a:pPr marL="624078" indent="-514350">
              <a:buFont typeface="+mj-lt"/>
              <a:buAutoNum type="alphaLcParenR"/>
            </a:pPr>
            <a:r>
              <a:rPr lang="en-GB" dirty="0" smtClean="0"/>
              <a:t>Increasing levels of employee motivation </a:t>
            </a:r>
          </a:p>
          <a:p>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linds(horizontal)">
                                      <p:cBhvr>
                                        <p:cTn id="25" dur="500"/>
                                        <p:tgtEl>
                                          <p:spTgt spid="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blinds(horizontal)">
                                      <p:cBhvr>
                                        <p:cTn id="30"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endParaRPr lang="en-GB" dirty="0"/>
          </a:p>
        </p:txBody>
      </p:sp>
      <p:sp>
        <p:nvSpPr>
          <p:cNvPr id="3" name="Title 2"/>
          <p:cNvSpPr>
            <a:spLocks noGrp="1"/>
          </p:cNvSpPr>
          <p:nvPr>
            <p:ph type="title"/>
          </p:nvPr>
        </p:nvSpPr>
        <p:spPr/>
        <p:txBody>
          <a:bodyPr>
            <a:normAutofit/>
          </a:bodyPr>
          <a:lstStyle/>
          <a:p>
            <a:pPr algn="ctr"/>
            <a:r>
              <a:rPr lang="en-GB" dirty="0" smtClean="0"/>
              <a:t>How is the Culture Created?</a:t>
            </a:r>
            <a:endParaRPr lang="en-GB" dirty="0"/>
          </a:p>
        </p:txBody>
      </p:sp>
      <p:sp>
        <p:nvSpPr>
          <p:cNvPr id="4" name="Rectangle 3"/>
          <p:cNvSpPr/>
          <p:nvPr/>
        </p:nvSpPr>
        <p:spPr>
          <a:xfrm>
            <a:off x="539552" y="2924944"/>
            <a:ext cx="2016224" cy="13681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Original Organisational Purpose</a:t>
            </a:r>
            <a:endParaRPr lang="en-GB" dirty="0"/>
          </a:p>
        </p:txBody>
      </p:sp>
      <p:sp>
        <p:nvSpPr>
          <p:cNvPr id="6" name="Rectangle 5"/>
          <p:cNvSpPr/>
          <p:nvPr/>
        </p:nvSpPr>
        <p:spPr>
          <a:xfrm>
            <a:off x="2843808" y="3140968"/>
            <a:ext cx="1872208"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Selection Criteria</a:t>
            </a:r>
            <a:endParaRPr lang="en-GB" dirty="0"/>
          </a:p>
        </p:txBody>
      </p:sp>
      <p:sp>
        <p:nvSpPr>
          <p:cNvPr id="7" name="Rectangle 6"/>
          <p:cNvSpPr/>
          <p:nvPr/>
        </p:nvSpPr>
        <p:spPr>
          <a:xfrm>
            <a:off x="4860032" y="1988840"/>
            <a:ext cx="1656184"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Top Management</a:t>
            </a:r>
            <a:endParaRPr lang="en-GB" dirty="0"/>
          </a:p>
        </p:txBody>
      </p:sp>
      <p:sp>
        <p:nvSpPr>
          <p:cNvPr id="8" name="Rectangle 7"/>
          <p:cNvSpPr/>
          <p:nvPr/>
        </p:nvSpPr>
        <p:spPr>
          <a:xfrm>
            <a:off x="4788024" y="4365104"/>
            <a:ext cx="1656184" cy="8640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Socialisation</a:t>
            </a:r>
            <a:endParaRPr lang="en-GB" dirty="0"/>
          </a:p>
        </p:txBody>
      </p:sp>
      <p:sp>
        <p:nvSpPr>
          <p:cNvPr id="9" name="Rectangle 8"/>
          <p:cNvSpPr/>
          <p:nvPr/>
        </p:nvSpPr>
        <p:spPr>
          <a:xfrm>
            <a:off x="6588224" y="3212976"/>
            <a:ext cx="1944216"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Organisational Culture</a:t>
            </a:r>
            <a:endParaRPr lang="en-GB" dirty="0"/>
          </a:p>
        </p:txBody>
      </p:sp>
      <p:cxnSp>
        <p:nvCxnSpPr>
          <p:cNvPr id="12" name="Straight Arrow Connector 11"/>
          <p:cNvCxnSpPr/>
          <p:nvPr/>
        </p:nvCxnSpPr>
        <p:spPr>
          <a:xfrm>
            <a:off x="2627784" y="3573016"/>
            <a:ext cx="14401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4355976" y="2708920"/>
            <a:ext cx="36004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6588224" y="2636912"/>
            <a:ext cx="504056"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6588224" y="4149080"/>
            <a:ext cx="576064"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4211960" y="4221088"/>
            <a:ext cx="576064"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According to </a:t>
            </a:r>
            <a:r>
              <a:rPr lang="en-GB" i="1" dirty="0" smtClean="0"/>
              <a:t>Deal and Kennedy </a:t>
            </a:r>
            <a:r>
              <a:rPr lang="en-GB" dirty="0" smtClean="0"/>
              <a:t>there are 4 </a:t>
            </a:r>
          </a:p>
          <a:p>
            <a:pPr>
              <a:buNone/>
            </a:pPr>
            <a:r>
              <a:rPr lang="en-GB" dirty="0" smtClean="0"/>
              <a:t>different types of organisational culture:</a:t>
            </a:r>
          </a:p>
          <a:p>
            <a:pPr marL="624078" indent="-514350">
              <a:buAutoNum type="arabicPeriod"/>
            </a:pPr>
            <a:r>
              <a:rPr lang="en-GB" b="1" dirty="0" smtClean="0"/>
              <a:t>Tough Guy/Macho Culture=</a:t>
            </a:r>
            <a:r>
              <a:rPr lang="en-GB" dirty="0" smtClean="0"/>
              <a:t>Take high risks, receive quick feedback. Internal conflict is normal. High staff turnover=difficult to build a strong culture.</a:t>
            </a:r>
          </a:p>
          <a:p>
            <a:pPr marL="624078" indent="-514350">
              <a:buAutoNum type="arabicPeriod"/>
            </a:pPr>
            <a:r>
              <a:rPr lang="en-GB" b="1" dirty="0" smtClean="0"/>
              <a:t>Work Hard/Play Hard</a:t>
            </a:r>
            <a:r>
              <a:rPr lang="en-GB" dirty="0" smtClean="0"/>
              <a:t>= Characterised by fun and action where employees take few risks. Organisations tend to be highly dynamic  and the primary value centres on customers and their needs.</a:t>
            </a:r>
            <a:endParaRPr lang="en-GB" dirty="0"/>
          </a:p>
        </p:txBody>
      </p:sp>
      <p:sp>
        <p:nvSpPr>
          <p:cNvPr id="3" name="Title 2"/>
          <p:cNvSpPr>
            <a:spLocks noGrp="1"/>
          </p:cNvSpPr>
          <p:nvPr>
            <p:ph type="title"/>
          </p:nvPr>
        </p:nvSpPr>
        <p:spPr/>
        <p:txBody>
          <a:bodyPr/>
          <a:lstStyle/>
          <a:p>
            <a:pPr algn="ctr"/>
            <a:r>
              <a:rPr lang="en-GB" dirty="0" smtClean="0"/>
              <a:t>4 Generic Types of Cultures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blinds(horizontal)">
                                      <p:cBhvr>
                                        <p:cTn id="15" dur="500"/>
                                        <p:tgtEl>
                                          <p:spTgt spid="2">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Effect transition="in" filter="blinds(horizontal)">
                                      <p:cBhvr>
                                        <p:cTn id="18" dur="500"/>
                                        <p:tgtEl>
                                          <p:spTgt spid="2">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blinds(horizontal)">
                                      <p:cBhvr>
                                        <p:cTn id="23"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b="1" dirty="0" smtClean="0"/>
              <a:t>3. Bet your Company Culture</a:t>
            </a:r>
            <a:r>
              <a:rPr lang="en-GB" dirty="0" smtClean="0"/>
              <a:t>= Large stake decisions with a high risk, but the feedback is slow and might even take years. An example could be an oil company, the focus is on the future and investing in it. Hierarchical structure and decision making is communicated top-down. </a:t>
            </a:r>
          </a:p>
          <a:p>
            <a:r>
              <a:rPr lang="en-GB" b="1" dirty="0" smtClean="0"/>
              <a:t>4. Process Culture= </a:t>
            </a:r>
            <a:r>
              <a:rPr lang="en-GB" dirty="0" smtClean="0"/>
              <a:t>A low-risk and slow feedback culture where employees find difficulty in measuring what they do. People tend to develop “cover your back” attitude. i.e. Banks, insurance companies</a:t>
            </a:r>
            <a:endParaRPr lang="en-GB" dirty="0"/>
          </a:p>
        </p:txBody>
      </p:sp>
      <p:sp>
        <p:nvSpPr>
          <p:cNvPr id="3" name="Title 2"/>
          <p:cNvSpPr>
            <a:spLocks noGrp="1"/>
          </p:cNvSpPr>
          <p:nvPr>
            <p:ph type="title"/>
          </p:nvPr>
        </p:nvSpPr>
        <p:spPr/>
        <p:txBody>
          <a:bodyPr/>
          <a:lstStyle/>
          <a:p>
            <a:r>
              <a:rPr lang="en-GB" dirty="0" smtClean="0"/>
              <a:t>4 Generic Types of Cultures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normAutofit fontScale="90000"/>
          </a:bodyPr>
          <a:lstStyle/>
          <a:p>
            <a:pPr algn="ctr"/>
            <a:r>
              <a:rPr lang="en-GB" dirty="0" smtClean="0"/>
              <a:t>Edgar Schein and Organisational Culture </a:t>
            </a:r>
            <a:endParaRPr lang="en-GB" dirty="0"/>
          </a:p>
        </p:txBody>
      </p:sp>
      <p:pic>
        <p:nvPicPr>
          <p:cNvPr id="1026" name="Picture 2" descr="http://images.flatworldknowledge.com/carpenter/carpenter-fig08_004.jpg"/>
          <p:cNvPicPr>
            <a:picLocks noChangeAspect="1" noChangeArrowheads="1"/>
          </p:cNvPicPr>
          <p:nvPr/>
        </p:nvPicPr>
        <p:blipFill>
          <a:blip r:embed="rId3" cstate="print"/>
          <a:srcRect/>
          <a:stretch>
            <a:fillRect/>
          </a:stretch>
        </p:blipFill>
        <p:spPr bwMode="auto">
          <a:xfrm>
            <a:off x="1763688" y="1340768"/>
            <a:ext cx="6200775" cy="448627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blinds(horizont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Layer 1: </a:t>
            </a:r>
            <a:r>
              <a:rPr lang="en-GB" dirty="0" err="1" smtClean="0"/>
              <a:t>Artifacts</a:t>
            </a:r>
            <a:r>
              <a:rPr lang="en-GB" dirty="0" smtClean="0"/>
              <a:t> and Creations</a:t>
            </a:r>
          </a:p>
          <a:p>
            <a:r>
              <a:rPr lang="en-GB" dirty="0" smtClean="0"/>
              <a:t>Theses are objects created by humans to facilitate culturally expressive activities.</a:t>
            </a:r>
          </a:p>
          <a:p>
            <a:endParaRPr lang="en-GB" dirty="0" smtClean="0"/>
          </a:p>
          <a:p>
            <a:r>
              <a:rPr lang="en-GB" dirty="0" smtClean="0"/>
              <a:t>i.e. tangible and intangible which help employees feel like part of the organisation</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Layer 2: Organisational Values</a:t>
            </a:r>
          </a:p>
          <a:p>
            <a:r>
              <a:rPr lang="en-GB" dirty="0" smtClean="0"/>
              <a:t>Represents how work should be done, they are often unspoken but guide employees behaviours. For example employees are encouraged to :</a:t>
            </a:r>
          </a:p>
          <a:p>
            <a:r>
              <a:rPr lang="en-GB" dirty="0" smtClean="0"/>
              <a:t>Take risks</a:t>
            </a:r>
          </a:p>
          <a:p>
            <a:r>
              <a:rPr lang="en-GB" dirty="0" smtClean="0"/>
              <a:t>Be honest </a:t>
            </a:r>
          </a:p>
          <a:p>
            <a:r>
              <a:rPr lang="en-GB" dirty="0" smtClean="0"/>
              <a:t>Work Hard</a:t>
            </a:r>
          </a:p>
          <a:p>
            <a:r>
              <a:rPr lang="en-GB" dirty="0" smtClean="0"/>
              <a:t>Respect authority</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linds(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blinds(horizontal)">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Layer 3: Basic Assumptions</a:t>
            </a:r>
          </a:p>
          <a:p>
            <a:r>
              <a:rPr lang="en-GB" dirty="0" smtClean="0"/>
              <a:t>Relates to the nature of reality and the organisations relationship to its environment.</a:t>
            </a:r>
          </a:p>
          <a:p>
            <a:r>
              <a:rPr lang="en-GB" dirty="0" smtClean="0"/>
              <a:t>The basis of the firm’s ability to compete</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By now you should know that </a:t>
            </a:r>
          </a:p>
          <a:p>
            <a:r>
              <a:rPr lang="en-GB" dirty="0" smtClean="0"/>
              <a:t>Organisational structure and strategy are inter-related</a:t>
            </a:r>
          </a:p>
          <a:p>
            <a:r>
              <a:rPr lang="en-GB" dirty="0" smtClean="0"/>
              <a:t>Most strategies are focused on three different dimensions </a:t>
            </a:r>
          </a:p>
          <a:p>
            <a:r>
              <a:rPr lang="en-GB" dirty="0" smtClean="0"/>
              <a:t>That developing organisational culture is vital for the development of the organisation and  retaining staff and gaining employee commitment </a:t>
            </a:r>
          </a:p>
          <a:p>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To Summarise</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Buchanan, D.A &amp; </a:t>
            </a:r>
            <a:r>
              <a:rPr lang="en-GB" dirty="0" err="1" smtClean="0"/>
              <a:t>Huczynski</a:t>
            </a:r>
            <a:r>
              <a:rPr lang="en-GB" dirty="0" smtClean="0"/>
              <a:t>, A.A (2010) </a:t>
            </a:r>
            <a:r>
              <a:rPr lang="en-GB" i="1" dirty="0" smtClean="0"/>
              <a:t>Organisational Behaviour, </a:t>
            </a:r>
            <a:r>
              <a:rPr lang="en-GB" dirty="0" smtClean="0"/>
              <a:t>Essex: Pearson Education Ltd</a:t>
            </a:r>
          </a:p>
          <a:p>
            <a:r>
              <a:rPr lang="en-GB" dirty="0" smtClean="0"/>
              <a:t>Mullins, L.J ( 2010) </a:t>
            </a:r>
            <a:r>
              <a:rPr lang="en-GB" i="1" dirty="0" smtClean="0"/>
              <a:t>Management  Organisational Behaviour, </a:t>
            </a:r>
            <a:r>
              <a:rPr lang="en-GB" dirty="0" smtClean="0"/>
              <a:t>Essex : Pearson Education Ltd</a:t>
            </a:r>
          </a:p>
          <a:p>
            <a:r>
              <a:rPr lang="en-GB" dirty="0" smtClean="0"/>
              <a:t>Robbins, S, </a:t>
            </a:r>
            <a:r>
              <a:rPr lang="en-GB" dirty="0" err="1" smtClean="0"/>
              <a:t>Judge,T</a:t>
            </a:r>
            <a:r>
              <a:rPr lang="en-GB" dirty="0" smtClean="0"/>
              <a:t> &amp; </a:t>
            </a:r>
            <a:r>
              <a:rPr lang="en-GB" dirty="0" err="1" smtClean="0"/>
              <a:t>Campbell.T</a:t>
            </a:r>
            <a:r>
              <a:rPr lang="en-GB" dirty="0" smtClean="0"/>
              <a:t> (2010) </a:t>
            </a:r>
            <a:r>
              <a:rPr lang="en-GB" i="1" dirty="0" smtClean="0"/>
              <a:t>Organisational Behaviour, </a:t>
            </a:r>
            <a:r>
              <a:rPr lang="en-GB" dirty="0" smtClean="0"/>
              <a:t>Essex: Pearson Education Ltd.</a:t>
            </a: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1">
      <a:dk1>
        <a:sysClr val="windowText" lastClr="000000"/>
      </a:dk1>
      <a:lt1>
        <a:sysClr val="window" lastClr="FFFFFF"/>
      </a:lt1>
      <a:dk2>
        <a:srgbClr val="464646"/>
      </a:dk2>
      <a:lt2>
        <a:srgbClr val="DEF5FA"/>
      </a:lt2>
      <a:accent1>
        <a:srgbClr val="DA1F28"/>
      </a:accent1>
      <a:accent2>
        <a:srgbClr val="DA1F28"/>
      </a:accent2>
      <a:accent3>
        <a:srgbClr val="92D050"/>
      </a:accent3>
      <a:accent4>
        <a:srgbClr val="000000"/>
      </a:accent4>
      <a:accent5>
        <a:srgbClr val="000000"/>
      </a:accent5>
      <a:accent6>
        <a:srgbClr val="FF0000"/>
      </a:accent6>
      <a:hlink>
        <a:srgbClr val="92D050"/>
      </a:hlink>
      <a:folHlink>
        <a:srgbClr val="FF000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584</TotalTime>
  <Words>1622</Words>
  <Application>Microsoft Office PowerPoint</Application>
  <PresentationFormat>On-screen Show (4:3)</PresentationFormat>
  <Paragraphs>185</Paragraphs>
  <Slides>37</Slides>
  <Notes>16</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Concourse</vt:lpstr>
      <vt:lpstr>Organisational Culture</vt:lpstr>
      <vt:lpstr>Class Aim</vt:lpstr>
      <vt:lpstr>Structures, Strategy....aaaaaah</vt:lpstr>
      <vt:lpstr>Mechanistic Model</vt:lpstr>
      <vt:lpstr>Organic Model</vt:lpstr>
      <vt:lpstr>The Structure </vt:lpstr>
      <vt:lpstr>Structure</vt:lpstr>
      <vt:lpstr>Structure</vt:lpstr>
      <vt:lpstr>Slide 9</vt:lpstr>
      <vt:lpstr>Innovation Strategy</vt:lpstr>
      <vt:lpstr>Cost Minimisation Strategy</vt:lpstr>
      <vt:lpstr>Imitation Strategy</vt:lpstr>
      <vt:lpstr>Which Strategy, Which Structure??You Decide.................</vt:lpstr>
      <vt:lpstr>Strategy and Structure</vt:lpstr>
      <vt:lpstr>So How Does All This Then Have an Effect on People?</vt:lpstr>
      <vt:lpstr>Organisational Culture</vt:lpstr>
      <vt:lpstr>Organisational Culture</vt:lpstr>
      <vt:lpstr>Slide 18</vt:lpstr>
      <vt:lpstr>The Organisational Culture...the Definition</vt:lpstr>
      <vt:lpstr>Slide 20</vt:lpstr>
      <vt:lpstr>The 7 Primary Characteristics of Organisational Culture....</vt:lpstr>
      <vt:lpstr>The 7 Primary Characteristics of Organisational Culture....</vt:lpstr>
      <vt:lpstr>The 7 Primary Characteristics of Organisational Culture....</vt:lpstr>
      <vt:lpstr>Create an Ethical Organisational Culture</vt:lpstr>
      <vt:lpstr>Activity</vt:lpstr>
      <vt:lpstr>Culture vs. Job Satisfaction</vt:lpstr>
      <vt:lpstr>Slide 27</vt:lpstr>
      <vt:lpstr>Slide 28</vt:lpstr>
      <vt:lpstr>How is the Culture Created?</vt:lpstr>
      <vt:lpstr>4 Generic Types of Cultures</vt:lpstr>
      <vt:lpstr>4 Generic Types of Cultures</vt:lpstr>
      <vt:lpstr>Edgar Schein and Organisational Culture </vt:lpstr>
      <vt:lpstr>Slide 33</vt:lpstr>
      <vt:lpstr>Slide 34</vt:lpstr>
      <vt:lpstr>Slide 35</vt:lpstr>
      <vt:lpstr>To Summarise</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dc:title>
  <dc:creator>kevlar</dc:creator>
  <cp:lastModifiedBy>sc-ft</cp:lastModifiedBy>
  <cp:revision>63</cp:revision>
  <dcterms:created xsi:type="dcterms:W3CDTF">2013-02-16T13:53:09Z</dcterms:created>
  <dcterms:modified xsi:type="dcterms:W3CDTF">2013-03-07T08:37:13Z</dcterms:modified>
</cp:coreProperties>
</file>