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359DF2-43DA-4AD2-8AE1-68100233178D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FC1B0-F0AC-43EA-9AC5-EC8912FD299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6278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EFC1B0-F0AC-43EA-9AC5-EC8912FD2998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0665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8DF7E-E7E2-3EE1-80A9-2B153839E3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A80150-E5A8-9964-9675-C8EE71C93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369DB-6AA4-896A-8F92-2F021EBC3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15684-4A0F-FCEC-EEA0-DA6908A96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DB6E5-3665-DB1F-AD18-19FEA77CD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0742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F2768-06C5-228A-ACB2-B6DDD52C0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D103A-FCB7-AA8D-2461-6A0A89F94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EBE0C5-A840-AC9A-90A4-A81424D16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EC6E6-78D1-9B7A-55B5-51588EB5B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FB1D7-962E-228B-FA8D-748743857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079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FB415-2B8B-A5F6-D3AC-C6DC1383C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A34D4-B98E-D155-D0BE-3B3295530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47DF5-F903-4328-4BD6-AF76D0369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4AAE5-4D93-7017-B1EA-8B63D5B12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CB2F4-BFFD-B201-61A2-9CF511A86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8142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4DE01-785B-7EEA-0461-B3D2443A3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19E62-50B9-075D-379E-3B9F1A43C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2A482F-A57E-07D6-46F4-D5DA2EB137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93C21F-56BC-6E50-AE5D-FC6F7291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B4AC8A-085B-C562-84BB-B1362013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11836D-359E-2EBF-4E47-490D39E93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3141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3E216-B4EE-4478-E366-CAB944AB7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7F3D4-240C-06D0-D36B-3C0BB619E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0A606A-3E78-1532-5ED8-566A29141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30521F-FE02-1118-A8BB-2896032D44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8ED998-281F-4FED-209E-E59E7C8CE1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BE9790-411C-48EE-4089-59176C310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13A449-ACC6-310C-56FB-3105BF1BF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F4995B-BA5C-32C4-B4B4-0568DA5FE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18266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04E1B-7505-4E44-20A1-60181D5E0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B9BF97-B8EF-B6AB-D234-769DC56D2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71BF2B-190D-4E3D-4CC6-55EB49FCE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EFC8-119E-993F-0088-9240D69DB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2712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73F4AC-0877-6A22-49B8-47A8FFE5F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DB8309-B38A-0618-0693-477877541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4D4D0-44F8-FB4F-EB50-88859B3E6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2795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FD6F-5C3F-917A-8E45-F26EFEF3F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BB5AA-0706-C47E-233B-E2D1A9D33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1C36A-5E07-DE26-CE11-7045A36E7D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F2AE8B-59DA-0DAC-DB2C-8066190E6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0DA746-ED60-73EF-30D5-098760116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142F0-68FB-E4A4-310C-BB05CCE44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2126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30AF2-4DD6-125B-5DD2-119D61B2F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B18A49-BF41-AC7B-FBA3-F684886BA6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926A7-D145-9430-FBCE-D37301939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901BE5-9EE3-D94E-6F27-66873CF97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BF6A9E-BFDD-C539-0CEA-B44B53B12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F538DE-5BFD-A3CB-9E09-62941D50E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28283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F8716-3690-7364-8EA6-A55D16E6C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18EF7-101C-9CBE-641E-40461F7A30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7DFCF-B4B8-5EAA-AD6A-32921EE32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6F99C7-64D4-888C-BEDB-CC6D4F2B3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B46F4-0307-870A-6D6A-9B3107C82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4586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AF17AE-12A6-4C75-3F9C-069914555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490FE5-C60B-FA21-4B98-0D435467A2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77152-AECD-308F-BA4E-08E7DC784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6E73C-9F10-0A4A-CBCD-21938166A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447B3-DDD6-CB64-B6F2-999AE1AFF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582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B1E51C-4C58-D169-D121-E29C1560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2DC31-82BC-5040-2428-4ED98180E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EEC8C8-29BA-BCE6-2839-42E9A72872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3BC996-899F-4071-9C70-413C9232CA41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06E46-23B7-9ED3-D927-B8AD3BA22C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4C942-040D-E5C4-4D35-A93FE343B2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7B9DFF-217C-47CD-B68F-707DF204CE9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3435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F902B-5B66-DBD9-90BA-EF7FD31340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4358517"/>
            <a:ext cx="10592174" cy="1201528"/>
          </a:xfrm>
        </p:spPr>
        <p:txBody>
          <a:bodyPr anchor="t">
            <a:normAutofit fontScale="90000"/>
          </a:bodyPr>
          <a:lstStyle/>
          <a:p>
            <a:pPr lvl="0">
              <a:lnSpc>
                <a:spcPct val="169230"/>
              </a:lnSpc>
              <a:spcBef>
                <a:spcPts val="0"/>
              </a:spcBef>
            </a:pPr>
            <a:r>
              <a:rPr lang="en-IN" sz="4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Name: Khushi Sangani</a:t>
            </a:r>
            <a:br>
              <a:rPr lang="en-IN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IN" sz="4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 Id:</a:t>
            </a:r>
            <a:r>
              <a:rPr lang="en-IN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2520615</a:t>
            </a:r>
            <a:br>
              <a:rPr lang="en-IN" sz="4000" dirty="0">
                <a:solidFill>
                  <a:schemeClr val="dk1"/>
                </a:solidFill>
              </a:rPr>
            </a:br>
            <a:endParaRPr lang="en-IN" sz="4000" dirty="0">
              <a:solidFill>
                <a:schemeClr val="tx2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3" name="Freeform: Shape 12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87601E7F-0061-8124-3917-3474ABDEE8C7}"/>
              </a:ext>
            </a:extLst>
          </p:cNvPr>
          <p:cNvSpPr txBox="1"/>
          <p:nvPr/>
        </p:nvSpPr>
        <p:spPr>
          <a:xfrm>
            <a:off x="670560" y="366900"/>
            <a:ext cx="10835640" cy="172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3226E5-516A-DCB2-505A-6FB1C07C7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520" y="174565"/>
            <a:ext cx="6172200" cy="21128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23172F-CE39-9827-88D2-BC267CA14154}"/>
              </a:ext>
            </a:extLst>
          </p:cNvPr>
          <p:cNvSpPr txBox="1"/>
          <p:nvPr/>
        </p:nvSpPr>
        <p:spPr>
          <a:xfrm>
            <a:off x="2118360" y="2633331"/>
            <a:ext cx="8351520" cy="1492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3636"/>
              </a:lnSpc>
              <a:buClr>
                <a:srgbClr val="FFFFFF"/>
              </a:buClr>
              <a:buSzPts val="3300"/>
            </a:pPr>
            <a:r>
              <a:rPr lang="en-IN" sz="3200" b="1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DIGITAL FORENSIC</a:t>
            </a:r>
            <a:endParaRPr lang="en-IN"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>
              <a:lnSpc>
                <a:spcPct val="113636"/>
              </a:lnSpc>
              <a:buClr>
                <a:srgbClr val="FFFFFF"/>
              </a:buClr>
              <a:buSzPts val="3300"/>
            </a:pPr>
            <a:r>
              <a:rPr lang="en-IN" sz="3200" b="1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INVESTIGATION REPORT</a:t>
            </a:r>
            <a:endParaRPr lang="en-IN" sz="3200" b="1" dirty="0">
              <a:solidFill>
                <a:schemeClr val="dk1"/>
              </a:solidFill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26402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0BA66-A823-EFF5-12A4-DBBEEE0D9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8601"/>
            <a:ext cx="10515600" cy="1462088"/>
          </a:xfrm>
        </p:spPr>
        <p:txBody>
          <a:bodyPr/>
          <a:lstStyle/>
          <a:p>
            <a:r>
              <a:rPr lang="en-IN" dirty="0"/>
              <a:t>Investigation overview </a:t>
            </a:r>
            <a:br>
              <a:rPr lang="en-IN" dirty="0"/>
            </a:br>
            <a:endParaRPr lang="en-IN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0D8D48E-1E0F-DE14-0321-3DB590D12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" y="1173479"/>
            <a:ext cx="11170920" cy="5349239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algn="just">
              <a:buFont typeface="Wingdings" panose="05000000000000000000" pitchFamily="2" charset="2"/>
              <a:buChar char="§"/>
            </a:pPr>
            <a:endParaRPr lang="en-IN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IN" sz="2000" dirty="0"/>
              <a:t>Quantum Tech's IT team detected unauthorised access to a confidential AI chip patent (QT-AI-2025). Senior engineer </a:t>
            </a:r>
            <a:r>
              <a:rPr lang="en-IN" sz="2000" b="1" dirty="0"/>
              <a:t>Emma</a:t>
            </a:r>
            <a:r>
              <a:rPr lang="en-IN" sz="2000" dirty="0"/>
              <a:t> is accused of stealing the material and attempting to sell it to competitor NexGen Circuits. She used </a:t>
            </a:r>
            <a:r>
              <a:rPr lang="en-IN" sz="2000" b="1" dirty="0"/>
              <a:t>Joe</a:t>
            </a:r>
            <a:r>
              <a:rPr lang="en-IN" sz="2000" dirty="0"/>
              <a:t> as an intermediary to find a buyer, and </a:t>
            </a:r>
            <a:r>
              <a:rPr lang="en-IN" sz="2000" b="1" dirty="0"/>
              <a:t>Norman</a:t>
            </a:r>
            <a:r>
              <a:rPr lang="en-IN" sz="2000" dirty="0"/>
              <a:t> (acting for NexGen) negotiated the purchase</a:t>
            </a:r>
            <a:r>
              <a:rPr lang="en-IN" dirty="0"/>
              <a:t>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78A0679-501D-7E7F-C6D1-026639ED6D1F}"/>
              </a:ext>
            </a:extLst>
          </p:cNvPr>
          <p:cNvSpPr/>
          <p:nvPr/>
        </p:nvSpPr>
        <p:spPr>
          <a:xfrm>
            <a:off x="1257300" y="3063240"/>
            <a:ext cx="3108960" cy="2819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Emma</a:t>
            </a:r>
          </a:p>
          <a:p>
            <a:pPr algn="ctr"/>
            <a:endParaRPr lang="en-IN" dirty="0"/>
          </a:p>
          <a:p>
            <a:pPr algn="ctr"/>
            <a:endParaRPr lang="en-IN" dirty="0"/>
          </a:p>
          <a:p>
            <a:pPr algn="ctr"/>
            <a:r>
              <a:rPr lang="en-IN" dirty="0"/>
              <a:t>Role: Perpetrator</a:t>
            </a:r>
          </a:p>
          <a:p>
            <a:pPr algn="ctr"/>
            <a:r>
              <a:rPr lang="en-IN" dirty="0"/>
              <a:t>Senior engineer; obtained and offered patent for sale</a:t>
            </a:r>
          </a:p>
          <a:p>
            <a:pPr algn="ctr"/>
            <a:r>
              <a:rPr lang="en-IN" dirty="0"/>
              <a:t> 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C997B60-2169-ECE2-EE5E-3AC0357AC56E}"/>
              </a:ext>
            </a:extLst>
          </p:cNvPr>
          <p:cNvSpPr/>
          <p:nvPr/>
        </p:nvSpPr>
        <p:spPr>
          <a:xfrm>
            <a:off x="4785360" y="3063240"/>
            <a:ext cx="3108960" cy="2819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Joe</a:t>
            </a:r>
          </a:p>
          <a:p>
            <a:pPr algn="ctr"/>
            <a:endParaRPr lang="en-IN" dirty="0"/>
          </a:p>
          <a:p>
            <a:pPr algn="ctr"/>
            <a:endParaRPr lang="en-IN" dirty="0"/>
          </a:p>
          <a:p>
            <a:pPr algn="ctr"/>
            <a:r>
              <a:rPr lang="en-IN" dirty="0"/>
              <a:t>Role: Intermediary</a:t>
            </a:r>
          </a:p>
          <a:p>
            <a:pPr algn="ctr"/>
            <a:r>
              <a:rPr lang="en-IN" dirty="0"/>
              <a:t>Brokered the deal; travelled to meet buyers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F57A172-F92E-3159-700B-53F430B1A5A6}"/>
              </a:ext>
            </a:extLst>
          </p:cNvPr>
          <p:cNvSpPr/>
          <p:nvPr/>
        </p:nvSpPr>
        <p:spPr>
          <a:xfrm>
            <a:off x="8313420" y="3063240"/>
            <a:ext cx="2857500" cy="2819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Norman</a:t>
            </a:r>
          </a:p>
          <a:p>
            <a:pPr algn="ctr"/>
            <a:endParaRPr lang="en-IN" dirty="0"/>
          </a:p>
          <a:p>
            <a:pPr algn="ctr"/>
            <a:endParaRPr lang="en-IN" dirty="0"/>
          </a:p>
          <a:p>
            <a:pPr algn="ctr"/>
            <a:r>
              <a:rPr lang="en-IN" dirty="0"/>
              <a:t>Role: Buyer</a:t>
            </a:r>
          </a:p>
          <a:p>
            <a:pPr algn="ctr"/>
            <a:r>
              <a:rPr lang="en-IN" dirty="0"/>
              <a:t>Acted for NexGen; negotiated terms &amp; payment</a:t>
            </a:r>
          </a:p>
        </p:txBody>
      </p:sp>
    </p:spTree>
    <p:extLst>
      <p:ext uri="{BB962C8B-B14F-4D97-AF65-F5344CB8AC3E}">
        <p14:creationId xmlns:p14="http://schemas.microsoft.com/office/powerpoint/2010/main" val="1032844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70470BC-E926-0BED-3983-88268C620F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5339626"/>
              </p:ext>
            </p:extLst>
          </p:nvPr>
        </p:nvGraphicFramePr>
        <p:xfrm>
          <a:off x="838200" y="1825625"/>
          <a:ext cx="10515600" cy="276180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166837218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06701764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89319016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828821565"/>
                    </a:ext>
                  </a:extLst>
                </a:gridCol>
              </a:tblGrid>
              <a:tr h="676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b="1" u="none" strike="noStrike" cap="none" dirty="0">
                        <a:solidFill>
                          <a:srgbClr val="FFFFFF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</a:t>
                      </a:r>
                      <a:r>
                        <a:rPr lang="en-IN" sz="24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Exhibit</a:t>
                      </a:r>
                      <a:endParaRPr lang="en-IN" sz="2400" b="1" u="none" strike="noStrike" cap="none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br>
                        <a:rPr lang="en-IN" sz="1125" b="0" i="0" dirty="0">
                          <a:solidFill>
                            <a:srgbClr val="F9FAFB"/>
                          </a:solidFill>
                          <a:effectLst/>
                          <a:latin typeface="quote-cjk-patch"/>
                        </a:rPr>
                      </a:br>
                      <a:r>
                        <a:rPr lang="en-IN" sz="2400" b="0" i="0" dirty="0">
                          <a:solidFill>
                            <a:srgbClr val="F9FAFB"/>
                          </a:solidFill>
                          <a:effectLst/>
                          <a:latin typeface="quote-cjk-patch"/>
                        </a:rPr>
                        <a:t>          Device</a:t>
                      </a:r>
                      <a:endParaRPr lang="en-IN" sz="2400" b="0" i="0" dirty="0">
                        <a:solidFill>
                          <a:srgbClr val="F9FAFB"/>
                        </a:solidFill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endParaRPr lang="en-IN" sz="1800" b="0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IN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IN" sz="24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Owner</a:t>
                      </a:r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2400" dirty="0"/>
                        <a:t>            </a:t>
                      </a:r>
                      <a:r>
                        <a:rPr lang="en-IN" sz="24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</a:t>
                      </a:r>
                      <a:endParaRPr lang="en-IN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911684"/>
                  </a:ext>
                </a:extLst>
              </a:tr>
              <a:tr h="676762">
                <a:tc>
                  <a:txBody>
                    <a:bodyPr/>
                    <a:lstStyle/>
                    <a:p>
                      <a:r>
                        <a:rPr lang="en-IN" dirty="0"/>
                        <a:t>  </a:t>
                      </a:r>
                    </a:p>
                    <a:p>
                      <a:r>
                        <a:rPr lang="en-IN" dirty="0"/>
                        <a:t>        </a:t>
                      </a:r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EXH-01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Huawei POT-LX1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Emma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Hash Verified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36709"/>
                  </a:ext>
                </a:extLst>
              </a:tr>
              <a:tr h="676762"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dirty="0"/>
                        <a:t>        </a:t>
                      </a:r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EXH-02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Samsung SM-A137F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Hash Verified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2801204"/>
                  </a:ext>
                </a:extLst>
              </a:tr>
              <a:tr h="676762"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dirty="0"/>
                        <a:t>        </a:t>
                      </a:r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EXH-03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Nokia C2 2nd Ed.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Norman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  <a:p>
                      <a:r>
                        <a:rPr lang="en-I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Hash Verified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878886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1D965E1-213A-196C-D8A4-F3A7137C4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0217"/>
          </a:xfrm>
        </p:spPr>
        <p:txBody>
          <a:bodyPr>
            <a:normAutofit fontScale="90000"/>
          </a:bodyPr>
          <a:lstStyle/>
          <a:p>
            <a:br>
              <a:rPr lang="en-IN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IN" b="1" dirty="0"/>
              <a:t>Digital Evidence Inventory  </a:t>
            </a:r>
            <a:br>
              <a:rPr lang="en-IN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71237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6AE6D-CDD0-E081-DC6D-4878DCFA3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2565"/>
          </a:xfrm>
        </p:spPr>
        <p:txBody>
          <a:bodyPr/>
          <a:lstStyle/>
          <a:p>
            <a:r>
              <a:rPr lang="en-IN" b="1" dirty="0"/>
              <a:t>Forensic Imaging Process</a:t>
            </a:r>
            <a:endParaRPr lang="en-IN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E3FE59B-FA45-872A-CB8B-75DAC58DD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306690"/>
            <a:ext cx="4507524" cy="21630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B84BCC-3CCF-B726-4CB2-7164A9077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97" y="1306690"/>
            <a:ext cx="4652387" cy="21630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CA6659-09B5-9056-5C67-33A0EF8407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01729"/>
            <a:ext cx="4507523" cy="23211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C97A79-95AC-1E98-4C90-AB7B983C34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55" y="4001729"/>
            <a:ext cx="4708492" cy="23211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47C517-A930-C896-8444-F72378E84E72}"/>
              </a:ext>
            </a:extLst>
          </p:cNvPr>
          <p:cNvSpPr txBox="1"/>
          <p:nvPr/>
        </p:nvSpPr>
        <p:spPr>
          <a:xfrm>
            <a:off x="1573162" y="3551592"/>
            <a:ext cx="3097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>
                <a:solidFill>
                  <a:srgbClr val="5B5B5B"/>
                </a:solidFill>
                <a:latin typeface="Calibri"/>
                <a:ea typeface="Calibri"/>
                <a:cs typeface="Calibri"/>
                <a:sym typeface="Calibri"/>
              </a:rPr>
              <a:t>Select acquisition source</a:t>
            </a:r>
            <a:endParaRPr lang="en-IN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A78ED9-F76D-6766-2806-0F55A3B65F3D}"/>
              </a:ext>
            </a:extLst>
          </p:cNvPr>
          <p:cNvSpPr txBox="1"/>
          <p:nvPr/>
        </p:nvSpPr>
        <p:spPr>
          <a:xfrm>
            <a:off x="7108723" y="3551092"/>
            <a:ext cx="3835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>
                <a:solidFill>
                  <a:srgbClr val="5B5B5B"/>
                </a:solidFill>
                <a:latin typeface="Calibri"/>
                <a:ea typeface="Calibri"/>
                <a:cs typeface="Calibri"/>
                <a:sym typeface="Calibri"/>
              </a:rPr>
              <a:t>Auto-detect device model</a:t>
            </a:r>
            <a:endParaRPr lang="en-IN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2DE6A6-7730-600E-4D67-08AC897B9F34}"/>
              </a:ext>
            </a:extLst>
          </p:cNvPr>
          <p:cNvSpPr txBox="1"/>
          <p:nvPr/>
        </p:nvSpPr>
        <p:spPr>
          <a:xfrm>
            <a:off x="1140542" y="6403702"/>
            <a:ext cx="4205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i="1" dirty="0">
                <a:solidFill>
                  <a:srgbClr val="5B5B5B"/>
                </a:solidFill>
                <a:latin typeface="Calibri"/>
                <a:ea typeface="Calibri"/>
                <a:cs typeface="Calibri"/>
                <a:sym typeface="Calibri"/>
              </a:rPr>
              <a:t>Select content types</a:t>
            </a:r>
            <a:endParaRPr lang="en-I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3E8492-4340-6646-C866-48F3349A61BC}"/>
              </a:ext>
            </a:extLst>
          </p:cNvPr>
          <p:cNvSpPr txBox="1"/>
          <p:nvPr/>
        </p:nvSpPr>
        <p:spPr>
          <a:xfrm>
            <a:off x="6666272" y="6403702"/>
            <a:ext cx="427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i="1">
                <a:solidFill>
                  <a:srgbClr val="5B5B5B"/>
                </a:solidFill>
                <a:latin typeface="Calibri"/>
                <a:ea typeface="Calibri"/>
                <a:cs typeface="Calibri"/>
                <a:sym typeface="Calibri"/>
              </a:rPr>
              <a:t>Extraction completed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36620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B39DFF-45C2-F6F0-9B2C-F87283DCF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4696771" cy="1776484"/>
          </a:xfrm>
        </p:spPr>
        <p:txBody>
          <a:bodyPr anchor="b">
            <a:normAutofit/>
          </a:bodyPr>
          <a:lstStyle/>
          <a:p>
            <a:r>
              <a:rPr lang="en-IN" sz="5400" b="1"/>
              <a:t>Data Integrity &amp; Authentication</a:t>
            </a:r>
            <a:endParaRPr lang="en-IN" sz="5400"/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sX0" fmla="*/ 0 w 4343400"/>
              <a:gd name="csY0" fmla="*/ 0 h 18288"/>
              <a:gd name="csX1" fmla="*/ 577052 w 4343400"/>
              <a:gd name="csY1" fmla="*/ 0 h 18288"/>
              <a:gd name="csX2" fmla="*/ 1067235 w 4343400"/>
              <a:gd name="csY2" fmla="*/ 0 h 18288"/>
              <a:gd name="csX3" fmla="*/ 1600853 w 4343400"/>
              <a:gd name="csY3" fmla="*/ 0 h 18288"/>
              <a:gd name="csX4" fmla="*/ 2264773 w 4343400"/>
              <a:gd name="csY4" fmla="*/ 0 h 18288"/>
              <a:gd name="csX5" fmla="*/ 2841825 w 4343400"/>
              <a:gd name="csY5" fmla="*/ 0 h 18288"/>
              <a:gd name="csX6" fmla="*/ 3375442 w 4343400"/>
              <a:gd name="csY6" fmla="*/ 0 h 18288"/>
              <a:gd name="csX7" fmla="*/ 4343400 w 4343400"/>
              <a:gd name="csY7" fmla="*/ 0 h 18288"/>
              <a:gd name="csX8" fmla="*/ 4343400 w 4343400"/>
              <a:gd name="csY8" fmla="*/ 18288 h 18288"/>
              <a:gd name="csX9" fmla="*/ 3722914 w 4343400"/>
              <a:gd name="csY9" fmla="*/ 18288 h 18288"/>
              <a:gd name="csX10" fmla="*/ 3189297 w 4343400"/>
              <a:gd name="csY10" fmla="*/ 18288 h 18288"/>
              <a:gd name="csX11" fmla="*/ 2481943 w 4343400"/>
              <a:gd name="csY11" fmla="*/ 18288 h 18288"/>
              <a:gd name="csX12" fmla="*/ 1904891 w 4343400"/>
              <a:gd name="csY12" fmla="*/ 18288 h 18288"/>
              <a:gd name="csX13" fmla="*/ 1414707 w 4343400"/>
              <a:gd name="csY13" fmla="*/ 18288 h 18288"/>
              <a:gd name="csX14" fmla="*/ 750788 w 4343400"/>
              <a:gd name="csY14" fmla="*/ 18288 h 18288"/>
              <a:gd name="csX15" fmla="*/ 0 w 4343400"/>
              <a:gd name="csY15" fmla="*/ 18288 h 18288"/>
              <a:gd name="csX16" fmla="*/ 0 w 43434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FFE609-1E32-37E8-4716-8C3C46A8AB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675" y="2504819"/>
            <a:ext cx="4696771" cy="1890220"/>
          </a:xfrm>
        </p:spPr>
        <p:txBody>
          <a:bodyPr>
            <a:normAutofit lnSpcReduction="10000"/>
          </a:bodyPr>
          <a:lstStyle/>
          <a:p>
            <a:r>
              <a:rPr lang="en-IN" sz="2200" i="1" dirty="0"/>
              <a:t>very forensic image was hash-verified immediately after extraction. All three exhibits produced matching hashes, confirming the evidence remains unaltered and forensically sound.</a:t>
            </a:r>
            <a:endParaRPr lang="en-IN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287B6F-A3FA-A95E-CBF9-69FF40948357}"/>
              </a:ext>
            </a:extLst>
          </p:cNvPr>
          <p:cNvSpPr txBox="1"/>
          <p:nvPr/>
        </p:nvSpPr>
        <p:spPr>
          <a:xfrm>
            <a:off x="6322614" y="1039298"/>
            <a:ext cx="225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Samsung SM-A137F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3EEE02-F9A2-6E4E-F32D-23B91ACAFE67}"/>
              </a:ext>
            </a:extLst>
          </p:cNvPr>
          <p:cNvSpPr txBox="1"/>
          <p:nvPr/>
        </p:nvSpPr>
        <p:spPr>
          <a:xfrm>
            <a:off x="6567948" y="2929518"/>
            <a:ext cx="200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Nokia C2 2nd 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BC7D57-595F-E425-41A5-6274F8D73DED}"/>
              </a:ext>
            </a:extLst>
          </p:cNvPr>
          <p:cNvSpPr txBox="1"/>
          <p:nvPr/>
        </p:nvSpPr>
        <p:spPr>
          <a:xfrm>
            <a:off x="6637009" y="4977613"/>
            <a:ext cx="186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Huawei POT-LX1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D2984F-155D-7781-C7ED-1EC477A82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094" y="251389"/>
            <a:ext cx="3360391" cy="18902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E5F272-D8F2-FA61-59E6-1D12D588E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094" y="4395039"/>
            <a:ext cx="3360391" cy="18902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848D71-E0E8-F964-A02A-1EB486B92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094" y="2315691"/>
            <a:ext cx="3360391" cy="189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373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A8841-B746-DC4A-BAD4-C4AD73841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Investigation Timeline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EB353-F36E-829B-839D-68805382EB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21 Aug 2024 </a:t>
            </a:r>
            <a:r>
              <a:rPr lang="en-IN" dirty="0"/>
              <a:t>: WhatsApp chat with Joe and Emma</a:t>
            </a:r>
          </a:p>
          <a:p>
            <a:r>
              <a:rPr lang="en-IN" dirty="0">
                <a:latin typeface="+mj-lt"/>
                <a:ea typeface="Calibri"/>
                <a:cs typeface="Calibri"/>
                <a:sym typeface="Calibri"/>
              </a:rPr>
              <a:t>29 Aug 2024 : Joe travel Glasgow </a:t>
            </a:r>
          </a:p>
          <a:p>
            <a:r>
              <a:rPr lang="en-IN" dirty="0">
                <a:latin typeface="+mj-lt"/>
                <a:ea typeface="Calibri"/>
                <a:cs typeface="Calibri"/>
                <a:sym typeface="Calibri"/>
              </a:rPr>
              <a:t>4 Sep 2024 : Joe and Norman meet in Swansea </a:t>
            </a:r>
          </a:p>
          <a:p>
            <a:r>
              <a:rPr lang="en-IN" dirty="0">
                <a:latin typeface="+mj-lt"/>
                <a:ea typeface="Calibri"/>
                <a:cs typeface="Calibri"/>
                <a:sym typeface="Calibri"/>
              </a:rPr>
              <a:t>14 Oct 2024 : Joe in the Paris </a:t>
            </a:r>
          </a:p>
          <a:p>
            <a:r>
              <a:rPr lang="en-IN" dirty="0">
                <a:latin typeface="+mj-lt"/>
                <a:ea typeface="Calibri"/>
                <a:cs typeface="Calibri"/>
                <a:sym typeface="Calibri"/>
              </a:rPr>
              <a:t>20 Nov 2024 : Joe in the Manchester</a:t>
            </a:r>
          </a:p>
          <a:p>
            <a:r>
              <a:rPr lang="en-IN" dirty="0">
                <a:latin typeface="+mj-lt"/>
                <a:ea typeface="Calibri"/>
                <a:cs typeface="Calibri"/>
                <a:sym typeface="Calibri"/>
              </a:rPr>
              <a:t>31 Jan  2025 : </a:t>
            </a:r>
            <a:r>
              <a:rPr lang="en-US" sz="2400" dirty="0">
                <a:ea typeface="Calibri"/>
                <a:cs typeface="Calibri"/>
                <a:sym typeface="Calibri"/>
              </a:rPr>
              <a:t>Emma and Norman agree partial handover,£5M offshore, 48-		       </a:t>
            </a:r>
            <a:r>
              <a:rPr lang="en-US" sz="2400" dirty="0" err="1">
                <a:ea typeface="Calibri"/>
                <a:cs typeface="Calibri"/>
                <a:sym typeface="Calibri"/>
              </a:rPr>
              <a:t>hr</a:t>
            </a:r>
            <a:r>
              <a:rPr lang="en-US" sz="2400" dirty="0">
                <a:ea typeface="Calibri"/>
                <a:cs typeface="Calibri"/>
                <a:sym typeface="Calibri"/>
              </a:rPr>
              <a:t> window</a:t>
            </a:r>
          </a:p>
          <a:p>
            <a:endParaRPr lang="en-IN" sz="2400" dirty="0"/>
          </a:p>
        </p:txBody>
      </p:sp>
      <p:sp>
        <p:nvSpPr>
          <p:cNvPr id="20" name="Google Shape;139;p20">
            <a:extLst>
              <a:ext uri="{FF2B5EF4-FFF2-40B4-BE49-F238E27FC236}">
                <a16:creationId xmlns:a16="http://schemas.microsoft.com/office/drawing/2014/main" id="{4C4758BA-34EA-1CFC-D62D-5FE3B0787003}"/>
              </a:ext>
            </a:extLst>
          </p:cNvPr>
          <p:cNvSpPr/>
          <p:nvPr/>
        </p:nvSpPr>
        <p:spPr>
          <a:xfrm>
            <a:off x="411480" y="1539621"/>
            <a:ext cx="1440180" cy="205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800"/>
              <a:buFont typeface="Calibri"/>
              <a:buNone/>
            </a:pP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124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0E32A-4938-CEE1-8523-05FE08C0D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278" y="578603"/>
            <a:ext cx="5147922" cy="1598863"/>
          </a:xfrm>
        </p:spPr>
        <p:txBody>
          <a:bodyPr anchor="b">
            <a:normAutofit fontScale="90000"/>
          </a:bodyPr>
          <a:lstStyle/>
          <a:p>
            <a:r>
              <a:rPr lang="en-IN" sz="3800" dirty="0"/>
              <a:t>Emma and Joe communication in WhatsApp 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23D9713-B605-E596-1A9D-E85464D2D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988334"/>
            <a:ext cx="4000416" cy="2960290"/>
          </a:xfrm>
        </p:spPr>
        <p:txBody>
          <a:bodyPr anchor="t">
            <a:normAutofit/>
          </a:bodyPr>
          <a:lstStyle/>
          <a:p>
            <a:r>
              <a:rPr lang="en-US" sz="2000" dirty="0"/>
              <a:t>Joe have </a:t>
            </a:r>
            <a:r>
              <a:rPr lang="en-IN" sz="2000" dirty="0"/>
              <a:t>Neuro-chip documents.</a:t>
            </a:r>
          </a:p>
          <a:p>
            <a:r>
              <a:rPr lang="en-IN" sz="2000" dirty="0"/>
              <a:t>He want sell this chip </a:t>
            </a:r>
          </a:p>
          <a:p>
            <a:r>
              <a:rPr lang="en-IN" sz="2000" dirty="0"/>
              <a:t>Joe reports travelling to Glasgow, Paris, and Manchester to meet buyers.</a:t>
            </a:r>
          </a:p>
          <a:p>
            <a:r>
              <a:rPr lang="en-IN" sz="2000" dirty="0"/>
              <a:t>On 31 Jan 2025, Joe confirms around £5 million is almost secured.</a:t>
            </a:r>
          </a:p>
          <a:p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F8952D-0418-7F97-00D2-A397C6BB53B2}"/>
              </a:ext>
            </a:extLst>
          </p:cNvPr>
          <p:cNvSpPr txBox="1"/>
          <p:nvPr/>
        </p:nvSpPr>
        <p:spPr>
          <a:xfrm>
            <a:off x="6497452" y="5312094"/>
            <a:ext cx="5063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>
                <a:solidFill>
                  <a:schemeClr val="dk1"/>
                </a:solidFill>
              </a:rPr>
              <a:t>Huawei POT-LX1 : chat with Joe and Emma</a:t>
            </a:r>
            <a:endParaRPr lang="en-IN" dirty="0"/>
          </a:p>
          <a:p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7B5C4C-6424-913F-ED2C-7C2A8E4C2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574" y="747252"/>
            <a:ext cx="6233653" cy="429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71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49FB5C3-7336-4FE0-A30C-CC0A3646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A5CE1-5585-6580-ACA9-679ACF64C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anchor="b">
            <a:normAutofit fontScale="90000"/>
          </a:bodyPr>
          <a:lstStyle/>
          <a:p>
            <a:r>
              <a:rPr lang="en" sz="3200" b="1" dirty="0">
                <a:ea typeface="Calibri"/>
                <a:cs typeface="Calibri"/>
                <a:sym typeface="Calibri"/>
              </a:rPr>
              <a:t>Peter Dover and Norman Smith</a:t>
            </a:r>
            <a:r>
              <a:rPr lang="en" sz="32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communication on Facebook </a:t>
            </a:r>
            <a:endParaRPr lang="en-IN" sz="3200" b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221531C-D115-9F9D-618D-C6B9196E9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715" y="2427957"/>
            <a:ext cx="5040285" cy="3712641"/>
          </a:xfrm>
        </p:spPr>
        <p:txBody>
          <a:bodyPr anchor="ctr">
            <a:normAutofit/>
          </a:bodyPr>
          <a:lstStyle/>
          <a:p>
            <a:pPr lvl="0"/>
            <a:r>
              <a:rPr lang="en-IN" sz="2200" dirty="0"/>
              <a:t>Emma uses fake name "Peter Dover".</a:t>
            </a:r>
          </a:p>
          <a:p>
            <a:pPr lvl="0"/>
            <a:r>
              <a:rPr lang="en-IN" sz="2200" dirty="0"/>
              <a:t> Norman suggests sending the document in parts.</a:t>
            </a:r>
          </a:p>
          <a:p>
            <a:pPr lvl="0"/>
            <a:r>
              <a:rPr lang="en-IN" sz="2200" dirty="0"/>
              <a:t> Emma says all or nothing.</a:t>
            </a:r>
          </a:p>
          <a:p>
            <a:pPr lvl="0"/>
            <a:r>
              <a:rPr lang="en-IN" sz="2200" dirty="0"/>
              <a:t>They agree: send the main part first.</a:t>
            </a:r>
          </a:p>
          <a:p>
            <a:pPr lvl="0"/>
            <a:r>
              <a:rPr lang="en-IN" sz="2200" dirty="0"/>
              <a:t>Emma confirms 48-hour delivery.</a:t>
            </a:r>
          </a:p>
          <a:p>
            <a:pPr marL="0" lvl="0" indent="0">
              <a:buNone/>
            </a:pPr>
            <a:endParaRPr lang="en-IN" dirty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68DFB-BEFA-87E0-853E-1178B1D83C90}"/>
              </a:ext>
            </a:extLst>
          </p:cNvPr>
          <p:cNvSpPr txBox="1"/>
          <p:nvPr/>
        </p:nvSpPr>
        <p:spPr>
          <a:xfrm>
            <a:off x="6770926" y="2951016"/>
            <a:ext cx="492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>
                <a:solidFill>
                  <a:schemeClr val="dk1"/>
                </a:solidFill>
              </a:rPr>
              <a:t>Huawei POT-LX1: chat with Norman and Emma </a:t>
            </a:r>
            <a:endParaRPr lang="en-IN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CA324F-894A-046F-E501-7D0AEA29E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666" y="257212"/>
            <a:ext cx="4389121" cy="25725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27A3A3-DDD4-A373-39F5-02D041342A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666" y="3391441"/>
            <a:ext cx="4389121" cy="246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800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16FA3-1FF0-D56A-3F8C-808C5656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Joe’s travel – Glasgow,</a:t>
            </a:r>
            <a:br>
              <a:rPr lang="en-IN" dirty="0"/>
            </a:br>
            <a:r>
              <a:rPr lang="en-IN" dirty="0"/>
              <a:t>Paris, Manchester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E40AE4-C6DC-F146-8A3F-679039A0E7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95" y="2245805"/>
            <a:ext cx="4903596" cy="30546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7A129D-CFA9-09B1-8762-83AC0DA1A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311" y="514471"/>
            <a:ext cx="4708489" cy="24618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13B9A9-3D85-2D5D-89A2-2BA6F1C0D1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309" y="3696208"/>
            <a:ext cx="4665785" cy="24954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AB8071-25DE-2940-FD3B-5B05F80F1373}"/>
              </a:ext>
            </a:extLst>
          </p:cNvPr>
          <p:cNvSpPr txBox="1"/>
          <p:nvPr/>
        </p:nvSpPr>
        <p:spPr>
          <a:xfrm>
            <a:off x="7758583" y="3092887"/>
            <a:ext cx="2927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14 Oct : Joe’s travel in </a:t>
            </a:r>
            <a:r>
              <a:rPr lang="en-IN" dirty="0" err="1"/>
              <a:t>paris</a:t>
            </a:r>
            <a:r>
              <a:rPr lang="en-IN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BEC1C0-4E7B-DD19-2430-6736C92FAB61}"/>
              </a:ext>
            </a:extLst>
          </p:cNvPr>
          <p:cNvSpPr txBox="1"/>
          <p:nvPr/>
        </p:nvSpPr>
        <p:spPr>
          <a:xfrm>
            <a:off x="7177548" y="6308209"/>
            <a:ext cx="6469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   20 Nov : Joe’s meeting in Manchester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15E9A6-A379-6A3D-2B61-0D65B376C2B7}"/>
              </a:ext>
            </a:extLst>
          </p:cNvPr>
          <p:cNvSpPr txBox="1"/>
          <p:nvPr/>
        </p:nvSpPr>
        <p:spPr>
          <a:xfrm>
            <a:off x="1553497" y="5407742"/>
            <a:ext cx="439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29 Aug : Joe’s travel in Glasgow</a:t>
            </a:r>
          </a:p>
        </p:txBody>
      </p:sp>
    </p:spTree>
    <p:extLst>
      <p:ext uri="{BB962C8B-B14F-4D97-AF65-F5344CB8AC3E}">
        <p14:creationId xmlns:p14="http://schemas.microsoft.com/office/powerpoint/2010/main" val="104027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74898-F96A-A6FA-8A0E-E09CB031C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29378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Joe Meets Norman — Swansea, 4 Sep 2024</a:t>
            </a:r>
            <a:endParaRPr lang="en-I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DAB72B-455D-3E8A-AF3A-62B293627D73}"/>
              </a:ext>
            </a:extLst>
          </p:cNvPr>
          <p:cNvSpPr txBox="1"/>
          <p:nvPr/>
        </p:nvSpPr>
        <p:spPr>
          <a:xfrm>
            <a:off x="1803843" y="5546416"/>
            <a:ext cx="2827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>
                <a:srgbClr val="5B5B5B"/>
              </a:buClr>
              <a:buSzPts val="800"/>
            </a:pPr>
            <a:r>
              <a:rPr lang="en-US" dirty="0">
                <a:solidFill>
                  <a:srgbClr val="5B5B5B"/>
                </a:solidFill>
                <a:ea typeface="Calibri"/>
                <a:cs typeface="Calibri"/>
                <a:sym typeface="Calibri"/>
              </a:rPr>
              <a:t>Nokia (EXH-03) — Norman's device located in Swansea, 04/09/2024</a:t>
            </a: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EF967F-FD55-DA5E-EE6F-FD466F1F0052}"/>
              </a:ext>
            </a:extLst>
          </p:cNvPr>
          <p:cNvSpPr txBox="1"/>
          <p:nvPr/>
        </p:nvSpPr>
        <p:spPr>
          <a:xfrm>
            <a:off x="7560711" y="5569544"/>
            <a:ext cx="3554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buClr>
                <a:srgbClr val="5B5B5B"/>
              </a:buClr>
              <a:buSzPts val="800"/>
            </a:pPr>
            <a:r>
              <a:rPr lang="en-US" dirty="0">
                <a:solidFill>
                  <a:srgbClr val="5B5B5B"/>
                </a:solidFill>
                <a:ea typeface="Calibri"/>
                <a:cs typeface="Calibri"/>
                <a:sym typeface="Calibri"/>
              </a:rPr>
              <a:t>Samsung (EXH-02) — Joe's matching location &amp; travel-ticket evidence, same date</a:t>
            </a: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DDCC00-DDAD-9247-FEFF-BCFFEC1B4D42}"/>
              </a:ext>
            </a:extLst>
          </p:cNvPr>
          <p:cNvSpPr txBox="1"/>
          <p:nvPr/>
        </p:nvSpPr>
        <p:spPr>
          <a:xfrm>
            <a:off x="959903" y="1467760"/>
            <a:ext cx="101173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A photo on Norman's phone showed he was in Swansea on 4 September 2024. Joe's phone location and travel tickets also placed him in Swansea on the same day. This proves Joe and Norman met in person.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F9DD4031-7994-6E21-8D81-4509282A7E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73" y="2733368"/>
            <a:ext cx="4385187" cy="24777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A3BCE2-23C8-53E6-3F64-413621B79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613" y="2733367"/>
            <a:ext cx="4385187" cy="247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34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2E152-CDAC-7392-2179-1501B202C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dirty="0">
                <a:latin typeface="+mn-lt"/>
              </a:rPr>
              <a:t>Additionally evidence : call logs, Email, and Instagram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16C8E5B-9DA0-C2DF-EBA5-E3B6652D70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8056" y="3106426"/>
            <a:ext cx="3161040" cy="21925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A49208-3AB2-E653-514A-14418E853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166" y="3106426"/>
            <a:ext cx="3277436" cy="21925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739FC4-1562-6D01-0187-3BC56036BF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817" y="3106427"/>
            <a:ext cx="3387127" cy="21925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14E65C-32CC-4A1B-A13B-73A06900CF83}"/>
              </a:ext>
            </a:extLst>
          </p:cNvPr>
          <p:cNvSpPr txBox="1"/>
          <p:nvPr/>
        </p:nvSpPr>
        <p:spPr>
          <a:xfrm>
            <a:off x="838199" y="1868129"/>
            <a:ext cx="10095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This all are images like calls logs , Email, and Instagram . This is additionally evidence 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24D78A-79AA-6AA2-8486-D3D0181AAFE7}"/>
              </a:ext>
            </a:extLst>
          </p:cNvPr>
          <p:cNvSpPr txBox="1"/>
          <p:nvPr/>
        </p:nvSpPr>
        <p:spPr>
          <a:xfrm>
            <a:off x="1150374" y="5712542"/>
            <a:ext cx="2949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Call to Joe and Emma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C6254B-3FDF-60B9-3C04-A682126462D3}"/>
              </a:ext>
            </a:extLst>
          </p:cNvPr>
          <p:cNvSpPr txBox="1"/>
          <p:nvPr/>
        </p:nvSpPr>
        <p:spPr>
          <a:xfrm>
            <a:off x="4434348" y="5643716"/>
            <a:ext cx="2851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Send the email to Joe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030CC0-79D8-30D1-CE94-07AD5B239BA2}"/>
              </a:ext>
            </a:extLst>
          </p:cNvPr>
          <p:cNvSpPr txBox="1"/>
          <p:nvPr/>
        </p:nvSpPr>
        <p:spPr>
          <a:xfrm>
            <a:off x="8333528" y="5643716"/>
            <a:ext cx="2713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Emma send the request on the Instagram </a:t>
            </a:r>
          </a:p>
        </p:txBody>
      </p:sp>
    </p:spTree>
    <p:extLst>
      <p:ext uri="{BB962C8B-B14F-4D97-AF65-F5344CB8AC3E}">
        <p14:creationId xmlns:p14="http://schemas.microsoft.com/office/powerpoint/2010/main" val="384688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2AF87-0FF0-8FC3-D304-58CF1A0BC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IN" dirty="0"/>
            </a:br>
            <a:r>
              <a:rPr lang="en-IN" b="1" dirty="0"/>
              <a:t>Conclusion</a:t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68C6F-E96C-2BD8-B86B-1E33D0DCE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IN" sz="2000" dirty="0"/>
              <a:t>Cross-corroborated chat, call-log, and GPS evidence from three separate handsets supports:</a:t>
            </a:r>
          </a:p>
          <a:p>
            <a:pPr lvl="1"/>
            <a:r>
              <a:rPr lang="en-IN" sz="2000" dirty="0"/>
              <a:t>Emma obtained and offered to sell the QT-AI-2025 material.</a:t>
            </a:r>
          </a:p>
          <a:p>
            <a:pPr lvl="1"/>
            <a:r>
              <a:rPr lang="en-IN" sz="2000" dirty="0"/>
              <a:t>Joe brokered a buyer.</a:t>
            </a:r>
          </a:p>
          <a:p>
            <a:pPr lvl="1"/>
            <a:r>
              <a:rPr lang="en-IN" sz="2000" dirty="0"/>
              <a:t>Norman negotiated purchase terms including ~£5M offshore payment.</a:t>
            </a:r>
          </a:p>
          <a:p>
            <a:pPr lvl="0"/>
            <a:r>
              <a:rPr lang="en-IN" sz="2000" dirty="0"/>
              <a:t>All exhibits were hash-verified with an unbroken chain of custody.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030788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579</Words>
  <Application>Microsoft Office PowerPoint</Application>
  <PresentationFormat>Widescreen</PresentationFormat>
  <Paragraphs>104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Cambria</vt:lpstr>
      <vt:lpstr>quote-cjk-patch</vt:lpstr>
      <vt:lpstr>Wingdings</vt:lpstr>
      <vt:lpstr>Office Theme</vt:lpstr>
      <vt:lpstr>Name: Khushi Sangani Student Id: 2520615 </vt:lpstr>
      <vt:lpstr>Investigation overview  </vt:lpstr>
      <vt:lpstr> Digital Evidence Inventory   </vt:lpstr>
      <vt:lpstr>Forensic Imaging Process</vt:lpstr>
      <vt:lpstr>Data Integrity &amp; Authentication</vt:lpstr>
      <vt:lpstr>Investigation Timeline </vt:lpstr>
      <vt:lpstr>Emma and Joe communication in WhatsApp </vt:lpstr>
      <vt:lpstr>Peter Dover and Norman Smith communication on Facebook </vt:lpstr>
      <vt:lpstr>Joe’s travel – Glasgow, Paris, Manchester</vt:lpstr>
      <vt:lpstr>Joe Meets Norman — Swansea, 4 Sep 2024</vt:lpstr>
      <vt:lpstr>Additionally evidence : call logs, Email, and Instagram </vt:lpstr>
      <vt:lpstr> Conclusion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Khushi Sangani</dc:creator>
  <cp:lastModifiedBy>Khushi Sangani</cp:lastModifiedBy>
  <cp:revision>18</cp:revision>
  <dcterms:created xsi:type="dcterms:W3CDTF">2026-08-10T08:52:40Z</dcterms:created>
  <dcterms:modified xsi:type="dcterms:W3CDTF">2026-08-11T10:23:43Z</dcterms:modified>
</cp:coreProperties>
</file>