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 id="2147483759" r:id="rId2"/>
  </p:sldMasterIdLst>
  <p:notesMasterIdLst>
    <p:notesMasterId r:id="rId12"/>
  </p:notesMasterIdLst>
  <p:sldIdLst>
    <p:sldId id="278" r:id="rId3"/>
    <p:sldId id="280" r:id="rId4"/>
    <p:sldId id="304" r:id="rId5"/>
    <p:sldId id="305" r:id="rId6"/>
    <p:sldId id="302" r:id="rId7"/>
    <p:sldId id="303" r:id="rId8"/>
    <p:sldId id="306" r:id="rId9"/>
    <p:sldId id="293" r:id="rId10"/>
    <p:sldId id="300"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AF6"/>
    <a:srgbClr val="202C8F"/>
    <a:srgbClr val="FDFBF6"/>
    <a:srgbClr val="AAC4E9"/>
    <a:srgbClr val="F5CDCE"/>
    <a:srgbClr val="DF8C8C"/>
    <a:srgbClr val="D4D593"/>
    <a:srgbClr val="E6F0FE"/>
    <a:srgbClr val="CDBE8A"/>
    <a:srgbClr val="FFEF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0"/>
  </p:normalViewPr>
  <p:slideViewPr>
    <p:cSldViewPr snapToGrid="0">
      <p:cViewPr varScale="1">
        <p:scale>
          <a:sx n="87" d="100"/>
          <a:sy n="87" d="100"/>
        </p:scale>
        <p:origin x="1000" y="192"/>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4670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15852356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5351269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November 20, 2022</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92324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November 20, 2022</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41380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November 20, 2022</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0052607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November 20, 2022</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9120643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November 20, 2022</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970599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November 20, 2022</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78934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November 20, 2022</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138800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November 20, 2022</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227940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November 20, 2022</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564025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2.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353145976"/>
      </p:ext>
    </p:extLst>
  </p:cSld>
  <p:clrMap bg1="dk1" tx1="lt1" bg2="dk2" tx2="lt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48" r:id="rId6"/>
    <p:sldLayoutId id="2147483753" r:id="rId7"/>
    <p:sldLayoutId id="2147483749" r:id="rId8"/>
    <p:sldLayoutId id="2147483750" r:id="rId9"/>
    <p:sldLayoutId id="2147483751" r:id="rId10"/>
    <p:sldLayoutId id="2147483752"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hyperlink" Target="https://kpu.pressbooks.pub/communicationsatwork/chapter/2-3-selecting-appropriate-channels/" TargetMode="External"/><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hyperlink" Target="http://www.pngall.com/smile-png/download/25139" TargetMode="External"/><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Empty desk and whiteboard">
            <a:extLst>
              <a:ext uri="{FF2B5EF4-FFF2-40B4-BE49-F238E27FC236}">
                <a16:creationId xmlns:a16="http://schemas.microsoft.com/office/drawing/2014/main" id="{F45F2522-3D79-B4AE-24C6-C63D87B83865}"/>
              </a:ext>
            </a:extLst>
          </p:cNvPr>
          <p:cNvPicPr>
            <a:picLocks noChangeAspect="1"/>
          </p:cNvPicPr>
          <p:nvPr/>
        </p:nvPicPr>
        <p:blipFill rotWithShape="1">
          <a:blip r:embed="rId2">
            <a:alphaModFix amt="60000"/>
          </a:blip>
          <a:srcRect t="25001" r="-2" b="-2"/>
          <a:stretch/>
        </p:blipFill>
        <p:spPr>
          <a:xfrm>
            <a:off x="-1" y="10"/>
            <a:ext cx="12192001" cy="6857990"/>
          </a:xfrm>
          <a:prstGeom prst="rect">
            <a:avLst/>
          </a:prstGeom>
        </p:spPr>
      </p:pic>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838200" y="152402"/>
            <a:ext cx="10515600" cy="4040023"/>
          </a:xfrm>
        </p:spPr>
        <p:txBody>
          <a:bodyPr>
            <a:normAutofit fontScale="90000"/>
          </a:bodyPr>
          <a:lstStyle/>
          <a:p>
            <a:pPr>
              <a:lnSpc>
                <a:spcPct val="100000"/>
              </a:lnSpc>
              <a:spcBef>
                <a:spcPts val="0"/>
              </a:spcBef>
            </a:pPr>
            <a:endParaRPr lang="en-US" sz="2400" b="0"/>
          </a:p>
          <a:p>
            <a:r>
              <a:rPr lang="en-US" sz="3200">
                <a:solidFill>
                  <a:schemeClr val="tx1"/>
                </a:solidFill>
                <a:highlight>
                  <a:srgbClr val="FFFF00"/>
                </a:highlight>
                <a:latin typeface="Arial Black"/>
                <a:ea typeface="+mj-lt"/>
                <a:cs typeface="+mj-lt"/>
              </a:rPr>
              <a:t>Presentation  - Strategies for Effective Communication in a Business Setting.</a:t>
            </a:r>
            <a:br>
              <a:rPr lang="en-US" sz="3200">
                <a:highlight>
                  <a:srgbClr val="FFFF00"/>
                </a:highlight>
                <a:latin typeface="Arial Black"/>
                <a:ea typeface="+mj-lt"/>
                <a:cs typeface="+mj-lt"/>
              </a:rPr>
            </a:br>
            <a:r>
              <a:rPr lang="en-US" sz="2400" b="0">
                <a:solidFill>
                  <a:schemeClr val="tx1"/>
                </a:solidFill>
                <a:highlight>
                  <a:srgbClr val="FFFF00"/>
                </a:highlight>
                <a:ea typeface="+mj-lt"/>
                <a:cs typeface="+mj-lt"/>
              </a:rPr>
              <a:t>Module : BMSW4002 – Effective Team Working and Communication</a:t>
            </a:r>
            <a:endParaRPr lang="en-US">
              <a:solidFill>
                <a:schemeClr val="tx1"/>
              </a:solidFill>
              <a:highlight>
                <a:srgbClr val="FFFF00"/>
              </a:highlight>
            </a:endParaRPr>
          </a:p>
          <a:p>
            <a:r>
              <a:rPr lang="en-US" sz="2800">
                <a:solidFill>
                  <a:schemeClr val="tx1"/>
                </a:solidFill>
                <a:highlight>
                  <a:srgbClr val="FFFF00"/>
                </a:highlight>
              </a:rPr>
              <a:t>Lecturer : </a:t>
            </a:r>
            <a:r>
              <a:rPr lang="en-US" sz="2800" err="1">
                <a:solidFill>
                  <a:schemeClr val="tx1"/>
                </a:solidFill>
                <a:highlight>
                  <a:srgbClr val="FFFF00"/>
                </a:highlight>
              </a:rPr>
              <a:t>Samual</a:t>
            </a:r>
            <a:br>
              <a:rPr lang="en-US" sz="2800">
                <a:highlight>
                  <a:srgbClr val="FFFF00"/>
                </a:highlight>
              </a:rPr>
            </a:br>
            <a:endParaRPr lang="en-US" sz="2800">
              <a:solidFill>
                <a:schemeClr val="tx1"/>
              </a:solidFill>
              <a:highlight>
                <a:srgbClr val="FFFF00"/>
              </a:highlight>
            </a:endParaRP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838200" y="4072040"/>
            <a:ext cx="10515600" cy="2286010"/>
          </a:xfrm>
        </p:spPr>
        <p:txBody>
          <a:bodyPr vert="horz" lIns="0" tIns="0" rIns="0" bIns="0" rtlCol="0" anchor="t">
            <a:normAutofit/>
          </a:bodyPr>
          <a:lstStyle/>
          <a:p>
            <a:pPr marL="285750" indent="-285750" algn="l">
              <a:lnSpc>
                <a:spcPct val="90000"/>
              </a:lnSpc>
              <a:spcBef>
                <a:spcPts val="1000"/>
              </a:spcBef>
              <a:buFont typeface="Arial"/>
              <a:buChar char="•"/>
            </a:pPr>
            <a:r>
              <a:rPr lang="en-US">
                <a:solidFill>
                  <a:schemeClr val="bg1"/>
                </a:solidFill>
                <a:ea typeface="+mn-lt"/>
                <a:cs typeface="+mn-lt"/>
              </a:rPr>
              <a:t>Nasir - 2127504</a:t>
            </a:r>
            <a:endParaRPr lang="en-US"/>
          </a:p>
          <a:p>
            <a:pPr marL="285750" indent="-285750" algn="l">
              <a:lnSpc>
                <a:spcPct val="90000"/>
              </a:lnSpc>
              <a:spcBef>
                <a:spcPts val="1000"/>
              </a:spcBef>
              <a:buFont typeface="Arial"/>
              <a:buChar char="•"/>
            </a:pPr>
            <a:r>
              <a:rPr lang="en-US">
                <a:solidFill>
                  <a:schemeClr val="bg1"/>
                </a:solidFill>
                <a:ea typeface="+mn-lt"/>
                <a:cs typeface="+mn-lt"/>
              </a:rPr>
              <a:t>Zameer – 2128773</a:t>
            </a:r>
          </a:p>
          <a:p>
            <a:pPr marL="285750" indent="-285750" algn="l">
              <a:lnSpc>
                <a:spcPct val="90000"/>
              </a:lnSpc>
              <a:spcBef>
                <a:spcPts val="1000"/>
              </a:spcBef>
              <a:buFont typeface="Arial"/>
              <a:buChar char="•"/>
            </a:pPr>
            <a:r>
              <a:rPr lang="en-US">
                <a:solidFill>
                  <a:schemeClr val="bg1"/>
                </a:solidFill>
                <a:ea typeface="+mn-lt"/>
                <a:cs typeface="+mn-lt"/>
              </a:rPr>
              <a:t>Asma - 2132608</a:t>
            </a:r>
          </a:p>
          <a:p>
            <a:pPr marL="285750" indent="-285750" algn="l">
              <a:lnSpc>
                <a:spcPct val="90000"/>
              </a:lnSpc>
              <a:spcBef>
                <a:spcPts val="1000"/>
              </a:spcBef>
              <a:buFont typeface="Arial"/>
              <a:buChar char="•"/>
            </a:pPr>
            <a:r>
              <a:rPr lang="en-US">
                <a:solidFill>
                  <a:schemeClr val="bg1"/>
                </a:solidFill>
                <a:ea typeface="+mn-lt"/>
                <a:cs typeface="+mn-lt"/>
              </a:rPr>
              <a:t>Salma – 2132607 </a:t>
            </a:r>
          </a:p>
          <a:p>
            <a:pPr marL="285750" indent="-285750" algn="l">
              <a:lnSpc>
                <a:spcPct val="90000"/>
              </a:lnSpc>
              <a:spcBef>
                <a:spcPts val="1000"/>
              </a:spcBef>
              <a:buFont typeface="Arial"/>
              <a:buChar char="•"/>
            </a:pPr>
            <a:r>
              <a:rPr lang="en-US">
                <a:solidFill>
                  <a:schemeClr val="bg1"/>
                </a:solidFill>
                <a:cs typeface="Sabon Next LT"/>
              </a:rPr>
              <a:t>Shabnam - 2132501</a:t>
            </a:r>
          </a:p>
          <a:p>
            <a:pPr algn="l">
              <a:lnSpc>
                <a:spcPct val="90000"/>
              </a:lnSpc>
              <a:spcBef>
                <a:spcPts val="1000"/>
              </a:spcBef>
            </a:pPr>
            <a:endParaRPr lang="en-US">
              <a:solidFill>
                <a:schemeClr val="bg1"/>
              </a:solidFill>
              <a:ea typeface="+mn-lt"/>
              <a:cs typeface="+mn-lt"/>
            </a:endParaRPr>
          </a:p>
          <a:p>
            <a:pPr algn="l"/>
            <a:endParaRPr lang="en-US">
              <a:solidFill>
                <a:srgbClr val="FFFFFF"/>
              </a:solidFill>
              <a:cs typeface="Sabon Next LT"/>
            </a:endParaRPr>
          </a:p>
        </p:txBody>
      </p:sp>
    </p:spTree>
    <p:extLst>
      <p:ext uri="{BB962C8B-B14F-4D97-AF65-F5344CB8AC3E}">
        <p14:creationId xmlns:p14="http://schemas.microsoft.com/office/powerpoint/2010/main" val="213156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par>
                                <p:cTn id="28" presetID="10" presetClass="entr" presetSubtype="0" fill="hold" grpId="0" nodeType="withEffect">
                                  <p:stCondLst>
                                    <p:cond delay="10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1508760" y="1413764"/>
            <a:ext cx="6766560" cy="768096"/>
          </a:xfrm>
        </p:spPr>
        <p:txBody>
          <a:bodyPr anchor="t">
            <a:normAutofit/>
          </a:bodyPr>
          <a:lstStyle/>
          <a:p>
            <a:r>
              <a:rPr lang="en-US"/>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1508760" y="2837688"/>
            <a:ext cx="5879592" cy="2700528"/>
          </a:xfrm>
        </p:spPr>
        <p:txBody>
          <a:bodyPr vert="horz" lIns="91440" tIns="45720" rIns="91440" bIns="45720" rtlCol="0" anchor="t">
            <a:normAutofit/>
          </a:bodyPr>
          <a:lstStyle/>
          <a:p>
            <a:pPr algn="ctr"/>
            <a:r>
              <a:rPr lang="en-US"/>
              <a:t>As a group we will prepare a presentation to outline the strategies  Tom should use to improve the communication within the project team members.  we will look at the benefits, models of communication, the negativity and finally channels of communication. </a:t>
            </a:r>
            <a:endParaRPr lang="en-US">
              <a:cs typeface="Sabon Next LT"/>
            </a:endParaRPr>
          </a:p>
          <a:p>
            <a:endParaRPr lang="en-US"/>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2</a:t>
            </a:fld>
            <a:endParaRPr lang="en-US"/>
          </a:p>
        </p:txBody>
      </p:sp>
      <p:sp>
        <p:nvSpPr>
          <p:cNvPr id="4" name="TextBox 3">
            <a:extLst>
              <a:ext uri="{FF2B5EF4-FFF2-40B4-BE49-F238E27FC236}">
                <a16:creationId xmlns:a16="http://schemas.microsoft.com/office/drawing/2014/main" id="{2EFE4129-8177-FF5E-8A59-00F3C98F2973}"/>
              </a:ext>
            </a:extLst>
          </p:cNvPr>
          <p:cNvSpPr txBox="1"/>
          <p:nvPr/>
        </p:nvSpPr>
        <p:spPr>
          <a:xfrm>
            <a:off x="9182100" y="6115050"/>
            <a:ext cx="2552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atin typeface="Arial Nova"/>
                <a:ea typeface="Arial"/>
                <a:cs typeface="Arial"/>
              </a:rPr>
              <a:t>Asma - 2132608​</a:t>
            </a:r>
            <a:endParaRPr lang="en-US">
              <a:latin typeface="Arial Nova"/>
            </a:endParaRPr>
          </a:p>
        </p:txBody>
      </p:sp>
    </p:spTree>
    <p:extLst>
      <p:ext uri="{BB962C8B-B14F-4D97-AF65-F5344CB8AC3E}">
        <p14:creationId xmlns:p14="http://schemas.microsoft.com/office/powerpoint/2010/main" val="97962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46CDAC1-E018-CD62-1CFE-180779128106}"/>
              </a:ext>
            </a:extLst>
          </p:cNvPr>
          <p:cNvSpPr>
            <a:spLocks noGrp="1"/>
          </p:cNvSpPr>
          <p:nvPr>
            <p:ph type="sldNum" sz="quarter" idx="12"/>
          </p:nvPr>
        </p:nvSpPr>
        <p:spPr/>
        <p:txBody>
          <a:bodyPr/>
          <a:lstStyle/>
          <a:p>
            <a:fld id="{48F63A3B-78C7-47BE-AE5E-E10140E04643}" type="slidenum">
              <a:rPr lang="en-US" dirty="0"/>
              <a:t>3</a:t>
            </a:fld>
            <a:endParaRPr lang="en-US"/>
          </a:p>
        </p:txBody>
      </p:sp>
      <p:sp>
        <p:nvSpPr>
          <p:cNvPr id="5" name="Rectangle: Rounded Corners 4">
            <a:extLst>
              <a:ext uri="{FF2B5EF4-FFF2-40B4-BE49-F238E27FC236}">
                <a16:creationId xmlns:a16="http://schemas.microsoft.com/office/drawing/2014/main" id="{921EB1E2-D5CF-89ED-9D25-897C433C0E1D}"/>
              </a:ext>
            </a:extLst>
          </p:cNvPr>
          <p:cNvSpPr/>
          <p:nvPr/>
        </p:nvSpPr>
        <p:spPr>
          <a:xfrm>
            <a:off x="2114281" y="279043"/>
            <a:ext cx="7276563" cy="89078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ea typeface="+mn-lt"/>
                <a:cs typeface="+mn-lt"/>
              </a:rPr>
              <a:t>The benefits of effective communication</a:t>
            </a:r>
            <a:r>
              <a:rPr lang="en-GB" dirty="0">
                <a:ea typeface="+mn-lt"/>
                <a:cs typeface="+mn-lt"/>
              </a:rPr>
              <a:t> </a:t>
            </a:r>
            <a:endParaRPr lang="en-GB">
              <a:cs typeface="Sabon Next LT"/>
            </a:endParaRPr>
          </a:p>
        </p:txBody>
      </p:sp>
      <p:pic>
        <p:nvPicPr>
          <p:cNvPr id="6" name="Picture 6">
            <a:extLst>
              <a:ext uri="{FF2B5EF4-FFF2-40B4-BE49-F238E27FC236}">
                <a16:creationId xmlns:a16="http://schemas.microsoft.com/office/drawing/2014/main" id="{EB9E5527-A0C8-FE99-6090-FA3F1E25B94C}"/>
              </a:ext>
            </a:extLst>
          </p:cNvPr>
          <p:cNvPicPr>
            <a:picLocks noChangeAspect="1"/>
          </p:cNvPicPr>
          <p:nvPr/>
        </p:nvPicPr>
        <p:blipFill>
          <a:blip r:embed="rId2"/>
          <a:stretch>
            <a:fillRect/>
          </a:stretch>
        </p:blipFill>
        <p:spPr>
          <a:xfrm>
            <a:off x="7890456" y="1280377"/>
            <a:ext cx="4095481" cy="4415305"/>
          </a:xfrm>
          <a:prstGeom prst="rect">
            <a:avLst/>
          </a:prstGeom>
        </p:spPr>
      </p:pic>
      <p:sp>
        <p:nvSpPr>
          <p:cNvPr id="7" name="TextBox 6">
            <a:extLst>
              <a:ext uri="{FF2B5EF4-FFF2-40B4-BE49-F238E27FC236}">
                <a16:creationId xmlns:a16="http://schemas.microsoft.com/office/drawing/2014/main" id="{65DF33C3-9E1F-5BA3-8B62-A0B3BF34DD88}"/>
              </a:ext>
            </a:extLst>
          </p:cNvPr>
          <p:cNvSpPr txBox="1"/>
          <p:nvPr/>
        </p:nvSpPr>
        <p:spPr>
          <a:xfrm>
            <a:off x="1" y="1462288"/>
            <a:ext cx="781049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1. Building trust</a:t>
            </a:r>
            <a:endParaRPr lang="en-US" dirty="0"/>
          </a:p>
          <a:p>
            <a:r>
              <a:rPr lang="en-GB" dirty="0"/>
              <a:t>2. Preventing or resolving problems</a:t>
            </a:r>
            <a:endParaRPr lang="en-GB" dirty="0">
              <a:cs typeface="Sabon Next LT"/>
            </a:endParaRPr>
          </a:p>
          <a:p>
            <a:r>
              <a:rPr lang="en-GB" dirty="0"/>
              <a:t>3. Providing clarity and direction</a:t>
            </a:r>
            <a:endParaRPr lang="en-GB" dirty="0">
              <a:cs typeface="Sabon Next LT"/>
            </a:endParaRPr>
          </a:p>
          <a:p>
            <a:r>
              <a:rPr lang="en-GB" dirty="0"/>
              <a:t>4. Creates better relationships</a:t>
            </a:r>
            <a:endParaRPr lang="en-GB" dirty="0">
              <a:cs typeface="Sabon Next LT"/>
            </a:endParaRPr>
          </a:p>
          <a:p>
            <a:r>
              <a:rPr lang="en-GB" dirty="0"/>
              <a:t>5. Improves productivity</a:t>
            </a:r>
            <a:endParaRPr lang="en-GB" dirty="0">
              <a:cs typeface="Sabon Next LT"/>
            </a:endParaRPr>
          </a:p>
          <a:p>
            <a:endParaRPr lang="en-GB" dirty="0">
              <a:cs typeface="Sabon Next LT"/>
            </a:endParaRPr>
          </a:p>
          <a:p>
            <a:r>
              <a:rPr lang="en-GB" dirty="0">
                <a:ea typeface="+mn-lt"/>
                <a:cs typeface="+mn-lt"/>
              </a:rPr>
              <a:t>Effective communication helps us better understand a person or a situation and allows us to resolve differences, build trust and respect, and create an environment where creative ideas, problem-solving, affection, and interest may develop. Communication may seem simple, but much of what we try to communicate to others – and what others try to communicate to us – is misinterpreted, which can cause conflict and frustration. expectations in personal and professional relationships.</a:t>
            </a:r>
            <a:endParaRPr lang="en-GB" dirty="0"/>
          </a:p>
          <a:p>
            <a:endParaRPr lang="en-GB" dirty="0">
              <a:cs typeface="Sabon Next LT"/>
            </a:endParaRPr>
          </a:p>
          <a:p>
            <a:r>
              <a:rPr lang="en-GB" dirty="0">
                <a:cs typeface="Sabon Next LT"/>
              </a:rPr>
              <a:t>All the above points could be more effective for TOM'S project </a:t>
            </a: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p:txBody>
      </p:sp>
      <p:sp>
        <p:nvSpPr>
          <p:cNvPr id="8" name="Rectangle: Rounded Corners 7">
            <a:extLst>
              <a:ext uri="{FF2B5EF4-FFF2-40B4-BE49-F238E27FC236}">
                <a16:creationId xmlns:a16="http://schemas.microsoft.com/office/drawing/2014/main" id="{A875F987-ED33-676E-A8B0-D8075DB0F375}"/>
              </a:ext>
            </a:extLst>
          </p:cNvPr>
          <p:cNvSpPr/>
          <p:nvPr/>
        </p:nvSpPr>
        <p:spPr>
          <a:xfrm>
            <a:off x="7885627" y="5782077"/>
            <a:ext cx="4303689" cy="1073239"/>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cs typeface="Sabon Next LT"/>
              </a:rPr>
              <a:t>Muhammad Nasir: 2127504</a:t>
            </a:r>
            <a:endParaRPr lang="en-GB" b="1" dirty="0">
              <a:solidFill>
                <a:schemeClr val="tx1"/>
              </a:solidFill>
            </a:endParaRPr>
          </a:p>
        </p:txBody>
      </p:sp>
    </p:spTree>
    <p:extLst>
      <p:ext uri="{BB962C8B-B14F-4D97-AF65-F5344CB8AC3E}">
        <p14:creationId xmlns:p14="http://schemas.microsoft.com/office/powerpoint/2010/main" val="3277934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97357FA-ECE4-B958-E5D1-D65839EF944F}"/>
              </a:ext>
            </a:extLst>
          </p:cNvPr>
          <p:cNvSpPr>
            <a:spLocks noGrp="1"/>
          </p:cNvSpPr>
          <p:nvPr>
            <p:ph type="ftr" sz="quarter" idx="11"/>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A5809F37-17EB-FC9C-57FC-CB870EE0D016}"/>
              </a:ext>
            </a:extLst>
          </p:cNvPr>
          <p:cNvSpPr>
            <a:spLocks noGrp="1"/>
          </p:cNvSpPr>
          <p:nvPr>
            <p:ph type="sldNum" sz="quarter" idx="12"/>
          </p:nvPr>
        </p:nvSpPr>
        <p:spPr/>
        <p:txBody>
          <a:bodyPr/>
          <a:lstStyle/>
          <a:p>
            <a:fld id="{48F63A3B-78C7-47BE-AE5E-E10140E04643}" type="slidenum">
              <a:rPr lang="en-US" dirty="0"/>
              <a:t>4</a:t>
            </a:fld>
            <a:endParaRPr lang="en-US"/>
          </a:p>
        </p:txBody>
      </p:sp>
      <p:sp>
        <p:nvSpPr>
          <p:cNvPr id="4" name="Rectangle 3">
            <a:extLst>
              <a:ext uri="{FF2B5EF4-FFF2-40B4-BE49-F238E27FC236}">
                <a16:creationId xmlns:a16="http://schemas.microsoft.com/office/drawing/2014/main" id="{9198C9B5-9AA1-CCEB-1EAF-7E0BFDAF9EFA}"/>
              </a:ext>
            </a:extLst>
          </p:cNvPr>
          <p:cNvSpPr/>
          <p:nvPr/>
        </p:nvSpPr>
        <p:spPr>
          <a:xfrm>
            <a:off x="2575774" y="254894"/>
            <a:ext cx="6214056" cy="1030309"/>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ea typeface="+mn-lt"/>
                <a:cs typeface="+mn-lt"/>
              </a:rPr>
              <a:t>Models of Communication</a:t>
            </a:r>
            <a:endParaRPr lang="en-US" sz="3200" b="1" dirty="0">
              <a:cs typeface="Sabon Next LT"/>
            </a:endParaRPr>
          </a:p>
        </p:txBody>
      </p:sp>
      <p:sp>
        <p:nvSpPr>
          <p:cNvPr id="7" name="TextBox 6">
            <a:extLst>
              <a:ext uri="{FF2B5EF4-FFF2-40B4-BE49-F238E27FC236}">
                <a16:creationId xmlns:a16="http://schemas.microsoft.com/office/drawing/2014/main" id="{5FA0D5C2-96BA-FD36-580F-54E155F76639}"/>
              </a:ext>
            </a:extLst>
          </p:cNvPr>
          <p:cNvSpPr txBox="1"/>
          <p:nvPr/>
        </p:nvSpPr>
        <p:spPr>
          <a:xfrm>
            <a:off x="1234225" y="2039155"/>
            <a:ext cx="669433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cap="all" dirty="0">
                <a:ea typeface="+mn-lt"/>
                <a:cs typeface="+mn-lt"/>
              </a:rPr>
              <a:t>VERBAL COMMUNICATION</a:t>
            </a:r>
            <a:endParaRPr lang="en-US" dirty="0"/>
          </a:p>
          <a:p>
            <a:r>
              <a:rPr lang="en-GB" dirty="0">
                <a:ea typeface="+mn-lt"/>
                <a:cs typeface="+mn-lt"/>
              </a:rPr>
              <a:t>The communication in which the sender uses words to transmit the message to the receiver is known as verbal communication.</a:t>
            </a:r>
            <a:endParaRPr lang="en-US" dirty="0">
              <a:cs typeface="Sabon Next LT"/>
            </a:endParaRPr>
          </a:p>
          <a:p>
            <a:endParaRPr lang="en-GB" dirty="0">
              <a:ea typeface="+mn-lt"/>
              <a:cs typeface="+mn-lt"/>
            </a:endParaRPr>
          </a:p>
          <a:p>
            <a:r>
              <a:rPr lang="en-GB" b="1" cap="all" dirty="0">
                <a:ea typeface="+mn-lt"/>
                <a:cs typeface="+mn-lt"/>
              </a:rPr>
              <a:t>NON-VERBAL COMMUNICATION</a:t>
            </a:r>
            <a:endParaRPr lang="en-GB" dirty="0"/>
          </a:p>
          <a:p>
            <a:r>
              <a:rPr lang="en-GB" dirty="0">
                <a:ea typeface="+mn-lt"/>
                <a:cs typeface="+mn-lt"/>
              </a:rPr>
              <a:t>The communication that takes place between sender and receiver with the use of signs is known as non-verbal communication.</a:t>
            </a:r>
            <a:endParaRPr lang="en-GB">
              <a:cs typeface="Sabon Next LT"/>
            </a:endParaRPr>
          </a:p>
          <a:p>
            <a:endParaRPr lang="en-GB" dirty="0">
              <a:cs typeface="Sabon Next LT"/>
            </a:endParaRPr>
          </a:p>
        </p:txBody>
      </p:sp>
      <p:sp>
        <p:nvSpPr>
          <p:cNvPr id="8" name="Rectangle: Rounded Corners 7">
            <a:extLst>
              <a:ext uri="{FF2B5EF4-FFF2-40B4-BE49-F238E27FC236}">
                <a16:creationId xmlns:a16="http://schemas.microsoft.com/office/drawing/2014/main" id="{AE8D1563-2C8A-870A-42A2-EE61674DD391}"/>
              </a:ext>
            </a:extLst>
          </p:cNvPr>
          <p:cNvSpPr/>
          <p:nvPr/>
        </p:nvSpPr>
        <p:spPr>
          <a:xfrm>
            <a:off x="8948134" y="6096001"/>
            <a:ext cx="3241182" cy="761998"/>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ea typeface="+mn-lt"/>
                <a:cs typeface="+mn-lt"/>
              </a:rPr>
              <a:t>Shabnam - 2132501</a:t>
            </a:r>
            <a:endParaRPr lang="en-US" dirty="0">
              <a:solidFill>
                <a:schemeClr val="bg1"/>
              </a:solidFill>
            </a:endParaRPr>
          </a:p>
        </p:txBody>
      </p:sp>
      <p:pic>
        <p:nvPicPr>
          <p:cNvPr id="9" name="Picture 9">
            <a:extLst>
              <a:ext uri="{FF2B5EF4-FFF2-40B4-BE49-F238E27FC236}">
                <a16:creationId xmlns:a16="http://schemas.microsoft.com/office/drawing/2014/main" id="{A794D2D0-89A0-CAEE-97ED-FC2B93837A98}"/>
              </a:ext>
            </a:extLst>
          </p:cNvPr>
          <p:cNvPicPr>
            <a:picLocks noChangeAspect="1"/>
          </p:cNvPicPr>
          <p:nvPr/>
        </p:nvPicPr>
        <p:blipFill>
          <a:blip r:embed="rId2"/>
          <a:stretch>
            <a:fillRect/>
          </a:stretch>
        </p:blipFill>
        <p:spPr>
          <a:xfrm>
            <a:off x="8630992" y="2038937"/>
            <a:ext cx="2743200" cy="2586942"/>
          </a:xfrm>
          <a:prstGeom prst="rect">
            <a:avLst/>
          </a:prstGeom>
        </p:spPr>
      </p:pic>
    </p:spTree>
    <p:extLst>
      <p:ext uri="{BB962C8B-B14F-4D97-AF65-F5344CB8AC3E}">
        <p14:creationId xmlns:p14="http://schemas.microsoft.com/office/powerpoint/2010/main" val="2933021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4" name="Rectangle 47">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325000"/>
            <a:ext cx="5432045" cy="2032700"/>
          </a:xfrm>
        </p:spPr>
        <p:txBody>
          <a:bodyPr anchor="b">
            <a:normAutofit/>
          </a:bodyPr>
          <a:lstStyle/>
          <a:p>
            <a:r>
              <a:rPr lang="en-GB" sz="4500" b="1">
                <a:cs typeface="Calibri Light"/>
              </a:rPr>
              <a:t>Communication barriers that can negatively impact</a:t>
            </a:r>
          </a:p>
        </p:txBody>
      </p:sp>
      <p:sp>
        <p:nvSpPr>
          <p:cNvPr id="3" name="Subtitle 2"/>
          <p:cNvSpPr>
            <a:spLocks noGrp="1"/>
          </p:cNvSpPr>
          <p:nvPr>
            <p:ph type="subTitle" idx="1"/>
          </p:nvPr>
        </p:nvSpPr>
        <p:spPr>
          <a:xfrm>
            <a:off x="448055" y="2624400"/>
            <a:ext cx="5432045" cy="3326456"/>
          </a:xfrm>
        </p:spPr>
        <p:txBody>
          <a:bodyPr vert="horz" lIns="91440" tIns="45720" rIns="91440" bIns="45720" rtlCol="0">
            <a:normAutofit/>
          </a:bodyPr>
          <a:lstStyle/>
          <a:p>
            <a:pPr>
              <a:lnSpc>
                <a:spcPct val="110000"/>
              </a:lnSpc>
              <a:spcAft>
                <a:spcPts val="600"/>
              </a:spcAft>
            </a:pPr>
            <a:r>
              <a:rPr lang="en-GB" sz="1600">
                <a:cs typeface="Calibri"/>
              </a:rPr>
              <a:t>NOT ENGAGED: too much information ,no pictures different learning styles</a:t>
            </a:r>
          </a:p>
          <a:p>
            <a:pPr>
              <a:lnSpc>
                <a:spcPct val="110000"/>
              </a:lnSpc>
              <a:spcAft>
                <a:spcPts val="600"/>
              </a:spcAft>
            </a:pPr>
            <a:r>
              <a:rPr lang="en-GB" sz="1600">
                <a:cs typeface="Calibri"/>
              </a:rPr>
              <a:t>LOW IQ: not intellectually mature so not able to understand what is being said.</a:t>
            </a:r>
          </a:p>
          <a:p>
            <a:pPr>
              <a:lnSpc>
                <a:spcPct val="110000"/>
              </a:lnSpc>
              <a:spcAft>
                <a:spcPts val="600"/>
              </a:spcAft>
            </a:pPr>
            <a:r>
              <a:rPr lang="en-GB" sz="1600">
                <a:cs typeface="Calibri"/>
              </a:rPr>
              <a:t>INFORMATION OVERLOAD: too much information being relayed so hard to take onboard</a:t>
            </a:r>
          </a:p>
          <a:p>
            <a:pPr>
              <a:lnSpc>
                <a:spcPct val="110000"/>
              </a:lnSpc>
              <a:spcAft>
                <a:spcPts val="600"/>
              </a:spcAft>
            </a:pPr>
            <a:r>
              <a:rPr lang="en-GB" sz="1600">
                <a:cs typeface="Calibri"/>
              </a:rPr>
              <a:t>LANGUAGE AND CULTURAL DIFFERENCE: May speak different language or have a strong accent making it hard to understand, or cultural difference such as men and women mixing or subjects that are taboo</a:t>
            </a:r>
          </a:p>
          <a:p>
            <a:pPr>
              <a:lnSpc>
                <a:spcPct val="110000"/>
              </a:lnSpc>
              <a:spcAft>
                <a:spcPts val="600"/>
              </a:spcAft>
            </a:pPr>
            <a:endParaRPr lang="en-GB" sz="1600">
              <a:cs typeface="Calibri"/>
            </a:endParaRPr>
          </a:p>
          <a:p>
            <a:pPr>
              <a:lnSpc>
                <a:spcPct val="110000"/>
              </a:lnSpc>
              <a:spcAft>
                <a:spcPts val="600"/>
              </a:spcAft>
            </a:pPr>
            <a:endParaRPr lang="en-GB" sz="1600">
              <a:cs typeface="Calibri"/>
            </a:endParaRPr>
          </a:p>
        </p:txBody>
      </p:sp>
      <p:cxnSp>
        <p:nvCxnSpPr>
          <p:cNvPr id="55" name="Straight Connector 49">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39" name="Picture 3">
            <a:extLst>
              <a:ext uri="{FF2B5EF4-FFF2-40B4-BE49-F238E27FC236}">
                <a16:creationId xmlns:a16="http://schemas.microsoft.com/office/drawing/2014/main" id="{27BF083B-F9FD-8F43-FD83-A1657ED17FC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6311900" y="1896361"/>
            <a:ext cx="5436688" cy="3058135"/>
          </a:xfrm>
          <a:prstGeom prst="rect">
            <a:avLst/>
          </a:prstGeom>
        </p:spPr>
      </p:pic>
      <p:sp>
        <p:nvSpPr>
          <p:cNvPr id="5" name="TextBox 4">
            <a:extLst>
              <a:ext uri="{FF2B5EF4-FFF2-40B4-BE49-F238E27FC236}">
                <a16:creationId xmlns:a16="http://schemas.microsoft.com/office/drawing/2014/main" id="{D04EAA63-F215-1FA9-8F86-82899470AF87}"/>
              </a:ext>
            </a:extLst>
          </p:cNvPr>
          <p:cNvSpPr txBox="1"/>
          <p:nvPr/>
        </p:nvSpPr>
        <p:spPr>
          <a:xfrm>
            <a:off x="9429750" y="6229350"/>
            <a:ext cx="2311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rPr>
              <a:t>Zameer - 2128773</a:t>
            </a:r>
          </a:p>
        </p:txBody>
      </p:sp>
    </p:spTree>
    <p:extLst>
      <p:ext uri="{BB962C8B-B14F-4D97-AF65-F5344CB8AC3E}">
        <p14:creationId xmlns:p14="http://schemas.microsoft.com/office/powerpoint/2010/main" val="4285394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838D238-F629-B9A1-A1D8-B7E85D561F55}"/>
              </a:ext>
            </a:extLst>
          </p:cNvPr>
          <p:cNvSpPr>
            <a:spLocks noGrp="1"/>
          </p:cNvSpPr>
          <p:nvPr>
            <p:ph type="title"/>
          </p:nvPr>
        </p:nvSpPr>
        <p:spPr>
          <a:xfrm>
            <a:off x="758952" y="212852"/>
            <a:ext cx="10671048" cy="768096"/>
          </a:xfrm>
        </p:spPr>
        <p:txBody>
          <a:bodyPr/>
          <a:lstStyle/>
          <a:p>
            <a:r>
              <a:rPr lang="en-US">
                <a:latin typeface="Calibri"/>
                <a:cs typeface="Calibri"/>
              </a:rPr>
              <a:t>CHANNELS OF COMMUNICATION TO IMPROVE COMMUNICATION</a:t>
            </a:r>
            <a:endParaRPr lang="en-US" b="0">
              <a:latin typeface="Calibri"/>
              <a:ea typeface="+mj-lt"/>
              <a:cs typeface="Calibri"/>
            </a:endParaRPr>
          </a:p>
          <a:p>
            <a:endParaRPr lang="en-US"/>
          </a:p>
        </p:txBody>
      </p:sp>
      <p:pic>
        <p:nvPicPr>
          <p:cNvPr id="4" name="Picture 4" descr="Diagram&#10;&#10;Description automatically generated">
            <a:extLst>
              <a:ext uri="{FF2B5EF4-FFF2-40B4-BE49-F238E27FC236}">
                <a16:creationId xmlns:a16="http://schemas.microsoft.com/office/drawing/2014/main" id="{CB399DC9-D4A1-9797-8E9E-361BE815E2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16728" y="2738120"/>
            <a:ext cx="5422440" cy="3380740"/>
          </a:xfrm>
          <a:prstGeom prst="rect">
            <a:avLst/>
          </a:prstGeom>
          <a:noFill/>
        </p:spPr>
      </p:pic>
      <p:sp>
        <p:nvSpPr>
          <p:cNvPr id="3" name="Slide Number Placeholder 2">
            <a:extLst>
              <a:ext uri="{FF2B5EF4-FFF2-40B4-BE49-F238E27FC236}">
                <a16:creationId xmlns:a16="http://schemas.microsoft.com/office/drawing/2014/main" id="{89422AA1-DC54-76DD-1DE1-0DAC62F7A430}"/>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6</a:t>
            </a:fld>
            <a:endParaRPr lang="en-US"/>
          </a:p>
        </p:txBody>
      </p:sp>
      <p:sp>
        <p:nvSpPr>
          <p:cNvPr id="7" name="TextBox 6">
            <a:extLst>
              <a:ext uri="{FF2B5EF4-FFF2-40B4-BE49-F238E27FC236}">
                <a16:creationId xmlns:a16="http://schemas.microsoft.com/office/drawing/2014/main" id="{BAF9B43F-8E26-AED7-8EFE-6DC7EF80A152}"/>
              </a:ext>
            </a:extLst>
          </p:cNvPr>
          <p:cNvSpPr txBox="1"/>
          <p:nvPr/>
        </p:nvSpPr>
        <p:spPr>
          <a:xfrm>
            <a:off x="1612900" y="1873250"/>
            <a:ext cx="10325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ea typeface="+mn-lt"/>
                <a:cs typeface="+mn-lt"/>
              </a:rPr>
              <a:t>I would strongly advise Tom to use the following channels of communication..</a:t>
            </a:r>
            <a:endParaRPr lang="en-US">
              <a:solidFill>
                <a:srgbClr val="FF0000"/>
              </a:solidFill>
              <a:ea typeface="+mn-lt"/>
              <a:cs typeface="+mn-lt"/>
            </a:endParaRPr>
          </a:p>
          <a:p>
            <a:endParaRPr lang="en-US">
              <a:solidFill>
                <a:srgbClr val="FF0000"/>
              </a:solidFill>
              <a:cs typeface="Sabon Next LT"/>
            </a:endParaRPr>
          </a:p>
        </p:txBody>
      </p:sp>
      <p:sp>
        <p:nvSpPr>
          <p:cNvPr id="8" name="TextBox 7">
            <a:extLst>
              <a:ext uri="{FF2B5EF4-FFF2-40B4-BE49-F238E27FC236}">
                <a16:creationId xmlns:a16="http://schemas.microsoft.com/office/drawing/2014/main" id="{91E56A7E-C702-C2B6-63E9-843A47A29170}"/>
              </a:ext>
            </a:extLst>
          </p:cNvPr>
          <p:cNvSpPr txBox="1"/>
          <p:nvPr/>
        </p:nvSpPr>
        <p:spPr>
          <a:xfrm>
            <a:off x="279400" y="2616200"/>
            <a:ext cx="553720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Verdana Pro"/>
                <a:ea typeface="+mn-lt"/>
                <a:cs typeface="+mn-lt"/>
              </a:rPr>
              <a:t>Face to face conversations: this way you can understand the body language</a:t>
            </a:r>
            <a:endParaRPr lang="en-US"/>
          </a:p>
          <a:p>
            <a:pPr marL="285750" indent="-285750">
              <a:buFont typeface="Arial"/>
              <a:buChar char="•"/>
            </a:pPr>
            <a:endParaRPr lang="en-US"/>
          </a:p>
          <a:p>
            <a:pPr marL="285750" indent="-285750">
              <a:buFont typeface="Arial"/>
              <a:buChar char="•"/>
            </a:pPr>
            <a:r>
              <a:rPr lang="en-US">
                <a:latin typeface="Verdana Pro"/>
                <a:ea typeface="+mn-lt"/>
                <a:cs typeface="+mn-lt"/>
              </a:rPr>
              <a:t>In person: in-person conversations are one of the most effective channels of communication.</a:t>
            </a:r>
          </a:p>
          <a:p>
            <a:pPr marL="285750" indent="-285750">
              <a:buFont typeface="Arial"/>
              <a:buChar char="•"/>
            </a:pPr>
            <a:endParaRPr lang="en-US">
              <a:latin typeface="Verdana Pro"/>
              <a:ea typeface="+mn-lt"/>
              <a:cs typeface="+mn-lt"/>
            </a:endParaRPr>
          </a:p>
          <a:p>
            <a:pPr marL="285750" indent="-285750">
              <a:buFont typeface="Arial"/>
              <a:buChar char="•"/>
            </a:pPr>
            <a:r>
              <a:rPr lang="en-US">
                <a:latin typeface="Verdana Pro"/>
                <a:ea typeface="+mn-lt"/>
                <a:cs typeface="+mn-lt"/>
              </a:rPr>
              <a:t>Emails: this is quick and easy </a:t>
            </a:r>
          </a:p>
          <a:p>
            <a:pPr marL="285750" indent="-285750">
              <a:buFont typeface="Arial"/>
              <a:buChar char="•"/>
            </a:pPr>
            <a:endParaRPr lang="en-US">
              <a:latin typeface="Verdana Pro"/>
              <a:ea typeface="+mn-lt"/>
              <a:cs typeface="+mn-lt"/>
            </a:endParaRPr>
          </a:p>
          <a:p>
            <a:pPr marL="285750" indent="-285750">
              <a:buFont typeface="Arial"/>
              <a:buChar char="•"/>
            </a:pPr>
            <a:r>
              <a:rPr lang="en-US">
                <a:latin typeface="Verdana Pro"/>
                <a:ea typeface="+mn-lt"/>
                <a:cs typeface="+mn-lt"/>
              </a:rPr>
              <a:t>Phone calls: you can be direct and get your message across</a:t>
            </a:r>
          </a:p>
          <a:p>
            <a:pPr marL="285750" indent="-285750">
              <a:buFont typeface="Arial"/>
              <a:buChar char="•"/>
            </a:pPr>
            <a:endParaRPr lang="en-US"/>
          </a:p>
          <a:p>
            <a:pPr marL="285750" indent="-285750">
              <a:buFont typeface="Arial"/>
              <a:buChar char="•"/>
            </a:pPr>
            <a:r>
              <a:rPr lang="en-US">
                <a:latin typeface="Verdana Pro"/>
                <a:ea typeface="+mn-lt"/>
                <a:cs typeface="+mn-lt"/>
              </a:rPr>
              <a:t>Social media: this can spread your information further afar.</a:t>
            </a:r>
          </a:p>
          <a:p>
            <a:pPr algn="l"/>
            <a:endParaRPr lang="en-US">
              <a:latin typeface="Verdana Pro"/>
              <a:cs typeface="Sabon Next LT"/>
            </a:endParaRPr>
          </a:p>
        </p:txBody>
      </p:sp>
      <p:sp>
        <p:nvSpPr>
          <p:cNvPr id="9" name="Arrow: Right 8">
            <a:extLst>
              <a:ext uri="{FF2B5EF4-FFF2-40B4-BE49-F238E27FC236}">
                <a16:creationId xmlns:a16="http://schemas.microsoft.com/office/drawing/2014/main" id="{EE1D0D0C-41D3-21A1-DD2F-4A4A3CE7F925}"/>
              </a:ext>
            </a:extLst>
          </p:cNvPr>
          <p:cNvSpPr/>
          <p:nvPr/>
        </p:nvSpPr>
        <p:spPr>
          <a:xfrm>
            <a:off x="609599" y="1619250"/>
            <a:ext cx="11150600" cy="901700"/>
          </a:xfrm>
          <a:prstGeom prst="rightArrow">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TextBox 80">
            <a:extLst>
              <a:ext uri="{FF2B5EF4-FFF2-40B4-BE49-F238E27FC236}">
                <a16:creationId xmlns:a16="http://schemas.microsoft.com/office/drawing/2014/main" id="{E74D9BBF-4CDD-E558-2A2B-810AEB319BE5}"/>
              </a:ext>
            </a:extLst>
          </p:cNvPr>
          <p:cNvSpPr txBox="1"/>
          <p:nvPr/>
        </p:nvSpPr>
        <p:spPr>
          <a:xfrm>
            <a:off x="9753600" y="6280150"/>
            <a:ext cx="2952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cs typeface="Sabon Next LT"/>
              </a:rPr>
              <a:t>Salma - 2132607</a:t>
            </a:r>
            <a:endParaRPr lang="en-US">
              <a:latin typeface="Arial Nova"/>
            </a:endParaRPr>
          </a:p>
        </p:txBody>
      </p:sp>
    </p:spTree>
    <p:extLst>
      <p:ext uri="{BB962C8B-B14F-4D97-AF65-F5344CB8AC3E}">
        <p14:creationId xmlns:p14="http://schemas.microsoft.com/office/powerpoint/2010/main" val="73285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DA3CABD-D3A9-326A-2206-ABE214930EB3}"/>
              </a:ext>
            </a:extLst>
          </p:cNvPr>
          <p:cNvSpPr/>
          <p:nvPr/>
        </p:nvSpPr>
        <p:spPr>
          <a:xfrm>
            <a:off x="1448873" y="228063"/>
            <a:ext cx="9165464" cy="944450"/>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cs typeface="Sabon Next LT"/>
              </a:rPr>
              <a:t>Reference List</a:t>
            </a:r>
          </a:p>
        </p:txBody>
      </p:sp>
      <p:sp>
        <p:nvSpPr>
          <p:cNvPr id="5" name="TextBox 4">
            <a:extLst>
              <a:ext uri="{FF2B5EF4-FFF2-40B4-BE49-F238E27FC236}">
                <a16:creationId xmlns:a16="http://schemas.microsoft.com/office/drawing/2014/main" id="{89C01F1A-C7D6-06A8-8042-115CACB48512}"/>
              </a:ext>
            </a:extLst>
          </p:cNvPr>
          <p:cNvSpPr txBox="1"/>
          <p:nvPr/>
        </p:nvSpPr>
        <p:spPr>
          <a:xfrm>
            <a:off x="523204" y="1609858"/>
            <a:ext cx="111616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1.</a:t>
            </a:r>
            <a:r>
              <a:rPr lang="en-GB" b="1" dirty="0">
                <a:ea typeface="+mn-lt"/>
                <a:cs typeface="+mn-lt"/>
              </a:rPr>
              <a:t>The benefits of effective communication</a:t>
            </a:r>
          </a:p>
          <a:p>
            <a:r>
              <a:rPr lang="en-GB" dirty="0" err="1">
                <a:ea typeface="+mn-lt"/>
                <a:cs typeface="+mn-lt"/>
              </a:rPr>
              <a:t>Станишевская</a:t>
            </a:r>
            <a:r>
              <a:rPr lang="en-GB" dirty="0">
                <a:ea typeface="+mn-lt"/>
                <a:cs typeface="+mn-lt"/>
              </a:rPr>
              <a:t>, В.Д., (2014). Benefits of effective communication in the workplace.</a:t>
            </a:r>
          </a:p>
          <a:p>
            <a:endParaRPr lang="en-GB" dirty="0">
              <a:cs typeface="Sabon Next LT"/>
            </a:endParaRPr>
          </a:p>
          <a:p>
            <a:endParaRPr lang="en-GB" b="1"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p:txBody>
      </p:sp>
    </p:spTree>
    <p:extLst>
      <p:ext uri="{BB962C8B-B14F-4D97-AF65-F5344CB8AC3E}">
        <p14:creationId xmlns:p14="http://schemas.microsoft.com/office/powerpoint/2010/main" val="1518731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title"/>
          </p:nvPr>
        </p:nvSpPr>
        <p:spPr>
          <a:xfrm>
            <a:off x="758952" y="1216152"/>
            <a:ext cx="5178898" cy="768096"/>
          </a:xfrm>
        </p:spPr>
        <p:txBody>
          <a:bodyPr anchor="t">
            <a:normAutofit/>
          </a:bodyPr>
          <a:lstStyle/>
          <a:p>
            <a:r>
              <a:rPr lang="en-US">
                <a:solidFill>
                  <a:srgbClr val="FF0000"/>
                </a:solidFill>
              </a:rPr>
              <a:t>THANK YOU</a:t>
            </a:r>
          </a:p>
        </p:txBody>
      </p:sp>
      <p:sp>
        <p:nvSpPr>
          <p:cNvPr id="11" name="Slide Number Placeholder 4">
            <a:extLst>
              <a:ext uri="{FF2B5EF4-FFF2-40B4-BE49-F238E27FC236}">
                <a16:creationId xmlns:a16="http://schemas.microsoft.com/office/drawing/2014/main" id="{682A7782-4322-8DAD-7A8B-8835518C4F47}"/>
              </a:ext>
            </a:extLst>
          </p:cNvPr>
          <p:cNvSpPr>
            <a:spLocks noGrp="1"/>
          </p:cNvSpPr>
          <p:nvPr>
            <p:ph type="sldNum" sz="quarter" idx="12"/>
          </p:nvPr>
        </p:nvSpPr>
        <p:spPr>
          <a:xfrm>
            <a:off x="10945368" y="457200"/>
            <a:ext cx="987552" cy="274320"/>
          </a:xfrm>
        </p:spPr>
        <p:txBody>
          <a:bodyPr/>
          <a:lstStyle/>
          <a:p>
            <a:pPr>
              <a:spcAft>
                <a:spcPts val="600"/>
              </a:spcAft>
            </a:pPr>
            <a:fld id="{48F63A3B-78C7-47BE-AE5E-E10140E04643}" type="slidenum">
              <a:rPr lang="en-US" dirty="0"/>
              <a:pPr>
                <a:spcAft>
                  <a:spcPts val="600"/>
                </a:spcAft>
              </a:pPr>
              <a:t>8</a:t>
            </a:fld>
            <a:endParaRPr lang="en-US"/>
          </a:p>
        </p:txBody>
      </p:sp>
      <p:pic>
        <p:nvPicPr>
          <p:cNvPr id="4" name="Picture 5" descr="A picture containing text, sign, vector graphics, clipart&#10;&#10;Description automatically generated">
            <a:extLst>
              <a:ext uri="{FF2B5EF4-FFF2-40B4-BE49-F238E27FC236}">
                <a16:creationId xmlns:a16="http://schemas.microsoft.com/office/drawing/2014/main" id="{CA7A9D02-9DC3-02CD-8DB7-A1E5F553DD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70819" y="975970"/>
            <a:ext cx="5164852" cy="5136097"/>
          </a:xfrm>
          <a:prstGeom prst="rect">
            <a:avLst/>
          </a:prstGeom>
        </p:spPr>
      </p:pic>
      <p:sp>
        <p:nvSpPr>
          <p:cNvPr id="3" name="TextBox 2">
            <a:extLst>
              <a:ext uri="{FF2B5EF4-FFF2-40B4-BE49-F238E27FC236}">
                <a16:creationId xmlns:a16="http://schemas.microsoft.com/office/drawing/2014/main" id="{7504E5D5-EE2F-BD87-409A-472F8D01ED38}"/>
              </a:ext>
            </a:extLst>
          </p:cNvPr>
          <p:cNvSpPr txBox="1"/>
          <p:nvPr/>
        </p:nvSpPr>
        <p:spPr>
          <a:xfrm>
            <a:off x="1219200" y="2800350"/>
            <a:ext cx="356235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Sabon Next LT"/>
              </a:rPr>
              <a:t>For being patient and listening to our presentation. we hope we have helped Tom in being able to improve communication with his project team members..</a:t>
            </a:r>
            <a:endParaRPr lang="en-US" err="1">
              <a:cs typeface="Sabon Next LT"/>
            </a:endParaRPr>
          </a:p>
        </p:txBody>
      </p:sp>
    </p:spTree>
    <p:extLst>
      <p:ext uri="{BB962C8B-B14F-4D97-AF65-F5344CB8AC3E}">
        <p14:creationId xmlns:p14="http://schemas.microsoft.com/office/powerpoint/2010/main" val="1003962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Table&#10;&#10;Description automatically generated">
            <a:extLst>
              <a:ext uri="{FF2B5EF4-FFF2-40B4-BE49-F238E27FC236}">
                <a16:creationId xmlns:a16="http://schemas.microsoft.com/office/drawing/2014/main" id="{D366FBF6-DF11-60F8-1E6F-AED9349ADEAA}"/>
              </a:ext>
            </a:extLst>
          </p:cNvPr>
          <p:cNvPicPr>
            <a:picLocks noGrp="1" noChangeAspect="1"/>
          </p:cNvPicPr>
          <p:nvPr>
            <p:ph type="pic" sz="quarter" idx="13"/>
          </p:nvPr>
        </p:nvPicPr>
        <p:blipFill rotWithShape="1">
          <a:blip r:embed="rId2"/>
          <a:srcRect r="4311"/>
          <a:stretch/>
        </p:blipFill>
        <p:spPr>
          <a:xfrm>
            <a:off x="120650" y="68263"/>
            <a:ext cx="11950700" cy="6721475"/>
          </a:xfrm>
          <a:noFill/>
        </p:spPr>
      </p:pic>
      <p:sp>
        <p:nvSpPr>
          <p:cNvPr id="5" name="Slide Number Placeholder 4" hidden="1">
            <a:extLst>
              <a:ext uri="{FF2B5EF4-FFF2-40B4-BE49-F238E27FC236}">
                <a16:creationId xmlns:a16="http://schemas.microsoft.com/office/drawing/2014/main" id="{EB3CB52D-1E93-4C23-299E-953AEBA09DA6}"/>
              </a:ext>
            </a:extLst>
          </p:cNvPr>
          <p:cNvSpPr>
            <a:spLocks noGrp="1"/>
          </p:cNvSpPr>
          <p:nvPr>
            <p:ph type="sldNum" sz="quarter" idx="12"/>
          </p:nvPr>
        </p:nvSpPr>
        <p:spPr/>
        <p:txBody>
          <a:bodyPr/>
          <a:lstStyle/>
          <a:p>
            <a:pPr>
              <a:spcAft>
                <a:spcPts val="600"/>
              </a:spcAft>
            </a:pPr>
            <a:fld id="{48F63A3B-78C7-47BE-AE5E-E10140E04643}" type="slidenum">
              <a:rPr lang="en-US" dirty="0"/>
              <a:pPr>
                <a:spcAft>
                  <a:spcPts val="600"/>
                </a:spcAft>
              </a:pPr>
              <a:t>9</a:t>
            </a:fld>
            <a:endParaRPr lang="en-US"/>
          </a:p>
        </p:txBody>
      </p:sp>
      <p:sp>
        <p:nvSpPr>
          <p:cNvPr id="7" name="TextBox 6">
            <a:extLst>
              <a:ext uri="{FF2B5EF4-FFF2-40B4-BE49-F238E27FC236}">
                <a16:creationId xmlns:a16="http://schemas.microsoft.com/office/drawing/2014/main" id="{A358CCBB-251B-2426-4C79-B9879E119AB9}"/>
              </a:ext>
            </a:extLst>
          </p:cNvPr>
          <p:cNvSpPr txBox="1"/>
          <p:nvPr/>
        </p:nvSpPr>
        <p:spPr>
          <a:xfrm>
            <a:off x="4895347" y="1527163"/>
            <a:ext cx="6995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Nasir, Zameer, Asma, Farzana, Shabnam, Salma</a:t>
            </a:r>
            <a:endParaRPr lang="en-US"/>
          </a:p>
        </p:txBody>
      </p:sp>
      <p:sp>
        <p:nvSpPr>
          <p:cNvPr id="8" name="TextBox 7">
            <a:extLst>
              <a:ext uri="{FF2B5EF4-FFF2-40B4-BE49-F238E27FC236}">
                <a16:creationId xmlns:a16="http://schemas.microsoft.com/office/drawing/2014/main" id="{AB80D373-2B29-80AF-6CAE-E75A28C994FC}"/>
              </a:ext>
            </a:extLst>
          </p:cNvPr>
          <p:cNvSpPr txBox="1"/>
          <p:nvPr/>
        </p:nvSpPr>
        <p:spPr>
          <a:xfrm>
            <a:off x="4846320" y="5944319"/>
            <a:ext cx="6743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10 – </a:t>
            </a:r>
            <a:r>
              <a:rPr lang="en-US" err="1">
                <a:cs typeface="Sabon Next LT"/>
              </a:rPr>
              <a:t>Realy</a:t>
            </a:r>
            <a:r>
              <a:rPr lang="en-US">
                <a:cs typeface="Sabon Next LT"/>
              </a:rPr>
              <a:t> enjoyed working as a team.</a:t>
            </a:r>
            <a:endParaRPr lang="en-US"/>
          </a:p>
        </p:txBody>
      </p:sp>
      <p:sp>
        <p:nvSpPr>
          <p:cNvPr id="10" name="TextBox 9">
            <a:extLst>
              <a:ext uri="{FF2B5EF4-FFF2-40B4-BE49-F238E27FC236}">
                <a16:creationId xmlns:a16="http://schemas.microsoft.com/office/drawing/2014/main" id="{73A36CD8-C5D3-77C4-9A4F-BDC3C40C81AB}"/>
              </a:ext>
            </a:extLst>
          </p:cNvPr>
          <p:cNvSpPr txBox="1"/>
          <p:nvPr/>
        </p:nvSpPr>
        <p:spPr>
          <a:xfrm>
            <a:off x="4777020" y="4849627"/>
            <a:ext cx="65836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Spend more time sitting and brainstorming ideas together rather then doing on own and pitching as a team</a:t>
            </a:r>
            <a:endParaRPr lang="en-US"/>
          </a:p>
        </p:txBody>
      </p:sp>
      <p:sp>
        <p:nvSpPr>
          <p:cNvPr id="11" name="TextBox 10">
            <a:extLst>
              <a:ext uri="{FF2B5EF4-FFF2-40B4-BE49-F238E27FC236}">
                <a16:creationId xmlns:a16="http://schemas.microsoft.com/office/drawing/2014/main" id="{A9321A1E-F8BF-7A48-5832-5C0C27F7A839}"/>
              </a:ext>
            </a:extLst>
          </p:cNvPr>
          <p:cNvSpPr txBox="1"/>
          <p:nvPr/>
        </p:nvSpPr>
        <p:spPr>
          <a:xfrm>
            <a:off x="4891321" y="2655786"/>
            <a:ext cx="6446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Communication and Compromise</a:t>
            </a:r>
            <a:endParaRPr lang="en-US"/>
          </a:p>
        </p:txBody>
      </p:sp>
      <p:sp>
        <p:nvSpPr>
          <p:cNvPr id="12" name="TextBox 11">
            <a:extLst>
              <a:ext uri="{FF2B5EF4-FFF2-40B4-BE49-F238E27FC236}">
                <a16:creationId xmlns:a16="http://schemas.microsoft.com/office/drawing/2014/main" id="{FE412686-A094-14FB-A901-CE833E06F730}"/>
              </a:ext>
            </a:extLst>
          </p:cNvPr>
          <p:cNvSpPr txBox="1"/>
          <p:nvPr/>
        </p:nvSpPr>
        <p:spPr>
          <a:xfrm>
            <a:off x="4888014" y="3594915"/>
            <a:ext cx="62865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At first lack of communication until we set up a </a:t>
            </a:r>
            <a:r>
              <a:rPr lang="en-US" err="1">
                <a:cs typeface="Sabon Next LT"/>
              </a:rPr>
              <a:t>whatsapp</a:t>
            </a:r>
            <a:r>
              <a:rPr lang="en-US">
                <a:cs typeface="Sabon Next LT"/>
              </a:rPr>
              <a:t> group.</a:t>
            </a:r>
            <a:endParaRPr lang="en-US"/>
          </a:p>
        </p:txBody>
      </p:sp>
    </p:spTree>
    <p:extLst>
      <p:ext uri="{BB962C8B-B14F-4D97-AF65-F5344CB8AC3E}">
        <p14:creationId xmlns:p14="http://schemas.microsoft.com/office/powerpoint/2010/main" val="1823332188"/>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TotalTime>
  <Words>547</Words>
  <Application>Microsoft Office PowerPoint</Application>
  <PresentationFormat>Widescreen</PresentationFormat>
  <Paragraphs>73</Paragraphs>
  <Slides>9</Slides>
  <Notes>0</Notes>
  <HiddenSlides>0</HiddenSlides>
  <MMClips>1</MMClip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Office Theme</vt:lpstr>
      <vt:lpstr>ThinLineVTI</vt:lpstr>
      <vt:lpstr> Presentation  - Strategies for Effective Communication in a Business Setting. Module : BMSW4002 – Effective Team Working and Communication Lecturer : Samual </vt:lpstr>
      <vt:lpstr>Introduction</vt:lpstr>
      <vt:lpstr>PowerPoint Presentation</vt:lpstr>
      <vt:lpstr>PowerPoint Presentation</vt:lpstr>
      <vt:lpstr>Communication barriers that can negatively impact</vt:lpstr>
      <vt:lpstr>CHANNELS OF COMMUNICATION TO IMPROVE COMMUNICATION </vt:lpstr>
      <vt:lpstr>PowerPoint Presentation</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dc:title>
  <dc:subject/>
  <dc:creator/>
  <cp:lastModifiedBy>Asma Sohail</cp:lastModifiedBy>
  <cp:revision>184</cp:revision>
  <dcterms:created xsi:type="dcterms:W3CDTF">2022-11-15T21:11:14Z</dcterms:created>
  <dcterms:modified xsi:type="dcterms:W3CDTF">2022-11-20T13:17:33Z</dcterms:modified>
</cp:coreProperties>
</file>