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7" r:id="rId2"/>
    <p:sldId id="260" r:id="rId3"/>
    <p:sldId id="261" r:id="rId4"/>
    <p:sldId id="262"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D141A1-03DD-4332-AA5F-142F9FE7B77F}" v="55" dt="2024-11-07T13:37:37.9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59" d="100"/>
          <a:sy n="59" d="100"/>
        </p:scale>
        <p:origin x="96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yla Omar-Davies" userId="c2dd2185808676f3" providerId="LiveId" clId="{3BD141A1-03DD-4332-AA5F-142F9FE7B77F}"/>
    <pc:docChg chg="undo custSel addSld modSld">
      <pc:chgData name="Layla Omar-Davies" userId="c2dd2185808676f3" providerId="LiveId" clId="{3BD141A1-03DD-4332-AA5F-142F9FE7B77F}" dt="2024-11-07T13:44:09.366" v="6513" actId="20577"/>
      <pc:docMkLst>
        <pc:docMk/>
      </pc:docMkLst>
      <pc:sldChg chg="addSp modSp mod">
        <pc:chgData name="Layla Omar-Davies" userId="c2dd2185808676f3" providerId="LiveId" clId="{3BD141A1-03DD-4332-AA5F-142F9FE7B77F}" dt="2024-11-04T15:06:37.708" v="273" actId="1076"/>
        <pc:sldMkLst>
          <pc:docMk/>
          <pc:sldMk cId="122011238" sldId="257"/>
        </pc:sldMkLst>
        <pc:spChg chg="mod ord">
          <ac:chgData name="Layla Omar-Davies" userId="c2dd2185808676f3" providerId="LiveId" clId="{3BD141A1-03DD-4332-AA5F-142F9FE7B77F}" dt="2024-11-04T15:05:02.519" v="269" actId="13926"/>
          <ac:spMkLst>
            <pc:docMk/>
            <pc:sldMk cId="122011238" sldId="257"/>
            <ac:spMk id="6" creationId="{A8F27F77-3F7F-AD96-48E0-762B18B7B3A1}"/>
          </ac:spMkLst>
        </pc:spChg>
        <pc:spChg chg="mod">
          <ac:chgData name="Layla Omar-Davies" userId="c2dd2185808676f3" providerId="LiveId" clId="{3BD141A1-03DD-4332-AA5F-142F9FE7B77F}" dt="2024-11-04T15:06:37.708" v="273" actId="1076"/>
          <ac:spMkLst>
            <pc:docMk/>
            <pc:sldMk cId="122011238" sldId="257"/>
            <ac:spMk id="7" creationId="{9F0EB144-79FF-1E65-43B1-044879C4E7DA}"/>
          </ac:spMkLst>
        </pc:spChg>
        <pc:spChg chg="mod">
          <ac:chgData name="Layla Omar-Davies" userId="c2dd2185808676f3" providerId="LiveId" clId="{3BD141A1-03DD-4332-AA5F-142F9FE7B77F}" dt="2024-11-04T15:06:27.333" v="271" actId="1076"/>
          <ac:spMkLst>
            <pc:docMk/>
            <pc:sldMk cId="122011238" sldId="257"/>
            <ac:spMk id="24" creationId="{B42F40EB-AFAB-7D28-B5E1-43BBFA280D81}"/>
          </ac:spMkLst>
        </pc:spChg>
        <pc:picChg chg="add mod">
          <ac:chgData name="Layla Omar-Davies" userId="c2dd2185808676f3" providerId="LiveId" clId="{3BD141A1-03DD-4332-AA5F-142F9FE7B77F}" dt="2024-11-04T15:03:49.528" v="259" actId="1076"/>
          <ac:picMkLst>
            <pc:docMk/>
            <pc:sldMk cId="122011238" sldId="257"/>
            <ac:picMk id="1030" creationId="{BFFC77D7-9355-EE02-E03E-F57DDD1A34B9}"/>
          </ac:picMkLst>
        </pc:picChg>
        <pc:picChg chg="add mod">
          <ac:chgData name="Layla Omar-Davies" userId="c2dd2185808676f3" providerId="LiveId" clId="{3BD141A1-03DD-4332-AA5F-142F9FE7B77F}" dt="2024-11-04T15:06:34.617" v="272" actId="1076"/>
          <ac:picMkLst>
            <pc:docMk/>
            <pc:sldMk cId="122011238" sldId="257"/>
            <ac:picMk id="1032" creationId="{F02E4351-3A21-5354-6B53-3EF79ED56DFC}"/>
          </ac:picMkLst>
        </pc:picChg>
      </pc:sldChg>
      <pc:sldChg chg="addSp delSp modSp mod">
        <pc:chgData name="Layla Omar-Davies" userId="c2dd2185808676f3" providerId="LiveId" clId="{3BD141A1-03DD-4332-AA5F-142F9FE7B77F}" dt="2024-11-07T13:44:09.366" v="6513" actId="20577"/>
        <pc:sldMkLst>
          <pc:docMk/>
          <pc:sldMk cId="954157680" sldId="260"/>
        </pc:sldMkLst>
        <pc:spChg chg="mod">
          <ac:chgData name="Layla Omar-Davies" userId="c2dd2185808676f3" providerId="LiveId" clId="{3BD141A1-03DD-4332-AA5F-142F9FE7B77F}" dt="2024-11-04T14:56:15.850" v="19" actId="207"/>
          <ac:spMkLst>
            <pc:docMk/>
            <pc:sldMk cId="954157680" sldId="260"/>
            <ac:spMk id="2" creationId="{0CBDA360-4AFF-5582-A063-2661FBDEF447}"/>
          </ac:spMkLst>
        </pc:spChg>
        <pc:spChg chg="del mod">
          <ac:chgData name="Layla Omar-Davies" userId="c2dd2185808676f3" providerId="LiveId" clId="{3BD141A1-03DD-4332-AA5F-142F9FE7B77F}" dt="2024-11-04T14:58:54.845" v="36" actId="478"/>
          <ac:spMkLst>
            <pc:docMk/>
            <pc:sldMk cId="954157680" sldId="260"/>
            <ac:spMk id="3" creationId="{B4BB3503-FC09-47FA-2D48-133651156C31}"/>
          </ac:spMkLst>
        </pc:spChg>
        <pc:spChg chg="add mod">
          <ac:chgData name="Layla Omar-Davies" userId="c2dd2185808676f3" providerId="LiveId" clId="{3BD141A1-03DD-4332-AA5F-142F9FE7B77F}" dt="2024-11-07T13:34:21.800" v="6392" actId="20577"/>
          <ac:spMkLst>
            <pc:docMk/>
            <pc:sldMk cId="954157680" sldId="260"/>
            <ac:spMk id="4" creationId="{C754E77B-8E5B-9427-49D8-A261DA2B21B8}"/>
          </ac:spMkLst>
        </pc:spChg>
        <pc:spChg chg="add mod">
          <ac:chgData name="Layla Omar-Davies" userId="c2dd2185808676f3" providerId="LiveId" clId="{3BD141A1-03DD-4332-AA5F-142F9FE7B77F}" dt="2024-11-07T13:44:09.366" v="6513" actId="20577"/>
          <ac:spMkLst>
            <pc:docMk/>
            <pc:sldMk cId="954157680" sldId="260"/>
            <ac:spMk id="5" creationId="{A3DF9488-3A81-4023-8DCD-6B5BD7B2BF76}"/>
          </ac:spMkLst>
        </pc:spChg>
        <pc:spChg chg="add mod">
          <ac:chgData name="Layla Omar-Davies" userId="c2dd2185808676f3" providerId="LiveId" clId="{3BD141A1-03DD-4332-AA5F-142F9FE7B77F}" dt="2024-11-07T13:36:19.949" v="6433" actId="313"/>
          <ac:spMkLst>
            <pc:docMk/>
            <pc:sldMk cId="954157680" sldId="260"/>
            <ac:spMk id="6" creationId="{9A8861FB-DA79-2AF1-E8CF-A1F12E74AD49}"/>
          </ac:spMkLst>
        </pc:spChg>
      </pc:sldChg>
      <pc:sldChg chg="modSp new mod">
        <pc:chgData name="Layla Omar-Davies" userId="c2dd2185808676f3" providerId="LiveId" clId="{3BD141A1-03DD-4332-AA5F-142F9FE7B77F}" dt="2024-11-05T16:09:23.178" v="4626" actId="20577"/>
        <pc:sldMkLst>
          <pc:docMk/>
          <pc:sldMk cId="4265011052" sldId="261"/>
        </pc:sldMkLst>
        <pc:spChg chg="mod">
          <ac:chgData name="Layla Omar-Davies" userId="c2dd2185808676f3" providerId="LiveId" clId="{3BD141A1-03DD-4332-AA5F-142F9FE7B77F}" dt="2024-11-05T15:28:53.061" v="3884" actId="5793"/>
          <ac:spMkLst>
            <pc:docMk/>
            <pc:sldMk cId="4265011052" sldId="261"/>
            <ac:spMk id="2" creationId="{D24C2768-7047-8BB0-4FB8-5E6EE7812EE9}"/>
          </ac:spMkLst>
        </pc:spChg>
        <pc:spChg chg="mod">
          <ac:chgData name="Layla Omar-Davies" userId="c2dd2185808676f3" providerId="LiveId" clId="{3BD141A1-03DD-4332-AA5F-142F9FE7B77F}" dt="2024-11-05T16:09:23.178" v="4626" actId="20577"/>
          <ac:spMkLst>
            <pc:docMk/>
            <pc:sldMk cId="4265011052" sldId="261"/>
            <ac:spMk id="3" creationId="{1E8CFCFC-071B-EF1D-C7B7-2F10B892CF94}"/>
          </ac:spMkLst>
        </pc:spChg>
      </pc:sldChg>
      <pc:sldChg chg="modSp new mod">
        <pc:chgData name="Layla Omar-Davies" userId="c2dd2185808676f3" providerId="LiveId" clId="{3BD141A1-03DD-4332-AA5F-142F9FE7B77F}" dt="2024-11-06T14:25:23.143" v="4732"/>
        <pc:sldMkLst>
          <pc:docMk/>
          <pc:sldMk cId="530130921" sldId="262"/>
        </pc:sldMkLst>
        <pc:spChg chg="mod">
          <ac:chgData name="Layla Omar-Davies" userId="c2dd2185808676f3" providerId="LiveId" clId="{3BD141A1-03DD-4332-AA5F-142F9FE7B77F}" dt="2024-11-06T14:21:53.350" v="4635" actId="5793"/>
          <ac:spMkLst>
            <pc:docMk/>
            <pc:sldMk cId="530130921" sldId="262"/>
            <ac:spMk id="2" creationId="{A0C8BDF1-283C-0ABB-42CF-ED1E78AD4DEF}"/>
          </ac:spMkLst>
        </pc:spChg>
        <pc:spChg chg="mod">
          <ac:chgData name="Layla Omar-Davies" userId="c2dd2185808676f3" providerId="LiveId" clId="{3BD141A1-03DD-4332-AA5F-142F9FE7B77F}" dt="2024-11-06T14:25:23.143" v="4732"/>
          <ac:spMkLst>
            <pc:docMk/>
            <pc:sldMk cId="530130921" sldId="262"/>
            <ac:spMk id="3" creationId="{B6065DFF-BE50-CCF3-0A32-8F11E17E315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ED1ED834-6277-4A7D-BE6F-1B796B7A5BEF}" type="datetimeFigureOut">
              <a:rPr lang="en-GB" smtClean="0"/>
              <a:t>04/11/2024</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DA8C126-BA28-4B62-B019-3D95DEE68542}"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9307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1ED834-6277-4A7D-BE6F-1B796B7A5BEF}" type="datetimeFigureOut">
              <a:rPr lang="en-GB" smtClean="0"/>
              <a:t>04/11/2024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A8C126-BA28-4B62-B019-3D95DEE68542}" type="slidenum">
              <a:rPr lang="en-GB" smtClean="0"/>
              <a:t>‹#›</a:t>
            </a:fld>
            <a:endParaRPr lang="en-GB"/>
          </a:p>
        </p:txBody>
      </p:sp>
    </p:spTree>
    <p:extLst>
      <p:ext uri="{BB962C8B-B14F-4D97-AF65-F5344CB8AC3E}">
        <p14:creationId xmlns:p14="http://schemas.microsoft.com/office/powerpoint/2010/main" val="2575777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D1ED834-6277-4A7D-BE6F-1B796B7A5BEF}" type="datetimeFigureOut">
              <a:rPr lang="en-GB" smtClean="0"/>
              <a:t>04/11/2024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A8C126-BA28-4B62-B019-3D95DEE68542}"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5129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D1ED834-6277-4A7D-BE6F-1B796B7A5BEF}" type="datetimeFigureOut">
              <a:rPr lang="en-GB" smtClean="0"/>
              <a:t>04/11/2024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A8C126-BA28-4B62-B019-3D95DEE68542}" type="slidenum">
              <a:rPr lang="en-GB" smtClean="0"/>
              <a:t>‹#›</a:t>
            </a:fld>
            <a:endParaRPr lang="en-GB"/>
          </a:p>
        </p:txBody>
      </p:sp>
    </p:spTree>
    <p:extLst>
      <p:ext uri="{BB962C8B-B14F-4D97-AF65-F5344CB8AC3E}">
        <p14:creationId xmlns:p14="http://schemas.microsoft.com/office/powerpoint/2010/main" val="1413755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D1ED834-6277-4A7D-BE6F-1B796B7A5BEF}" type="datetimeFigureOut">
              <a:rPr lang="en-GB" smtClean="0"/>
              <a:t>04/11/2024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DA8C126-BA28-4B62-B019-3D95DEE68542}" type="slidenum">
              <a:rPr lang="en-GB" smtClean="0"/>
              <a:t>‹#›</a:t>
            </a:fld>
            <a:endParaRPr lang="en-GB"/>
          </a:p>
        </p:txBody>
      </p:sp>
    </p:spTree>
    <p:extLst>
      <p:ext uri="{BB962C8B-B14F-4D97-AF65-F5344CB8AC3E}">
        <p14:creationId xmlns:p14="http://schemas.microsoft.com/office/powerpoint/2010/main" val="286121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D1ED834-6277-4A7D-BE6F-1B796B7A5BEF}" type="datetimeFigureOut">
              <a:rPr lang="en-GB" smtClean="0"/>
              <a:t>04/11/2024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DA8C126-BA28-4B62-B019-3D95DEE68542}" type="slidenum">
              <a:rPr lang="en-GB" smtClean="0"/>
              <a:t>‹#›</a:t>
            </a:fld>
            <a:endParaRPr lang="en-GB"/>
          </a:p>
        </p:txBody>
      </p:sp>
    </p:spTree>
    <p:extLst>
      <p:ext uri="{BB962C8B-B14F-4D97-AF65-F5344CB8AC3E}">
        <p14:creationId xmlns:p14="http://schemas.microsoft.com/office/powerpoint/2010/main" val="246740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1ED834-6277-4A7D-BE6F-1B796B7A5BEF}" type="datetimeFigureOut">
              <a:rPr lang="en-GB" smtClean="0"/>
              <a:t>04/11/2024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DA8C126-BA28-4B62-B019-3D95DEE68542}" type="slidenum">
              <a:rPr lang="en-GB" smtClean="0"/>
              <a:t>‹#›</a:t>
            </a:fld>
            <a:endParaRPr lang="en-GB"/>
          </a:p>
        </p:txBody>
      </p:sp>
    </p:spTree>
    <p:extLst>
      <p:ext uri="{BB962C8B-B14F-4D97-AF65-F5344CB8AC3E}">
        <p14:creationId xmlns:p14="http://schemas.microsoft.com/office/powerpoint/2010/main" val="143790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D1ED834-6277-4A7D-BE6F-1B796B7A5BEF}" type="datetimeFigureOut">
              <a:rPr lang="en-GB" smtClean="0"/>
              <a:t>04/11/2024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A8C126-BA28-4B62-B019-3D95DEE68542}" type="slidenum">
              <a:rPr lang="en-GB" smtClean="0"/>
              <a:t>‹#›</a:t>
            </a:fld>
            <a:endParaRPr lang="en-GB"/>
          </a:p>
        </p:txBody>
      </p:sp>
    </p:spTree>
    <p:extLst>
      <p:ext uri="{BB962C8B-B14F-4D97-AF65-F5344CB8AC3E}">
        <p14:creationId xmlns:p14="http://schemas.microsoft.com/office/powerpoint/2010/main" val="2758711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D1ED834-6277-4A7D-BE6F-1B796B7A5BEF}" type="datetimeFigureOut">
              <a:rPr lang="en-GB" smtClean="0"/>
              <a:t>04/11/2024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A8C126-BA28-4B62-B019-3D95DEE68542}" type="slidenum">
              <a:rPr lang="en-GB" smtClean="0"/>
              <a:t>‹#›</a:t>
            </a:fld>
            <a:endParaRPr lang="en-GB"/>
          </a:p>
        </p:txBody>
      </p:sp>
    </p:spTree>
    <p:extLst>
      <p:ext uri="{BB962C8B-B14F-4D97-AF65-F5344CB8AC3E}">
        <p14:creationId xmlns:p14="http://schemas.microsoft.com/office/powerpoint/2010/main" val="401249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1ED834-6277-4A7D-BE6F-1B796B7A5BEF}" type="datetimeFigureOut">
              <a:rPr lang="en-GB" smtClean="0"/>
              <a:t>04/11/2024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A8C126-BA28-4B62-B019-3D95DEE68542}" type="slidenum">
              <a:rPr lang="en-GB" smtClean="0"/>
              <a:t>‹#›</a:t>
            </a:fld>
            <a:endParaRPr lang="en-GB"/>
          </a:p>
        </p:txBody>
      </p:sp>
    </p:spTree>
    <p:extLst>
      <p:ext uri="{BB962C8B-B14F-4D97-AF65-F5344CB8AC3E}">
        <p14:creationId xmlns:p14="http://schemas.microsoft.com/office/powerpoint/2010/main" val="3748909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1ED834-6277-4A7D-BE6F-1B796B7A5BEF}" type="datetimeFigureOut">
              <a:rPr lang="en-GB" smtClean="0"/>
              <a:t>04/11/2024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A8C126-BA28-4B62-B019-3D95DEE68542}" type="slidenum">
              <a:rPr lang="en-GB" smtClean="0"/>
              <a:t>‹#›</a:t>
            </a:fld>
            <a:endParaRPr lang="en-GB"/>
          </a:p>
        </p:txBody>
      </p:sp>
    </p:spTree>
    <p:extLst>
      <p:ext uri="{BB962C8B-B14F-4D97-AF65-F5344CB8AC3E}">
        <p14:creationId xmlns:p14="http://schemas.microsoft.com/office/powerpoint/2010/main" val="192705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ED1ED834-6277-4A7D-BE6F-1B796B7A5BEF}" type="datetimeFigureOut">
              <a:rPr lang="en-GB" smtClean="0"/>
              <a:t>04/11/2024</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DDA8C126-BA28-4B62-B019-3D95DEE68542}" type="slidenum">
              <a:rPr lang="en-GB" smtClean="0"/>
              <a:t>‹#›</a:t>
            </a:fld>
            <a:endParaRPr lang="en-GB"/>
          </a:p>
        </p:txBody>
      </p:sp>
    </p:spTree>
    <p:extLst>
      <p:ext uri="{BB962C8B-B14F-4D97-AF65-F5344CB8AC3E}">
        <p14:creationId xmlns:p14="http://schemas.microsoft.com/office/powerpoint/2010/main" val="386656844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jstor.org/stable/2663514" TargetMode="External"/><Relationship Id="rId2" Type="http://schemas.openxmlformats.org/officeDocument/2006/relationships/hyperlink" Target="https://www.bbc.co.uk/news/uk-england-merseyside-15153305#:~:text=In%20April%201985%2C%20a%20protest%20against%20the%20Conservative,official%20march%20route%20streamed%20through%20the%20city%27s%20streets." TargetMode="External"/><Relationship Id="rId1" Type="http://schemas.openxmlformats.org/officeDocument/2006/relationships/slideLayout" Target="../slideLayouts/slideLayout2.xml"/><Relationship Id="rId6" Type="http://schemas.openxmlformats.org/officeDocument/2006/relationships/hyperlink" Target="https://flashbak.com/the-liverpool-school-strike-in-glorious-photos-1985-410171/" TargetMode="External"/><Relationship Id="rId5" Type="http://schemas.openxmlformats.org/officeDocument/2006/relationships/hyperlink" Target="https://www.socialistparty.org.uk/articles/20599/22-04-2015/30-years-ago-250-000-school-students-walked-out/" TargetMode="External"/><Relationship Id="rId4" Type="http://schemas.openxmlformats.org/officeDocument/2006/relationships/hyperlink" Target="https://libcom.org/article/uk-school-students-strike-1985-steven-johns"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indefenceofyouthwork.com/2015/08/27/youth-work-employment-brokering-and-business-networking/" TargetMode="External"/><Relationship Id="rId2" Type="http://schemas.openxmlformats.org/officeDocument/2006/relationships/hyperlink" Target="https://pixels.com/featured/liverpool-map-united-kingdom-black-and-white-aesthetic-minimalistic-ricardo-pereira.html" TargetMode="External"/><Relationship Id="rId1" Type="http://schemas.openxmlformats.org/officeDocument/2006/relationships/slideLayout" Target="../slideLayouts/slideLayout2.xml"/><Relationship Id="rId4" Type="http://schemas.openxmlformats.org/officeDocument/2006/relationships/hyperlink" Target="https://www.retrocards.co.uk/not-wanted-thatcher-poster-by-labour-party-young-socialis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Youth Work? Employment Brokering and Business Networking – IN DEFENCE ...">
            <a:extLst>
              <a:ext uri="{FF2B5EF4-FFF2-40B4-BE49-F238E27FC236}">
                <a16:creationId xmlns:a16="http://schemas.microsoft.com/office/drawing/2014/main" id="{F02E4351-3A21-5354-6B53-3EF79ED56DF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304" t="4013" r="11561" b="26045"/>
          <a:stretch/>
        </p:blipFill>
        <p:spPr bwMode="auto">
          <a:xfrm>
            <a:off x="4367301" y="944855"/>
            <a:ext cx="2326597" cy="283338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ot Wanted Thatcher Poster By Labour Party Young Socialists : Art Print ...">
            <a:extLst>
              <a:ext uri="{FF2B5EF4-FFF2-40B4-BE49-F238E27FC236}">
                <a16:creationId xmlns:a16="http://schemas.microsoft.com/office/drawing/2014/main" id="{BFFC77D7-9355-EE02-E03E-F57DDD1A34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46" t="2963" r="4165" b="2961"/>
          <a:stretch/>
        </p:blipFill>
        <p:spPr bwMode="auto">
          <a:xfrm>
            <a:off x="251946" y="925830"/>
            <a:ext cx="4111428" cy="563399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E80A720-0029-A147-24EF-1FEBA7C84649}"/>
              </a:ext>
            </a:extLst>
          </p:cNvPr>
          <p:cNvSpPr>
            <a:spLocks noGrp="1"/>
          </p:cNvSpPr>
          <p:nvPr>
            <p:ph type="title"/>
          </p:nvPr>
        </p:nvSpPr>
        <p:spPr>
          <a:xfrm>
            <a:off x="1349592" y="-42118"/>
            <a:ext cx="9492816" cy="1356360"/>
          </a:xfrm>
        </p:spPr>
        <p:txBody>
          <a:bodyPr/>
          <a:lstStyle/>
          <a:p>
            <a:r>
              <a:rPr lang="en-GB" dirty="0">
                <a:latin typeface="Abadi" panose="020B0604020104020204" pitchFamily="34" charset="0"/>
              </a:rPr>
              <a:t>School students strike </a:t>
            </a:r>
            <a:r>
              <a:rPr lang="en-GB" dirty="0">
                <a:solidFill>
                  <a:schemeClr val="bg1"/>
                </a:solidFill>
                <a:highlight>
                  <a:srgbClr val="000080"/>
                </a:highlight>
                <a:latin typeface="Abadi" panose="020B0604020104020204" pitchFamily="34" charset="0"/>
              </a:rPr>
              <a:t>23</a:t>
            </a:r>
            <a:r>
              <a:rPr lang="en-GB" baseline="30000" dirty="0">
                <a:solidFill>
                  <a:schemeClr val="bg1"/>
                </a:solidFill>
                <a:highlight>
                  <a:srgbClr val="000080"/>
                </a:highlight>
                <a:latin typeface="Abadi" panose="020B0604020104020204" pitchFamily="34" charset="0"/>
              </a:rPr>
              <a:t>rd</a:t>
            </a:r>
            <a:r>
              <a:rPr lang="en-GB" dirty="0">
                <a:solidFill>
                  <a:schemeClr val="bg1"/>
                </a:solidFill>
                <a:highlight>
                  <a:srgbClr val="000080"/>
                </a:highlight>
                <a:latin typeface="Abadi" panose="020B0604020104020204" pitchFamily="34" charset="0"/>
              </a:rPr>
              <a:t> April 1985</a:t>
            </a:r>
          </a:p>
        </p:txBody>
      </p:sp>
      <p:grpSp>
        <p:nvGrpSpPr>
          <p:cNvPr id="25" name="Group 24">
            <a:extLst>
              <a:ext uri="{FF2B5EF4-FFF2-40B4-BE49-F238E27FC236}">
                <a16:creationId xmlns:a16="http://schemas.microsoft.com/office/drawing/2014/main" id="{A9702A22-334A-AC88-4CDD-F7DD0537690B}"/>
              </a:ext>
            </a:extLst>
          </p:cNvPr>
          <p:cNvGrpSpPr/>
          <p:nvPr/>
        </p:nvGrpSpPr>
        <p:grpSpPr>
          <a:xfrm>
            <a:off x="7315199" y="2177143"/>
            <a:ext cx="4637079" cy="4382684"/>
            <a:chOff x="7380279" y="2170163"/>
            <a:chExt cx="4572000" cy="4389664"/>
          </a:xfrm>
        </p:grpSpPr>
        <p:pic>
          <p:nvPicPr>
            <p:cNvPr id="1028" name="Picture 4" descr="Liverpool Map United Kingdom Black and White Aesthetic Minimalistic ...">
              <a:extLst>
                <a:ext uri="{FF2B5EF4-FFF2-40B4-BE49-F238E27FC236}">
                  <a16:creationId xmlns:a16="http://schemas.microsoft.com/office/drawing/2014/main" id="{0CC81010-E99C-A72D-8124-58F4A2A74C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5992"/>
            <a:stretch/>
          </p:blipFill>
          <p:spPr bwMode="auto">
            <a:xfrm>
              <a:off x="7380279" y="2170163"/>
              <a:ext cx="4572000" cy="4389664"/>
            </a:xfrm>
            <a:prstGeom prst="rect">
              <a:avLst/>
            </a:prstGeom>
            <a:noFill/>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CE4C22A9-D634-6E00-7794-B13E41017B6A}"/>
                </a:ext>
              </a:extLst>
            </p:cNvPr>
            <p:cNvSpPr/>
            <p:nvPr/>
          </p:nvSpPr>
          <p:spPr>
            <a:xfrm>
              <a:off x="8579347" y="4379896"/>
              <a:ext cx="497232" cy="473073"/>
            </a:xfrm>
            <a:prstGeom prst="ellipse">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3EA5500-F6AE-D37B-C8C2-057DE46B481D}"/>
                </a:ext>
              </a:extLst>
            </p:cNvPr>
            <p:cNvSpPr/>
            <p:nvPr/>
          </p:nvSpPr>
          <p:spPr>
            <a:xfrm>
              <a:off x="9788980" y="3773807"/>
              <a:ext cx="497232" cy="473073"/>
            </a:xfrm>
            <a:prstGeom prst="ellipse">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581817-A493-E580-FB24-82D824336B2B}"/>
                </a:ext>
              </a:extLst>
            </p:cNvPr>
            <p:cNvSpPr/>
            <p:nvPr/>
          </p:nvSpPr>
          <p:spPr>
            <a:xfrm rot="3639595">
              <a:off x="10104420" y="4313887"/>
              <a:ext cx="8403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645F1624-2067-5F2E-244B-53AACA29C5AE}"/>
                </a:ext>
              </a:extLst>
            </p:cNvPr>
            <p:cNvSpPr/>
            <p:nvPr/>
          </p:nvSpPr>
          <p:spPr>
            <a:xfrm rot="3639595">
              <a:off x="10175160" y="4436275"/>
              <a:ext cx="8403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CC554A45-C892-5B38-BC44-C18EA387D1C1}"/>
                </a:ext>
              </a:extLst>
            </p:cNvPr>
            <p:cNvSpPr/>
            <p:nvPr/>
          </p:nvSpPr>
          <p:spPr>
            <a:xfrm rot="9840311">
              <a:off x="10104420" y="4526141"/>
              <a:ext cx="8403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0EB30AE9-6E1D-71A3-9C7D-5FA4F397F47C}"/>
                </a:ext>
              </a:extLst>
            </p:cNvPr>
            <p:cNvSpPr/>
            <p:nvPr/>
          </p:nvSpPr>
          <p:spPr>
            <a:xfrm rot="9189736">
              <a:off x="9947767" y="4593572"/>
              <a:ext cx="8403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5DA0D29D-7504-9F02-F142-F294AF4C2BA7}"/>
                </a:ext>
              </a:extLst>
            </p:cNvPr>
            <p:cNvSpPr/>
            <p:nvPr/>
          </p:nvSpPr>
          <p:spPr>
            <a:xfrm rot="8417397">
              <a:off x="9818605" y="4691949"/>
              <a:ext cx="8403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33230897-EA94-8561-365D-BB86320B2AD6}"/>
                </a:ext>
              </a:extLst>
            </p:cNvPr>
            <p:cNvSpPr/>
            <p:nvPr/>
          </p:nvSpPr>
          <p:spPr>
            <a:xfrm rot="8810871">
              <a:off x="9682583" y="4801212"/>
              <a:ext cx="8403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B34DECDF-7451-F3CC-E8C6-06524DFE57B4}"/>
                </a:ext>
              </a:extLst>
            </p:cNvPr>
            <p:cNvSpPr/>
            <p:nvPr/>
          </p:nvSpPr>
          <p:spPr>
            <a:xfrm rot="8810871">
              <a:off x="9544857" y="4885447"/>
              <a:ext cx="8403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07C12F1E-E9EA-1B95-CB1C-1D45313CBC19}"/>
                </a:ext>
              </a:extLst>
            </p:cNvPr>
            <p:cNvSpPr/>
            <p:nvPr/>
          </p:nvSpPr>
          <p:spPr>
            <a:xfrm rot="9387957">
              <a:off x="9403595" y="4963064"/>
              <a:ext cx="8403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6C5F78EA-9D18-125D-B79F-76AE11FD786F}"/>
                </a:ext>
              </a:extLst>
            </p:cNvPr>
            <p:cNvSpPr/>
            <p:nvPr/>
          </p:nvSpPr>
          <p:spPr>
            <a:xfrm rot="14433546">
              <a:off x="9251858" y="4981177"/>
              <a:ext cx="8403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76103396-974E-8B6A-EB67-AE7E2302EF19}"/>
                </a:ext>
              </a:extLst>
            </p:cNvPr>
            <p:cNvSpPr/>
            <p:nvPr/>
          </p:nvSpPr>
          <p:spPr>
            <a:xfrm rot="13720487">
              <a:off x="9166384" y="4864031"/>
              <a:ext cx="8403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DD38144E-25F9-75F2-0FE3-15E075E57588}"/>
                </a:ext>
              </a:extLst>
            </p:cNvPr>
            <p:cNvSpPr/>
            <p:nvPr/>
          </p:nvSpPr>
          <p:spPr>
            <a:xfrm rot="13720487">
              <a:off x="9074911" y="4747538"/>
              <a:ext cx="8403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Oval 6">
            <a:extLst>
              <a:ext uri="{FF2B5EF4-FFF2-40B4-BE49-F238E27FC236}">
                <a16:creationId xmlns:a16="http://schemas.microsoft.com/office/drawing/2014/main" id="{9F0EB144-79FF-1E65-43B1-044879C4E7DA}"/>
              </a:ext>
            </a:extLst>
          </p:cNvPr>
          <p:cNvSpPr/>
          <p:nvPr/>
        </p:nvSpPr>
        <p:spPr>
          <a:xfrm>
            <a:off x="6447353" y="1103235"/>
            <a:ext cx="3245538" cy="3081555"/>
          </a:xfrm>
          <a:prstGeom prst="ellipse">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latin typeface="Abadi" panose="020B0604020104020204" pitchFamily="34" charset="0"/>
              </a:rPr>
              <a:t>Meeting Point: </a:t>
            </a:r>
          </a:p>
          <a:p>
            <a:pPr algn="ctr"/>
            <a:r>
              <a:rPr lang="en-GB" sz="3200" dirty="0">
                <a:latin typeface="Abadi" panose="020B0604020104020204" pitchFamily="34" charset="0"/>
              </a:rPr>
              <a:t>St George’s Hall </a:t>
            </a:r>
            <a:r>
              <a:rPr lang="en-GB" sz="3200" dirty="0" err="1">
                <a:latin typeface="Abadi" panose="020B0604020104020204" pitchFamily="34" charset="0"/>
              </a:rPr>
              <a:t>10:30am</a:t>
            </a:r>
            <a:endParaRPr lang="en-GB" sz="3200" dirty="0">
              <a:latin typeface="Abadi" panose="020B0604020104020204" pitchFamily="34" charset="0"/>
            </a:endParaRPr>
          </a:p>
        </p:txBody>
      </p:sp>
      <p:sp>
        <p:nvSpPr>
          <p:cNvPr id="24" name="Oval 23">
            <a:extLst>
              <a:ext uri="{FF2B5EF4-FFF2-40B4-BE49-F238E27FC236}">
                <a16:creationId xmlns:a16="http://schemas.microsoft.com/office/drawing/2014/main" id="{B42F40EB-AFAB-7D28-B5E1-43BBFA280D81}"/>
              </a:ext>
            </a:extLst>
          </p:cNvPr>
          <p:cNvSpPr/>
          <p:nvPr/>
        </p:nvSpPr>
        <p:spPr>
          <a:xfrm>
            <a:off x="4422994" y="3612422"/>
            <a:ext cx="3505059" cy="3245578"/>
          </a:xfrm>
          <a:prstGeom prst="ellips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atin typeface="Abadi" panose="020B0604020104020204" pitchFamily="34" charset="0"/>
              </a:rPr>
              <a:t>1 hour march through Liverpool town centre to rally point at Pier Head </a:t>
            </a:r>
          </a:p>
        </p:txBody>
      </p:sp>
      <p:sp>
        <p:nvSpPr>
          <p:cNvPr id="6" name="Title 1">
            <a:extLst>
              <a:ext uri="{FF2B5EF4-FFF2-40B4-BE49-F238E27FC236}">
                <a16:creationId xmlns:a16="http://schemas.microsoft.com/office/drawing/2014/main" id="{A8F27F77-3F7F-AD96-48E0-762B18B7B3A1}"/>
              </a:ext>
            </a:extLst>
          </p:cNvPr>
          <p:cNvSpPr txBox="1">
            <a:spLocks/>
          </p:cNvSpPr>
          <p:nvPr/>
        </p:nvSpPr>
        <p:spPr>
          <a:xfrm>
            <a:off x="8893760" y="944855"/>
            <a:ext cx="3744896" cy="1356360"/>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en-GB" dirty="0">
                <a:solidFill>
                  <a:srgbClr val="002060"/>
                </a:solidFill>
                <a:latin typeface="Abadi" panose="020B0604020104020204" pitchFamily="34" charset="0"/>
              </a:rPr>
              <a:t>Liverpool says </a:t>
            </a:r>
            <a:r>
              <a:rPr lang="en-GB" b="1" u="sng" dirty="0">
                <a:solidFill>
                  <a:srgbClr val="FF0000"/>
                </a:solidFill>
                <a:highlight>
                  <a:srgbClr val="C0C0C0"/>
                </a:highlight>
                <a:latin typeface="Abadi" panose="020B0604020104020204" pitchFamily="34" charset="0"/>
              </a:rPr>
              <a:t>NO</a:t>
            </a:r>
            <a:r>
              <a:rPr lang="en-GB" dirty="0">
                <a:solidFill>
                  <a:srgbClr val="002060"/>
                </a:solidFill>
                <a:latin typeface="Abadi" panose="020B0604020104020204" pitchFamily="34" charset="0"/>
              </a:rPr>
              <a:t> to YTS conscription</a:t>
            </a:r>
          </a:p>
        </p:txBody>
      </p:sp>
    </p:spTree>
    <p:extLst>
      <p:ext uri="{BB962C8B-B14F-4D97-AF65-F5344CB8AC3E}">
        <p14:creationId xmlns:p14="http://schemas.microsoft.com/office/powerpoint/2010/main" val="1220112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5DA59-BC71-7224-0845-B44387A19C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BDA360-4AFF-5582-A063-2661FBDEF447}"/>
              </a:ext>
            </a:extLst>
          </p:cNvPr>
          <p:cNvSpPr>
            <a:spLocks noGrp="1"/>
          </p:cNvSpPr>
          <p:nvPr>
            <p:ph type="title"/>
          </p:nvPr>
        </p:nvSpPr>
        <p:spPr>
          <a:xfrm>
            <a:off x="239013" y="0"/>
            <a:ext cx="11941629" cy="1356360"/>
          </a:xfrm>
        </p:spPr>
        <p:txBody>
          <a:bodyPr/>
          <a:lstStyle/>
          <a:p>
            <a:r>
              <a:rPr lang="en-GB" dirty="0">
                <a:latin typeface="Abadi" panose="020B0604020104020204" pitchFamily="34" charset="0"/>
              </a:rPr>
              <a:t>Liverpool school students strike </a:t>
            </a:r>
            <a:r>
              <a:rPr lang="en-GB" dirty="0">
                <a:solidFill>
                  <a:schemeClr val="bg1"/>
                </a:solidFill>
                <a:highlight>
                  <a:srgbClr val="000080"/>
                </a:highlight>
                <a:latin typeface="Abadi" panose="020B0604020104020204" pitchFamily="34" charset="0"/>
              </a:rPr>
              <a:t>23</a:t>
            </a:r>
            <a:r>
              <a:rPr lang="en-GB" baseline="30000" dirty="0">
                <a:solidFill>
                  <a:schemeClr val="bg1"/>
                </a:solidFill>
                <a:highlight>
                  <a:srgbClr val="000080"/>
                </a:highlight>
                <a:latin typeface="Abadi" panose="020B0604020104020204" pitchFamily="34" charset="0"/>
              </a:rPr>
              <a:t>rd</a:t>
            </a:r>
            <a:r>
              <a:rPr lang="en-GB" dirty="0">
                <a:solidFill>
                  <a:schemeClr val="bg1"/>
                </a:solidFill>
                <a:highlight>
                  <a:srgbClr val="000080"/>
                </a:highlight>
                <a:latin typeface="Abadi" panose="020B0604020104020204" pitchFamily="34" charset="0"/>
              </a:rPr>
              <a:t> April 1985</a:t>
            </a:r>
          </a:p>
        </p:txBody>
      </p:sp>
      <p:sp>
        <p:nvSpPr>
          <p:cNvPr id="4" name="Title 1">
            <a:extLst>
              <a:ext uri="{FF2B5EF4-FFF2-40B4-BE49-F238E27FC236}">
                <a16:creationId xmlns:a16="http://schemas.microsoft.com/office/drawing/2014/main" id="{C754E77B-8E5B-9427-49D8-A261DA2B21B8}"/>
              </a:ext>
            </a:extLst>
          </p:cNvPr>
          <p:cNvSpPr txBox="1">
            <a:spLocks/>
          </p:cNvSpPr>
          <p:nvPr/>
        </p:nvSpPr>
        <p:spPr>
          <a:xfrm>
            <a:off x="358835" y="849778"/>
            <a:ext cx="3744896" cy="6008222"/>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en-GB" sz="3200" dirty="0">
                <a:solidFill>
                  <a:schemeClr val="bg1"/>
                </a:solidFill>
                <a:highlight>
                  <a:srgbClr val="808080"/>
                </a:highlight>
                <a:latin typeface="Abadi" panose="020B0604020104020204" pitchFamily="34" charset="0"/>
              </a:rPr>
              <a:t>What is YTS?</a:t>
            </a:r>
            <a:endParaRPr lang="en-GB" sz="3200" dirty="0">
              <a:solidFill>
                <a:schemeClr val="bg1"/>
              </a:solidFill>
              <a:highlight>
                <a:srgbClr val="000080"/>
              </a:highlight>
              <a:latin typeface="Abadi" panose="020B0604020104020204" pitchFamily="34" charset="0"/>
            </a:endParaRPr>
          </a:p>
          <a:p>
            <a:r>
              <a:rPr lang="en-GB" sz="3200" dirty="0">
                <a:solidFill>
                  <a:srgbClr val="002060"/>
                </a:solidFill>
                <a:latin typeface="Abadi" panose="020B0604020104020204" pitchFamily="34" charset="0"/>
              </a:rPr>
              <a:t>YTS, also known as the Youth Training Scheme, is an </a:t>
            </a:r>
            <a:r>
              <a:rPr lang="en-GB" sz="3200" dirty="0">
                <a:solidFill>
                  <a:schemeClr val="bg1"/>
                </a:solidFill>
                <a:highlight>
                  <a:srgbClr val="FF0000"/>
                </a:highlight>
                <a:latin typeface="Abadi" panose="020B0604020104020204" pitchFamily="34" charset="0"/>
              </a:rPr>
              <a:t>exploitative</a:t>
            </a:r>
            <a:r>
              <a:rPr lang="en-GB" sz="3200" dirty="0">
                <a:solidFill>
                  <a:srgbClr val="002060"/>
                </a:solidFill>
                <a:latin typeface="Abadi" panose="020B0604020104020204" pitchFamily="34" charset="0"/>
              </a:rPr>
              <a:t> programme set up by the Conservative government for children 16-17 years old. In theory, the YTS aims for unemployed youth to gain work experience and basic training at firms, with the possibility of gaining full-time employment by the end of the year long programme. </a:t>
            </a:r>
          </a:p>
          <a:p>
            <a:r>
              <a:rPr lang="en-GB" sz="3200" dirty="0">
                <a:solidFill>
                  <a:srgbClr val="002060"/>
                </a:solidFill>
                <a:latin typeface="Abadi" panose="020B0604020104020204" pitchFamily="34" charset="0"/>
              </a:rPr>
              <a:t>On paper YTS seems like a perfect scheme to encourage young people to enter the workplace by providing them with relevant practical experience in the field. However, firms have been using YTS to </a:t>
            </a:r>
            <a:r>
              <a:rPr lang="en-GB" sz="3200" dirty="0">
                <a:solidFill>
                  <a:schemeClr val="bg1"/>
                </a:solidFill>
                <a:highlight>
                  <a:srgbClr val="FF0000"/>
                </a:highlight>
                <a:latin typeface="Abadi" panose="020B0604020104020204" pitchFamily="34" charset="0"/>
              </a:rPr>
              <a:t>TAKE ADVANTAGE</a:t>
            </a:r>
            <a:r>
              <a:rPr lang="en-GB" sz="3200" dirty="0">
                <a:solidFill>
                  <a:srgbClr val="002060"/>
                </a:solidFill>
                <a:latin typeface="Abadi" panose="020B0604020104020204" pitchFamily="34" charset="0"/>
              </a:rPr>
              <a:t> of participating children. On-the-job training which is the essence of the programme has resulted in firms using young people as cheap full-time labour with no guarantee of a job at the end of the YTS programme. It is unfair for young people looking to better their futures to be exploited in this way by our capitalist society. </a:t>
            </a:r>
            <a:endParaRPr lang="en-GB" dirty="0">
              <a:solidFill>
                <a:srgbClr val="002060"/>
              </a:solidFill>
              <a:latin typeface="Abadi" panose="020B0604020104020204" pitchFamily="34" charset="0"/>
            </a:endParaRPr>
          </a:p>
        </p:txBody>
      </p:sp>
      <p:sp>
        <p:nvSpPr>
          <p:cNvPr id="5" name="Title 1">
            <a:extLst>
              <a:ext uri="{FF2B5EF4-FFF2-40B4-BE49-F238E27FC236}">
                <a16:creationId xmlns:a16="http://schemas.microsoft.com/office/drawing/2014/main" id="{A3DF9488-3A81-4023-8DCD-6B5BD7B2BF76}"/>
              </a:ext>
            </a:extLst>
          </p:cNvPr>
          <p:cNvSpPr txBox="1">
            <a:spLocks/>
          </p:cNvSpPr>
          <p:nvPr/>
        </p:nvSpPr>
        <p:spPr>
          <a:xfrm>
            <a:off x="8088269" y="849779"/>
            <a:ext cx="3744896" cy="6008222"/>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en-GB" sz="3200" dirty="0">
                <a:solidFill>
                  <a:schemeClr val="bg1"/>
                </a:solidFill>
                <a:highlight>
                  <a:srgbClr val="808080"/>
                </a:highlight>
                <a:latin typeface="Abadi" panose="020B0604020104020204" pitchFamily="34" charset="0"/>
              </a:rPr>
              <a:t>Why </a:t>
            </a:r>
            <a:r>
              <a:rPr lang="en-GB" sz="3200">
                <a:solidFill>
                  <a:schemeClr val="bg1"/>
                </a:solidFill>
                <a:highlight>
                  <a:srgbClr val="808080"/>
                </a:highlight>
                <a:latin typeface="Abadi" panose="020B0604020104020204" pitchFamily="34" charset="0"/>
              </a:rPr>
              <a:t>should YOU </a:t>
            </a:r>
            <a:r>
              <a:rPr lang="en-GB" sz="3200" dirty="0">
                <a:solidFill>
                  <a:schemeClr val="bg1"/>
                </a:solidFill>
                <a:highlight>
                  <a:srgbClr val="808080"/>
                </a:highlight>
                <a:latin typeface="Abadi" panose="020B0604020104020204" pitchFamily="34" charset="0"/>
              </a:rPr>
              <a:t>strike? </a:t>
            </a:r>
          </a:p>
          <a:p>
            <a:r>
              <a:rPr lang="en-GB" sz="3200" dirty="0">
                <a:solidFill>
                  <a:srgbClr val="002060"/>
                </a:solidFill>
                <a:latin typeface="Abadi" panose="020B0604020104020204" pitchFamily="34" charset="0"/>
              </a:rPr>
              <a:t>The school student strike against YTS is a </a:t>
            </a:r>
            <a:r>
              <a:rPr lang="en-GB" sz="3200" dirty="0">
                <a:solidFill>
                  <a:schemeClr val="bg1"/>
                </a:solidFill>
                <a:highlight>
                  <a:srgbClr val="FF0000"/>
                </a:highlight>
                <a:latin typeface="Abadi" panose="020B0604020104020204" pitchFamily="34" charset="0"/>
              </a:rPr>
              <a:t>national movement. </a:t>
            </a:r>
            <a:r>
              <a:rPr lang="en-GB" sz="3200" dirty="0">
                <a:solidFill>
                  <a:srgbClr val="002060"/>
                </a:solidFill>
                <a:latin typeface="Abadi" panose="020B0604020104020204" pitchFamily="34" charset="0"/>
              </a:rPr>
              <a:t>Liverpool cannot be silent on issues which will affect an entire next generation of workers stepping into the workplace. </a:t>
            </a:r>
          </a:p>
          <a:p>
            <a:r>
              <a:rPr lang="en-GB" sz="3200" dirty="0">
                <a:solidFill>
                  <a:srgbClr val="002060"/>
                </a:solidFill>
                <a:latin typeface="Abadi" panose="020B0604020104020204" pitchFamily="34" charset="0"/>
              </a:rPr>
              <a:t>Furthermore, it has been suggested by parliament that YTS becomes compulsory under the </a:t>
            </a:r>
            <a:r>
              <a:rPr lang="en-GB" sz="3200" dirty="0">
                <a:solidFill>
                  <a:schemeClr val="bg1"/>
                </a:solidFill>
                <a:highlight>
                  <a:srgbClr val="FF0000"/>
                </a:highlight>
                <a:latin typeface="Abadi" panose="020B0604020104020204" pitchFamily="34" charset="0"/>
              </a:rPr>
              <a:t>threat</a:t>
            </a:r>
            <a:r>
              <a:rPr lang="en-GB" sz="3200" dirty="0">
                <a:solidFill>
                  <a:srgbClr val="002060"/>
                </a:solidFill>
                <a:latin typeface="Abadi" panose="020B0604020104020204" pitchFamily="34" charset="0"/>
              </a:rPr>
              <a:t> that any unemployed youth opting not to take part in this exploitative system will have their unemployment benefits taken away. We cannot allow our youth to be forced into unfair employment.</a:t>
            </a:r>
          </a:p>
          <a:p>
            <a:r>
              <a:rPr lang="en-GB" sz="3200" dirty="0">
                <a:solidFill>
                  <a:srgbClr val="002060"/>
                </a:solidFill>
                <a:latin typeface="Abadi" panose="020B0604020104020204" pitchFamily="34" charset="0"/>
              </a:rPr>
              <a:t>We realise some schools in the area are not supportive of their students taking time out of education to use their voice to make an impact on this important protest which will directly impact current student’s futures. However, we believe the best form education comes from </a:t>
            </a:r>
            <a:r>
              <a:rPr lang="en-GB" sz="3200" dirty="0">
                <a:solidFill>
                  <a:schemeClr val="bg1"/>
                </a:solidFill>
                <a:highlight>
                  <a:srgbClr val="FF0000"/>
                </a:highlight>
                <a:latin typeface="Abadi" panose="020B0604020104020204" pitchFamily="34" charset="0"/>
              </a:rPr>
              <a:t>practical experience</a:t>
            </a:r>
            <a:r>
              <a:rPr lang="en-GB" sz="3200" dirty="0">
                <a:solidFill>
                  <a:srgbClr val="002060"/>
                </a:solidFill>
                <a:latin typeface="Abadi" panose="020B0604020104020204" pitchFamily="34" charset="0"/>
              </a:rPr>
              <a:t>. By attending this march young children in Liverpool will be learning how to advocate for themselves against forces attempting to dictate their future.</a:t>
            </a:r>
          </a:p>
        </p:txBody>
      </p:sp>
      <p:sp>
        <p:nvSpPr>
          <p:cNvPr id="6" name="Title 1">
            <a:extLst>
              <a:ext uri="{FF2B5EF4-FFF2-40B4-BE49-F238E27FC236}">
                <a16:creationId xmlns:a16="http://schemas.microsoft.com/office/drawing/2014/main" id="{9A8861FB-DA79-2AF1-E8CF-A1F12E74AD49}"/>
              </a:ext>
            </a:extLst>
          </p:cNvPr>
          <p:cNvSpPr txBox="1">
            <a:spLocks/>
          </p:cNvSpPr>
          <p:nvPr/>
        </p:nvSpPr>
        <p:spPr>
          <a:xfrm>
            <a:off x="4223552" y="915685"/>
            <a:ext cx="3744896" cy="6008222"/>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en-GB" sz="3200" dirty="0">
                <a:solidFill>
                  <a:schemeClr val="bg1"/>
                </a:solidFill>
                <a:highlight>
                  <a:srgbClr val="FF0000"/>
                </a:highlight>
                <a:latin typeface="Abadi" panose="020B0604020104020204" pitchFamily="34" charset="0"/>
              </a:rPr>
              <a:t>Organisation</a:t>
            </a:r>
          </a:p>
          <a:p>
            <a:r>
              <a:rPr lang="en-GB" sz="3200" dirty="0">
                <a:solidFill>
                  <a:srgbClr val="C00000"/>
                </a:solidFill>
                <a:latin typeface="Abadi" panose="020B0604020104020204" pitchFamily="34" charset="0"/>
              </a:rPr>
              <a:t>On the day of the strike, we will meet outside </a:t>
            </a:r>
            <a:r>
              <a:rPr lang="en-GB" sz="3200" dirty="0">
                <a:solidFill>
                  <a:schemeClr val="bg1"/>
                </a:solidFill>
                <a:highlight>
                  <a:srgbClr val="000080"/>
                </a:highlight>
                <a:latin typeface="Abadi" panose="020B0604020104020204" pitchFamily="34" charset="0"/>
              </a:rPr>
              <a:t>ST GEORGE’S HALL</a:t>
            </a:r>
            <a:r>
              <a:rPr lang="en-GB" sz="3200" dirty="0">
                <a:solidFill>
                  <a:schemeClr val="bg1"/>
                </a:solidFill>
                <a:latin typeface="Abadi" panose="020B0604020104020204" pitchFamily="34" charset="0"/>
              </a:rPr>
              <a:t> </a:t>
            </a:r>
            <a:r>
              <a:rPr lang="en-GB" sz="3200" dirty="0">
                <a:solidFill>
                  <a:srgbClr val="C00000"/>
                </a:solidFill>
                <a:latin typeface="Abadi" panose="020B0604020104020204" pitchFamily="34" charset="0"/>
              </a:rPr>
              <a:t>at </a:t>
            </a:r>
            <a:r>
              <a:rPr lang="en-GB" sz="3200" dirty="0" err="1">
                <a:solidFill>
                  <a:schemeClr val="bg1"/>
                </a:solidFill>
                <a:highlight>
                  <a:srgbClr val="000080"/>
                </a:highlight>
                <a:latin typeface="Abadi" panose="020B0604020104020204" pitchFamily="34" charset="0"/>
              </a:rPr>
              <a:t>10:30am</a:t>
            </a:r>
            <a:r>
              <a:rPr lang="en-GB" sz="3200" dirty="0">
                <a:solidFill>
                  <a:srgbClr val="C00000"/>
                </a:solidFill>
                <a:latin typeface="Abadi" panose="020B0604020104020204" pitchFamily="34" charset="0"/>
              </a:rPr>
              <a:t> and undergo an hour-long march through Liverpool city centre to </a:t>
            </a:r>
            <a:r>
              <a:rPr lang="en-GB" sz="3200" dirty="0">
                <a:solidFill>
                  <a:schemeClr val="bg1"/>
                </a:solidFill>
                <a:highlight>
                  <a:srgbClr val="000080"/>
                </a:highlight>
                <a:latin typeface="Abadi" panose="020B0604020104020204" pitchFamily="34" charset="0"/>
              </a:rPr>
              <a:t>PIERS HEAD</a:t>
            </a:r>
            <a:r>
              <a:rPr lang="en-GB" sz="3200" dirty="0">
                <a:solidFill>
                  <a:schemeClr val="bg1"/>
                </a:solidFill>
                <a:latin typeface="Abadi" panose="020B0604020104020204" pitchFamily="34" charset="0"/>
              </a:rPr>
              <a:t> </a:t>
            </a:r>
            <a:r>
              <a:rPr lang="en-GB" sz="3200" dirty="0">
                <a:solidFill>
                  <a:srgbClr val="C00000"/>
                </a:solidFill>
                <a:latin typeface="Abadi" panose="020B0604020104020204" pitchFamily="34" charset="0"/>
              </a:rPr>
              <a:t>for a rally where notable figures such as local Labour MP Terry Fields will be to greet our young protestors. The Labour Party Young Socialists have carefully planned the route of the march to avoid main roads to ensure the safety of our younger participants. </a:t>
            </a:r>
          </a:p>
          <a:p>
            <a:r>
              <a:rPr lang="en-GB" sz="3200" dirty="0">
                <a:solidFill>
                  <a:srgbClr val="C00000"/>
                </a:solidFill>
                <a:latin typeface="Abadi" panose="020B0604020104020204" pitchFamily="34" charset="0"/>
              </a:rPr>
              <a:t>We encourage participants to bring their own signs, placards and banners to showcase the purpose of the march to the wider Liverpool public. Please avoid offensive language on your signs to keep the rally ‘child friendly’ as we expect young protestors to be present at the event. </a:t>
            </a:r>
          </a:p>
          <a:p>
            <a:r>
              <a:rPr lang="en-GB" sz="3200" dirty="0">
                <a:solidFill>
                  <a:srgbClr val="C00000"/>
                </a:solidFill>
                <a:latin typeface="Abadi" panose="020B0604020104020204" pitchFamily="34" charset="0"/>
              </a:rPr>
              <a:t>Local photographer Dave Sinclair will be photographing this historic march through Liverpool city centre as protestors make their way to Piers Head. By taking part in this strike, you are consenting to your image being used in the press to further is campaign. </a:t>
            </a:r>
          </a:p>
          <a:p>
            <a:endParaRPr lang="en-GB" sz="3200" dirty="0">
              <a:solidFill>
                <a:srgbClr val="C00000"/>
              </a:solidFill>
              <a:latin typeface="Abadi" panose="020B0604020104020204" pitchFamily="34" charset="0"/>
            </a:endParaRPr>
          </a:p>
        </p:txBody>
      </p:sp>
    </p:spTree>
    <p:extLst>
      <p:ext uri="{BB962C8B-B14F-4D97-AF65-F5344CB8AC3E}">
        <p14:creationId xmlns:p14="http://schemas.microsoft.com/office/powerpoint/2010/main" val="95415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C2768-7047-8BB0-4FB8-5E6EE7812EE9}"/>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1E8CFCFC-071B-EF1D-C7B7-2F10B892CF94}"/>
              </a:ext>
            </a:extLst>
          </p:cNvPr>
          <p:cNvSpPr>
            <a:spLocks noGrp="1"/>
          </p:cNvSpPr>
          <p:nvPr>
            <p:ph idx="1"/>
          </p:nvPr>
        </p:nvSpPr>
        <p:spPr/>
        <p:txBody>
          <a:bodyPr>
            <a:normAutofit fontScale="92500" lnSpcReduction="10000"/>
          </a:bodyPr>
          <a:lstStyle/>
          <a:p>
            <a:pPr marL="45720" indent="0">
              <a:buNone/>
            </a:pPr>
            <a:r>
              <a:rPr lang="en-GB" dirty="0"/>
              <a:t>BBC (2011) ‘Liverpool School Strike 1985 exhibition at The Bluecoat’, </a:t>
            </a:r>
            <a:r>
              <a:rPr lang="en-GB" i="1" dirty="0"/>
              <a:t>BBC, </a:t>
            </a:r>
            <a:r>
              <a:rPr lang="en-GB" dirty="0"/>
              <a:t>5 October. Available at: </a:t>
            </a:r>
            <a:r>
              <a:rPr lang="en-GB" dirty="0">
                <a:hlinkClick r:id="rId2"/>
              </a:rPr>
              <a:t>Liverpool School Strike 1985 exhibition at The Bluecoat - BBC News</a:t>
            </a:r>
            <a:r>
              <a:rPr lang="en-GB" dirty="0"/>
              <a:t> (Accessed: 5 November 2024). </a:t>
            </a:r>
          </a:p>
          <a:p>
            <a:pPr marL="45720" indent="0">
              <a:buNone/>
            </a:pPr>
            <a:r>
              <a:rPr lang="en-GB" dirty="0"/>
              <a:t>Dolton, P. J., Makepeace, G. H. and Treble, J. G. (1994) ‘The Youth Training Scheme and the School-to-Work Transition’, 46(4), </a:t>
            </a:r>
            <a:r>
              <a:rPr lang="en-GB" dirty="0" err="1"/>
              <a:t>p.629</a:t>
            </a:r>
            <a:r>
              <a:rPr lang="en-GB" dirty="0"/>
              <a:t>-657. Available at: </a:t>
            </a:r>
            <a:r>
              <a:rPr lang="en-GB" dirty="0">
                <a:hlinkClick r:id="rId3"/>
              </a:rPr>
              <a:t>The Youth Training Scheme and the School-to-Work Transition on JSTOR</a:t>
            </a:r>
            <a:r>
              <a:rPr lang="en-GB" dirty="0"/>
              <a:t> (Accessed: 5 November 2024). </a:t>
            </a:r>
          </a:p>
          <a:p>
            <a:pPr marL="45720" indent="0">
              <a:buNone/>
            </a:pPr>
            <a:r>
              <a:rPr lang="en-GB" dirty="0"/>
              <a:t>John, S. (2015) </a:t>
            </a:r>
            <a:r>
              <a:rPr lang="en-GB" i="1" dirty="0"/>
              <a:t>The UK school students’ strike, 1985 – Steven Johns. </a:t>
            </a:r>
            <a:r>
              <a:rPr lang="en-GB" dirty="0"/>
              <a:t>Available at: </a:t>
            </a:r>
            <a:r>
              <a:rPr lang="en-GB" dirty="0">
                <a:hlinkClick r:id="rId4"/>
              </a:rPr>
              <a:t>The UK school students' strike, 1985 - Steven Johns | libcom.org</a:t>
            </a:r>
            <a:r>
              <a:rPr lang="en-GB" dirty="0"/>
              <a:t> (Accessed: 5 November 2024). </a:t>
            </a:r>
          </a:p>
          <a:p>
            <a:pPr marL="45720" indent="0">
              <a:buNone/>
            </a:pPr>
            <a:r>
              <a:rPr lang="en-GB" dirty="0"/>
              <a:t>Socialist Party (2015) </a:t>
            </a:r>
            <a:r>
              <a:rPr lang="en-GB" i="1" dirty="0"/>
              <a:t>30 years ago: 250,000 school students walked out. </a:t>
            </a:r>
            <a:r>
              <a:rPr lang="en-GB" dirty="0"/>
              <a:t>Available at: </a:t>
            </a:r>
            <a:r>
              <a:rPr lang="en-GB" dirty="0">
                <a:hlinkClick r:id="rId5"/>
              </a:rPr>
              <a:t>30 years ago: 250,000 school students walked out. - Socialist Party</a:t>
            </a:r>
            <a:r>
              <a:rPr lang="en-GB" dirty="0"/>
              <a:t> (Accessed: 5 November 2024). </a:t>
            </a:r>
          </a:p>
          <a:p>
            <a:pPr marL="45720" indent="0">
              <a:buNone/>
            </a:pPr>
            <a:r>
              <a:rPr lang="en-GB" dirty="0" err="1"/>
              <a:t>Sorene</a:t>
            </a:r>
            <a:r>
              <a:rPr lang="en-GB" dirty="0"/>
              <a:t>, P. (2019) </a:t>
            </a:r>
            <a:r>
              <a:rPr lang="en-GB" i="1" dirty="0"/>
              <a:t>Great Photos of the Liverpool School Strike of 1985. </a:t>
            </a:r>
            <a:r>
              <a:rPr lang="en-GB" dirty="0"/>
              <a:t>Available at: </a:t>
            </a:r>
            <a:r>
              <a:rPr lang="en-GB" dirty="0">
                <a:hlinkClick r:id="rId6"/>
              </a:rPr>
              <a:t>Great Photos of the Liverpool School Strike of 1985 – </a:t>
            </a:r>
            <a:r>
              <a:rPr lang="en-GB" dirty="0" err="1">
                <a:hlinkClick r:id="rId6"/>
              </a:rPr>
              <a:t>Flashbak</a:t>
            </a:r>
            <a:r>
              <a:rPr lang="en-GB" dirty="0"/>
              <a:t> (Accessed: 5 November 2024). </a:t>
            </a:r>
          </a:p>
          <a:p>
            <a:pPr marL="45720" indent="0">
              <a:buNone/>
            </a:pPr>
            <a:endParaRPr lang="en-GB" dirty="0"/>
          </a:p>
        </p:txBody>
      </p:sp>
    </p:spTree>
    <p:extLst>
      <p:ext uri="{BB962C8B-B14F-4D97-AF65-F5344CB8AC3E}">
        <p14:creationId xmlns:p14="http://schemas.microsoft.com/office/powerpoint/2010/main" val="4265011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8BDF1-283C-0ABB-42CF-ED1E78AD4DEF}"/>
              </a:ext>
            </a:extLst>
          </p:cNvPr>
          <p:cNvSpPr>
            <a:spLocks noGrp="1"/>
          </p:cNvSpPr>
          <p:nvPr>
            <p:ph type="title"/>
          </p:nvPr>
        </p:nvSpPr>
        <p:spPr/>
        <p:txBody>
          <a:bodyPr/>
          <a:lstStyle/>
          <a:p>
            <a:r>
              <a:rPr lang="en-GB" dirty="0"/>
              <a:t>Images </a:t>
            </a:r>
          </a:p>
        </p:txBody>
      </p:sp>
      <p:sp>
        <p:nvSpPr>
          <p:cNvPr id="3" name="Content Placeholder 2">
            <a:extLst>
              <a:ext uri="{FF2B5EF4-FFF2-40B4-BE49-F238E27FC236}">
                <a16:creationId xmlns:a16="http://schemas.microsoft.com/office/drawing/2014/main" id="{B6065DFF-BE50-CCF3-0A32-8F11E17E3154}"/>
              </a:ext>
            </a:extLst>
          </p:cNvPr>
          <p:cNvSpPr>
            <a:spLocks noGrp="1"/>
          </p:cNvSpPr>
          <p:nvPr>
            <p:ph idx="1"/>
          </p:nvPr>
        </p:nvSpPr>
        <p:spPr/>
        <p:txBody>
          <a:bodyPr/>
          <a:lstStyle/>
          <a:p>
            <a:pPr marL="45720" indent="0">
              <a:buNone/>
            </a:pPr>
            <a:r>
              <a:rPr lang="en-GB" dirty="0"/>
              <a:t>Map of Liverpool - </a:t>
            </a:r>
            <a:r>
              <a:rPr lang="en-GB" dirty="0">
                <a:hlinkClick r:id="rId2"/>
              </a:rPr>
              <a:t>Liverpool Map United Kingdom Black and White Aesthetic Minimalistic Digital Art by Ricardo Pereira – Pixels</a:t>
            </a:r>
            <a:endParaRPr lang="en-GB" dirty="0"/>
          </a:p>
          <a:p>
            <a:pPr marL="45720" indent="0">
              <a:buNone/>
            </a:pPr>
            <a:r>
              <a:rPr lang="en-GB" dirty="0"/>
              <a:t>Youth Training Scheme - </a:t>
            </a:r>
            <a:r>
              <a:rPr lang="en-GB" dirty="0">
                <a:hlinkClick r:id="rId3"/>
              </a:rPr>
              <a:t>Youth Work? Employment Brokering and Business Networking – IN DEFENCE OF YOUTH WORK</a:t>
            </a:r>
            <a:endParaRPr lang="en-GB" dirty="0"/>
          </a:p>
          <a:p>
            <a:pPr marL="45720" indent="0">
              <a:buNone/>
            </a:pPr>
            <a:r>
              <a:rPr lang="en-GB" dirty="0"/>
              <a:t>Not wanted, Margret Thatcher - </a:t>
            </a:r>
            <a:r>
              <a:rPr lang="en-GB" dirty="0">
                <a:hlinkClick r:id="rId4"/>
              </a:rPr>
              <a:t>Not Wanted Thatcher Poster By Labour Party Young Socialists : Art Print £7.99 / Framed Print £22.99 / T-Shirt £12.99 / Shopping Bag £8.99</a:t>
            </a:r>
            <a:endParaRPr lang="en-GB" dirty="0"/>
          </a:p>
        </p:txBody>
      </p:sp>
    </p:spTree>
    <p:extLst>
      <p:ext uri="{BB962C8B-B14F-4D97-AF65-F5344CB8AC3E}">
        <p14:creationId xmlns:p14="http://schemas.microsoft.com/office/powerpoint/2010/main" val="530130921"/>
      </p:ext>
    </p:extLst>
  </p:cSld>
  <p:clrMapOvr>
    <a:masterClrMapping/>
  </p:clrMapOvr>
</p:sld>
</file>

<file path=ppt/theme/theme1.xml><?xml version="1.0" encoding="utf-8"?>
<a:theme xmlns:a="http://schemas.openxmlformats.org/drawingml/2006/main" name="Basis">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4286</TotalTime>
  <Words>826</Words>
  <Application>Microsoft Office PowerPoint</Application>
  <PresentationFormat>Widescreen</PresentationFormat>
  <Paragraphs>27</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Abadi</vt:lpstr>
      <vt:lpstr>Arial</vt:lpstr>
      <vt:lpstr>Corbel</vt:lpstr>
      <vt:lpstr>Basis</vt:lpstr>
      <vt:lpstr>School students strike 23rd April 1985</vt:lpstr>
      <vt:lpstr>Liverpool school students strike 23rd April 1985</vt:lpstr>
      <vt:lpstr>References </vt:lpstr>
      <vt:lpstr>Images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Layla Omar-Davies</dc:creator>
  <cp:lastModifiedBy>Layla Omar-Davies</cp:lastModifiedBy>
  <cp:revision>1</cp:revision>
  <dcterms:created xsi:type="dcterms:W3CDTF">2024-11-04T14:17:40Z</dcterms:created>
  <dcterms:modified xsi:type="dcterms:W3CDTF">2024-11-07T13:44:16Z</dcterms:modified>
</cp:coreProperties>
</file>