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669900"/>
    <a:srgbClr val="800080"/>
    <a:srgbClr val="E6E6E6"/>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245" autoAdjust="0"/>
    <p:restoredTop sz="94660"/>
  </p:normalViewPr>
  <p:slideViewPr>
    <p:cSldViewPr snapToGrid="0">
      <p:cViewPr varScale="1">
        <p:scale>
          <a:sx n="72" d="100"/>
          <a:sy n="72" d="100"/>
        </p:scale>
        <p:origin x="30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46239F-17E5-4847-AA38-3CD4FF6A4C7C}" type="datetimeFigureOut">
              <a:rPr lang="en-GB" smtClean="0"/>
              <a:t>01/12/2017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0C3F5D-7C9A-40CA-ADDC-BA8D88E6CE31}" type="slidenum">
              <a:rPr lang="en-GB" smtClean="0"/>
              <a:t>‹#›</a:t>
            </a:fld>
            <a:endParaRPr lang="en-GB" dirty="0"/>
          </a:p>
        </p:txBody>
      </p:sp>
    </p:spTree>
    <p:extLst>
      <p:ext uri="{BB962C8B-B14F-4D97-AF65-F5344CB8AC3E}">
        <p14:creationId xmlns:p14="http://schemas.microsoft.com/office/powerpoint/2010/main" val="46614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F8134-ED99-4F5E-B13C-A976FD9F20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2CCDD7-445D-4DF5-9985-C359784FDD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F7681D-9D82-4ED1-9484-76B60E67438C}"/>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5" name="Footer Placeholder 4">
            <a:extLst>
              <a:ext uri="{FF2B5EF4-FFF2-40B4-BE49-F238E27FC236}">
                <a16:creationId xmlns:a16="http://schemas.microsoft.com/office/drawing/2014/main" id="{8329BD5E-B64A-4123-856A-274F0F41F6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38F33A9-C9C8-466D-A5EE-170B720E4E0D}"/>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33263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6A484-9512-4034-962D-6593EF2B78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FEAB64-CD7C-483D-ACE0-5C3BEAF4DD1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01BC51-F846-4C91-90A5-192C60F85B16}"/>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5" name="Footer Placeholder 4">
            <a:extLst>
              <a:ext uri="{FF2B5EF4-FFF2-40B4-BE49-F238E27FC236}">
                <a16:creationId xmlns:a16="http://schemas.microsoft.com/office/drawing/2014/main" id="{C9577349-2501-4631-AA78-D3EFB2D9464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171DF6-6192-45C5-8455-16BFC4E1EDE7}"/>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912179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0B4D3-1774-490D-BF08-5C16B03E11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67A56F-5890-426D-A9F6-4C70EE212A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DA3AAB6-FACC-4D79-A682-57B534139BBB}"/>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5" name="Footer Placeholder 4">
            <a:extLst>
              <a:ext uri="{FF2B5EF4-FFF2-40B4-BE49-F238E27FC236}">
                <a16:creationId xmlns:a16="http://schemas.microsoft.com/office/drawing/2014/main" id="{95F44D6A-DD18-4B80-A356-FA8433730E5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226C626-7DE4-4427-9F32-6655218A19A3}"/>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2039809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68BC-F68F-4832-A151-B072F7865A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8F1632-FA74-45A6-B92B-2D5EB703465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D21633-A866-4685-8593-6B0A24B7953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ECE79C-ED9F-45DE-A4D6-18376A2A5D45}"/>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6" name="Footer Placeholder 5">
            <a:extLst>
              <a:ext uri="{FF2B5EF4-FFF2-40B4-BE49-F238E27FC236}">
                <a16:creationId xmlns:a16="http://schemas.microsoft.com/office/drawing/2014/main" id="{17228762-F29F-43C0-A212-4BFAE1625EA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B1B4377-67DF-4F58-8021-8046522AFBC5}"/>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2630591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79B9-D2F2-4276-889A-102CAC0882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83BCF5-6CC0-4190-8BF0-2503D963D9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D815232-93D3-4EA4-B8DE-4C7337C5225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66955B-3806-42E5-9768-DA92648637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33CA32D-04F5-4055-B110-9A94CA105A2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26402C-8744-4EE3-ACF6-C226C4152362}"/>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8" name="Footer Placeholder 7">
            <a:extLst>
              <a:ext uri="{FF2B5EF4-FFF2-40B4-BE49-F238E27FC236}">
                <a16:creationId xmlns:a16="http://schemas.microsoft.com/office/drawing/2014/main" id="{6B4F88AE-361A-408C-AD5B-7FDB6DD65B1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C811849-F4ED-47DB-8A37-C15EC66E7733}"/>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932059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EB24-9E5B-4568-AF0B-27142FB7FD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ABF1CE-481D-43A2-82EA-A20F64376896}"/>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4" name="Footer Placeholder 3">
            <a:extLst>
              <a:ext uri="{FF2B5EF4-FFF2-40B4-BE49-F238E27FC236}">
                <a16:creationId xmlns:a16="http://schemas.microsoft.com/office/drawing/2014/main" id="{54C77178-69D3-4049-981F-1A477930DC4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9834313-93F4-4980-BD5A-396DF8D14D74}"/>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845490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FDAB4C-7292-45D8-9A85-14EA9AC1D948}"/>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3" name="Footer Placeholder 2">
            <a:extLst>
              <a:ext uri="{FF2B5EF4-FFF2-40B4-BE49-F238E27FC236}">
                <a16:creationId xmlns:a16="http://schemas.microsoft.com/office/drawing/2014/main" id="{7176972D-F88A-4E2C-B988-1CB21CB4948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A046629-69A2-4E1C-B0A2-84C1E713E094}"/>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1509214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BE5A8-D71A-430C-9D3B-C05BD4D13C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449670-B5AC-48A7-938E-91F5E65404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2A265D-F617-418A-B17F-301F3906B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8B9B24-DF3F-4D3B-B49D-C8D01F4E18CF}"/>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6" name="Footer Placeholder 5">
            <a:extLst>
              <a:ext uri="{FF2B5EF4-FFF2-40B4-BE49-F238E27FC236}">
                <a16:creationId xmlns:a16="http://schemas.microsoft.com/office/drawing/2014/main" id="{4800A605-3757-448C-9362-9633A45409E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6820B7-909B-4C8B-8245-FE9E050B8851}"/>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2482762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552C6-F7F1-4500-8AAA-014053824A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33C261-910D-4941-B129-986CA9E249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056679B-2F19-4A09-BCBF-BDB9D2245B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FE56D93-201C-4D48-967A-53F5BBF1A551}"/>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6" name="Footer Placeholder 5">
            <a:extLst>
              <a:ext uri="{FF2B5EF4-FFF2-40B4-BE49-F238E27FC236}">
                <a16:creationId xmlns:a16="http://schemas.microsoft.com/office/drawing/2014/main" id="{A52B2B84-55E0-4E00-88F8-FE8F78476C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92EB877-5CB0-4DC0-83F0-8F87D6CD9B1A}"/>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191775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42A18-546B-497F-A145-7EA57522C6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E24381-F9ED-41E8-AA39-1A7006CBC22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A016E4-9F1B-441B-901C-88CE22A64AC3}"/>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5" name="Footer Placeholder 4">
            <a:extLst>
              <a:ext uri="{FF2B5EF4-FFF2-40B4-BE49-F238E27FC236}">
                <a16:creationId xmlns:a16="http://schemas.microsoft.com/office/drawing/2014/main" id="{CAADF20D-3DA4-45FD-8FC4-9021F397DF4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1503985-3D9F-4F6E-B558-593BDB01BFE3}"/>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004517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278C1A-1524-4FE2-879D-49F8F6F33A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6E283B-1A15-433E-8944-1E8C36D82B9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9A112-F040-4C1C-AA0A-35813B4AA263}"/>
              </a:ext>
            </a:extLst>
          </p:cNvPr>
          <p:cNvSpPr>
            <a:spLocks noGrp="1"/>
          </p:cNvSpPr>
          <p:nvPr>
            <p:ph type="dt" sz="half" idx="10"/>
          </p:nvPr>
        </p:nvSpPr>
        <p:spPr/>
        <p:txBody>
          <a:bodyPr/>
          <a:lstStyle/>
          <a:p>
            <a:fld id="{1F54ABC4-A2C0-454B-86A2-B9206C33C7E5}" type="datetimeFigureOut">
              <a:rPr lang="en-GB" smtClean="0"/>
              <a:t>01/12/2017</a:t>
            </a:fld>
            <a:endParaRPr lang="en-GB" dirty="0"/>
          </a:p>
        </p:txBody>
      </p:sp>
      <p:sp>
        <p:nvSpPr>
          <p:cNvPr id="5" name="Footer Placeholder 4">
            <a:extLst>
              <a:ext uri="{FF2B5EF4-FFF2-40B4-BE49-F238E27FC236}">
                <a16:creationId xmlns:a16="http://schemas.microsoft.com/office/drawing/2014/main" id="{662ED884-3612-4B06-B0C3-DC8DE2D9013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55FE860-F6ED-4A85-9413-E40814ED71CF}"/>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605520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0B3F19-672F-4D49-89B7-C9C52CEE2D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ADF3EE-67A2-422B-9EE9-D008E682FF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478F35-1F61-493D-A389-B5F322874E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54ABC4-A2C0-454B-86A2-B9206C33C7E5}" type="datetimeFigureOut">
              <a:rPr lang="en-GB" smtClean="0"/>
              <a:t>01/12/2017</a:t>
            </a:fld>
            <a:endParaRPr lang="en-GB" dirty="0"/>
          </a:p>
        </p:txBody>
      </p:sp>
      <p:sp>
        <p:nvSpPr>
          <p:cNvPr id="5" name="Footer Placeholder 4">
            <a:extLst>
              <a:ext uri="{FF2B5EF4-FFF2-40B4-BE49-F238E27FC236}">
                <a16:creationId xmlns:a16="http://schemas.microsoft.com/office/drawing/2014/main" id="{D0D17181-602B-4E7D-8194-2411E25785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3DA0628-BE6A-4D95-80BE-DB68265069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8A58C4-4AA2-4263-944B-585C4A9EB97B}" type="slidenum">
              <a:rPr lang="en-GB" smtClean="0"/>
              <a:t>‹#›</a:t>
            </a:fld>
            <a:endParaRPr lang="en-GB" dirty="0"/>
          </a:p>
        </p:txBody>
      </p:sp>
    </p:spTree>
    <p:extLst>
      <p:ext uri="{BB962C8B-B14F-4D97-AF65-F5344CB8AC3E}">
        <p14:creationId xmlns:p14="http://schemas.microsoft.com/office/powerpoint/2010/main" val="2862320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C8FD67AC-BD20-4184-A3D0-2053E0FDB11C}"/>
              </a:ext>
            </a:extLst>
          </p:cNvPr>
          <p:cNvPicPr>
            <a:picLocks noChangeAspect="1"/>
          </p:cNvPicPr>
          <p:nvPr/>
        </p:nvPicPr>
        <p:blipFill rotWithShape="1">
          <a:blip r:embed="rId2">
            <a:extLst>
              <a:ext uri="{28A0092B-C50C-407E-A947-70E740481C1C}">
                <a14:useLocalDpi xmlns:a14="http://schemas.microsoft.com/office/drawing/2010/main" val="0"/>
              </a:ext>
            </a:extLst>
          </a:blip>
          <a:srcRect l="36716"/>
          <a:stretch/>
        </p:blipFill>
        <p:spPr>
          <a:xfrm>
            <a:off x="0" y="0"/>
            <a:ext cx="12192000" cy="6858000"/>
          </a:xfrm>
          <a:prstGeom prst="rect">
            <a:avLst/>
          </a:prstGeom>
        </p:spPr>
      </p:pic>
      <p:sp>
        <p:nvSpPr>
          <p:cNvPr id="2" name="Title 1">
            <a:extLst>
              <a:ext uri="{FF2B5EF4-FFF2-40B4-BE49-F238E27FC236}">
                <a16:creationId xmlns:a16="http://schemas.microsoft.com/office/drawing/2014/main" id="{5320B66E-A449-4CC8-930F-7EF37584C911}"/>
              </a:ext>
            </a:extLst>
          </p:cNvPr>
          <p:cNvSpPr>
            <a:spLocks noGrp="1"/>
          </p:cNvSpPr>
          <p:nvPr>
            <p:ph type="ctrTitle"/>
          </p:nvPr>
        </p:nvSpPr>
        <p:spPr>
          <a:xfrm>
            <a:off x="1524000" y="244058"/>
            <a:ext cx="9144000" cy="393616"/>
          </a:xfrm>
          <a:noFill/>
        </p:spPr>
        <p:txBody>
          <a:bodyPr>
            <a:noAutofit/>
          </a:bodyPr>
          <a:lstStyle/>
          <a:p>
            <a:r>
              <a:rPr lang="en-GB" sz="3200" b="1" dirty="0">
                <a:solidFill>
                  <a:schemeClr val="bg1"/>
                </a:solidFill>
                <a:effectLst>
                  <a:outerShdw blurRad="38100" dist="38100" dir="2700000" algn="tl">
                    <a:srgbClr val="000000">
                      <a:alpha val="43137"/>
                    </a:srgbClr>
                  </a:outerShdw>
                </a:effectLst>
              </a:rPr>
              <a:t>Are we or have we ever been cannibals?</a:t>
            </a:r>
          </a:p>
        </p:txBody>
      </p:sp>
      <p:sp>
        <p:nvSpPr>
          <p:cNvPr id="3" name="Subtitle 2">
            <a:extLst>
              <a:ext uri="{FF2B5EF4-FFF2-40B4-BE49-F238E27FC236}">
                <a16:creationId xmlns:a16="http://schemas.microsoft.com/office/drawing/2014/main" id="{EFAFC3F0-0CFA-457D-B00A-D8BAAE7D552F}"/>
              </a:ext>
            </a:extLst>
          </p:cNvPr>
          <p:cNvSpPr>
            <a:spLocks noGrp="1"/>
          </p:cNvSpPr>
          <p:nvPr>
            <p:ph type="subTitle" idx="1"/>
          </p:nvPr>
        </p:nvSpPr>
        <p:spPr>
          <a:xfrm>
            <a:off x="121969" y="637674"/>
            <a:ext cx="11815010" cy="854241"/>
          </a:xfrm>
        </p:spPr>
        <p:txBody>
          <a:bodyPr>
            <a:normAutofit fontScale="55000" lnSpcReduction="20000"/>
          </a:bodyPr>
          <a:lstStyle/>
          <a:p>
            <a:pPr algn="l"/>
            <a:r>
              <a:rPr lang="en-GB" sz="3300" b="1" dirty="0">
                <a:solidFill>
                  <a:schemeClr val="bg1"/>
                </a:solidFill>
                <a:effectLst>
                  <a:outerShdw blurRad="38100" dist="38100" dir="2700000" algn="tl">
                    <a:srgbClr val="000000">
                      <a:alpha val="43137"/>
                    </a:srgbClr>
                  </a:outerShdw>
                </a:effectLst>
              </a:rPr>
              <a:t>Introduction</a:t>
            </a:r>
            <a:r>
              <a:rPr lang="en-GB" sz="2900" dirty="0">
                <a:solidFill>
                  <a:schemeClr val="bg1"/>
                </a:solidFill>
                <a:effectLst>
                  <a:outerShdw blurRad="38100" dist="38100" dir="2700000" algn="tl">
                    <a:srgbClr val="000000">
                      <a:alpha val="43137"/>
                    </a:srgbClr>
                  </a:outerShdw>
                </a:effectLst>
              </a:rPr>
              <a:t>:</a:t>
            </a:r>
            <a:r>
              <a:rPr lang="en-GB" sz="2900" dirty="0">
                <a:solidFill>
                  <a:schemeClr val="bg1"/>
                </a:solidFill>
              </a:rPr>
              <a:t> </a:t>
            </a:r>
            <a:r>
              <a:rPr lang="en-GB" sz="2900" dirty="0"/>
              <a:t>what is a cannibal? Most people would automatically think murderer, criminal, someone who eats flesh for fun, some might think survival. However, this case is looking at societies who practice the act of consuming human remains for ritual purposes. By looking at both past examples and present day examples to provide evidence that cannibalism has been excepted as a practice in societies.</a:t>
            </a:r>
          </a:p>
        </p:txBody>
      </p:sp>
      <p:sp>
        <p:nvSpPr>
          <p:cNvPr id="4" name="TextBox 3">
            <a:extLst>
              <a:ext uri="{FF2B5EF4-FFF2-40B4-BE49-F238E27FC236}">
                <a16:creationId xmlns:a16="http://schemas.microsoft.com/office/drawing/2014/main" id="{6DF1BE42-539E-4E45-8FF0-F94DD5B92A6A}"/>
              </a:ext>
            </a:extLst>
          </p:cNvPr>
          <p:cNvSpPr txBox="1"/>
          <p:nvPr/>
        </p:nvSpPr>
        <p:spPr>
          <a:xfrm>
            <a:off x="123590" y="1262759"/>
            <a:ext cx="3670738" cy="3077766"/>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Data set 1</a:t>
            </a:r>
          </a:p>
          <a:p>
            <a:r>
              <a:rPr lang="en-GB" sz="1600" dirty="0"/>
              <a:t>Archaeology: Supposedly butchered human remains at Goughs Cave in Somerset, is significant to this argument because the evidence of the remains is so strong that most don’t question it</a:t>
            </a:r>
            <a:r>
              <a:rPr lang="en-GB" sz="1600" baseline="30000" dirty="0"/>
              <a:t>1</a:t>
            </a:r>
            <a:r>
              <a:rPr lang="en-GB" sz="1600" dirty="0"/>
              <a:t>. It is Widley interpreted that they practised cannibalism and modified human remains, such as turning a skull into a cup</a:t>
            </a:r>
            <a:r>
              <a:rPr lang="en-GB" sz="1600" baseline="30000" dirty="0"/>
              <a:t>1</a:t>
            </a:r>
            <a:r>
              <a:rPr lang="en-GB" sz="1600" dirty="0"/>
              <a:t>.  There were 6 individuals found, 65% of the bones show butchery marks, and 42% had human teeth marks</a:t>
            </a:r>
            <a:r>
              <a:rPr lang="en-GB" sz="1600" baseline="30000" dirty="0"/>
              <a:t>1</a:t>
            </a:r>
            <a:r>
              <a:rPr lang="en-GB" sz="1600" dirty="0"/>
              <a:t>. </a:t>
            </a:r>
          </a:p>
        </p:txBody>
      </p:sp>
      <p:sp>
        <p:nvSpPr>
          <p:cNvPr id="5" name="TextBox 4">
            <a:extLst>
              <a:ext uri="{FF2B5EF4-FFF2-40B4-BE49-F238E27FC236}">
                <a16:creationId xmlns:a16="http://schemas.microsoft.com/office/drawing/2014/main" id="{37E3F1E8-980B-4B3F-83ED-A8536C1075CA}"/>
              </a:ext>
            </a:extLst>
          </p:cNvPr>
          <p:cNvSpPr txBox="1"/>
          <p:nvPr/>
        </p:nvSpPr>
        <p:spPr>
          <a:xfrm>
            <a:off x="5295900" y="1229635"/>
            <a:ext cx="3092111" cy="5324535"/>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Discussion:</a:t>
            </a:r>
          </a:p>
          <a:p>
            <a:r>
              <a:rPr lang="en-GB" dirty="0"/>
              <a:t> </a:t>
            </a:r>
            <a:r>
              <a:rPr lang="en-GB" sz="1600" dirty="0"/>
              <a:t>The issue with the archaeological evidence is that like all archaeology it is based on theories that come from the material evidence. The evidence in this case is the butchery marks on the bones, these marks have been compared to other human and non-human bones from the same site and other sites confirming that it is butchery</a:t>
            </a:r>
            <a:r>
              <a:rPr lang="en-GB" sz="1600" baseline="30000" dirty="0"/>
              <a:t>1</a:t>
            </a:r>
            <a:r>
              <a:rPr lang="en-GB" sz="1600" dirty="0"/>
              <a:t>. In this case the issue with the anthropology is that it is based on others testimony, and no anthropologist has seen the Wari’ partake in cannibalism</a:t>
            </a:r>
            <a:r>
              <a:rPr lang="en-GB" sz="1600" baseline="30000" dirty="0"/>
              <a:t>2</a:t>
            </a:r>
            <a:r>
              <a:rPr lang="en-GB" sz="1600" dirty="0"/>
              <a:t>. The Accounts are mostly from the Wari’ themselves and is relied on because the Wari’ get a lot of unwanted attention because of it so why would they lie</a:t>
            </a:r>
            <a:r>
              <a:rPr lang="en-GB" sz="1600" baseline="30000" dirty="0"/>
              <a:t>2</a:t>
            </a:r>
            <a:r>
              <a:rPr lang="en-GB" sz="1600" dirty="0"/>
              <a:t>.</a:t>
            </a:r>
          </a:p>
        </p:txBody>
      </p:sp>
      <p:sp>
        <p:nvSpPr>
          <p:cNvPr id="6" name="TextBox 5">
            <a:extLst>
              <a:ext uri="{FF2B5EF4-FFF2-40B4-BE49-F238E27FC236}">
                <a16:creationId xmlns:a16="http://schemas.microsoft.com/office/drawing/2014/main" id="{4E996824-612C-4819-AC79-1112033D2B3C}"/>
              </a:ext>
            </a:extLst>
          </p:cNvPr>
          <p:cNvSpPr txBox="1"/>
          <p:nvPr/>
        </p:nvSpPr>
        <p:spPr>
          <a:xfrm>
            <a:off x="8388011" y="2793859"/>
            <a:ext cx="3776466" cy="2585323"/>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Conclusion:</a:t>
            </a:r>
          </a:p>
          <a:p>
            <a:r>
              <a:rPr lang="en-GB" sz="1600" dirty="0"/>
              <a:t>Cannibalism is a very controversial topic and many of the accounts are false due to politics. But the ones mentioned here are reliable. The evidence from Goughs cave has been studied extensively and they are positive the fact the Wari’ get penalised by outsiders they still claim to partake, as is their custom. it is clear evidence of cannibalism. Despite</a:t>
            </a:r>
          </a:p>
        </p:txBody>
      </p:sp>
      <p:pic>
        <p:nvPicPr>
          <p:cNvPr id="7" name="Picture 6">
            <a:extLst>
              <a:ext uri="{FF2B5EF4-FFF2-40B4-BE49-F238E27FC236}">
                <a16:creationId xmlns:a16="http://schemas.microsoft.com/office/drawing/2014/main" id="{B10877C6-AF9D-4D64-993D-8A9B5F470208}"/>
              </a:ext>
            </a:extLst>
          </p:cNvPr>
          <p:cNvPicPr>
            <a:picLocks noChangeAspect="1"/>
          </p:cNvPicPr>
          <p:nvPr/>
        </p:nvPicPr>
        <p:blipFill>
          <a:blip r:embed="rId3"/>
          <a:stretch>
            <a:fillRect/>
          </a:stretch>
        </p:blipFill>
        <p:spPr>
          <a:xfrm>
            <a:off x="3682079" y="1336045"/>
            <a:ext cx="1641215" cy="1259538"/>
          </a:xfrm>
          <a:prstGeom prst="rect">
            <a:avLst/>
          </a:prstGeom>
        </p:spPr>
      </p:pic>
      <p:pic>
        <p:nvPicPr>
          <p:cNvPr id="9" name="Picture 8">
            <a:extLst>
              <a:ext uri="{FF2B5EF4-FFF2-40B4-BE49-F238E27FC236}">
                <a16:creationId xmlns:a16="http://schemas.microsoft.com/office/drawing/2014/main" id="{96F090A8-5D75-46D9-B457-EBF4135347A9}"/>
              </a:ext>
            </a:extLst>
          </p:cNvPr>
          <p:cNvPicPr>
            <a:picLocks noChangeAspect="1"/>
          </p:cNvPicPr>
          <p:nvPr/>
        </p:nvPicPr>
        <p:blipFill>
          <a:blip r:embed="rId4"/>
          <a:stretch>
            <a:fillRect/>
          </a:stretch>
        </p:blipFill>
        <p:spPr>
          <a:xfrm>
            <a:off x="10112118" y="1359938"/>
            <a:ext cx="1894524" cy="1256988"/>
          </a:xfrm>
          <a:prstGeom prst="rect">
            <a:avLst/>
          </a:prstGeom>
        </p:spPr>
      </p:pic>
      <p:pic>
        <p:nvPicPr>
          <p:cNvPr id="10" name="Picture 9">
            <a:extLst>
              <a:ext uri="{FF2B5EF4-FFF2-40B4-BE49-F238E27FC236}">
                <a16:creationId xmlns:a16="http://schemas.microsoft.com/office/drawing/2014/main" id="{61AAE64F-0347-4B5E-936E-F46E8CA36872}"/>
              </a:ext>
            </a:extLst>
          </p:cNvPr>
          <p:cNvPicPr>
            <a:picLocks noChangeAspect="1"/>
          </p:cNvPicPr>
          <p:nvPr/>
        </p:nvPicPr>
        <p:blipFill>
          <a:blip r:embed="rId5"/>
          <a:stretch>
            <a:fillRect/>
          </a:stretch>
        </p:blipFill>
        <p:spPr>
          <a:xfrm>
            <a:off x="8306676" y="1336045"/>
            <a:ext cx="1737332" cy="1435435"/>
          </a:xfrm>
          <a:prstGeom prst="rect">
            <a:avLst/>
          </a:prstGeom>
        </p:spPr>
      </p:pic>
      <p:pic>
        <p:nvPicPr>
          <p:cNvPr id="11" name="Picture 10">
            <a:extLst>
              <a:ext uri="{FF2B5EF4-FFF2-40B4-BE49-F238E27FC236}">
                <a16:creationId xmlns:a16="http://schemas.microsoft.com/office/drawing/2014/main" id="{218A43EE-D172-44DE-A154-E43365187C53}"/>
              </a:ext>
            </a:extLst>
          </p:cNvPr>
          <p:cNvPicPr>
            <a:picLocks noChangeAspect="1"/>
          </p:cNvPicPr>
          <p:nvPr/>
        </p:nvPicPr>
        <p:blipFill>
          <a:blip r:embed="rId6"/>
          <a:stretch>
            <a:fillRect/>
          </a:stretch>
        </p:blipFill>
        <p:spPr>
          <a:xfrm>
            <a:off x="3825596" y="2668869"/>
            <a:ext cx="1397081" cy="2117680"/>
          </a:xfrm>
          <a:prstGeom prst="rect">
            <a:avLst/>
          </a:prstGeom>
        </p:spPr>
      </p:pic>
      <p:sp>
        <p:nvSpPr>
          <p:cNvPr id="12" name="TextBox 11">
            <a:extLst>
              <a:ext uri="{FF2B5EF4-FFF2-40B4-BE49-F238E27FC236}">
                <a16:creationId xmlns:a16="http://schemas.microsoft.com/office/drawing/2014/main" id="{F4AA5A9D-6214-4026-89A9-671EAE42743F}"/>
              </a:ext>
            </a:extLst>
          </p:cNvPr>
          <p:cNvSpPr txBox="1"/>
          <p:nvPr/>
        </p:nvSpPr>
        <p:spPr>
          <a:xfrm>
            <a:off x="3639903" y="2364899"/>
            <a:ext cx="721746" cy="246221"/>
          </a:xfrm>
          <a:prstGeom prst="rect">
            <a:avLst/>
          </a:prstGeom>
          <a:noFill/>
        </p:spPr>
        <p:txBody>
          <a:bodyPr wrap="square" rtlCol="0">
            <a:spAutoFit/>
          </a:bodyPr>
          <a:lstStyle/>
          <a:p>
            <a:r>
              <a:rPr lang="en-GB" sz="1000" dirty="0">
                <a:solidFill>
                  <a:schemeClr val="bg1"/>
                </a:solidFill>
              </a:rPr>
              <a:t>Image 1 </a:t>
            </a:r>
          </a:p>
        </p:txBody>
      </p:sp>
      <p:sp>
        <p:nvSpPr>
          <p:cNvPr id="13" name="TextBox 12">
            <a:extLst>
              <a:ext uri="{FF2B5EF4-FFF2-40B4-BE49-F238E27FC236}">
                <a16:creationId xmlns:a16="http://schemas.microsoft.com/office/drawing/2014/main" id="{E2E4DFD6-368D-4018-9A66-85B8AC3F3EEA}"/>
              </a:ext>
            </a:extLst>
          </p:cNvPr>
          <p:cNvSpPr txBox="1"/>
          <p:nvPr/>
        </p:nvSpPr>
        <p:spPr>
          <a:xfrm>
            <a:off x="3761805" y="4509667"/>
            <a:ext cx="599844" cy="246221"/>
          </a:xfrm>
          <a:prstGeom prst="rect">
            <a:avLst/>
          </a:prstGeom>
          <a:noFill/>
        </p:spPr>
        <p:txBody>
          <a:bodyPr wrap="none" rtlCol="0">
            <a:spAutoFit/>
          </a:bodyPr>
          <a:lstStyle/>
          <a:p>
            <a:r>
              <a:rPr lang="en-GB" sz="1000" dirty="0">
                <a:solidFill>
                  <a:schemeClr val="bg1"/>
                </a:solidFill>
              </a:rPr>
              <a:t>Image 2</a:t>
            </a:r>
          </a:p>
        </p:txBody>
      </p:sp>
      <p:sp>
        <p:nvSpPr>
          <p:cNvPr id="14" name="TextBox 13">
            <a:extLst>
              <a:ext uri="{FF2B5EF4-FFF2-40B4-BE49-F238E27FC236}">
                <a16:creationId xmlns:a16="http://schemas.microsoft.com/office/drawing/2014/main" id="{AFD5E341-29D4-4119-9FE3-3A09697F6EF4}"/>
              </a:ext>
            </a:extLst>
          </p:cNvPr>
          <p:cNvSpPr txBox="1"/>
          <p:nvPr/>
        </p:nvSpPr>
        <p:spPr>
          <a:xfrm>
            <a:off x="8362542" y="2502682"/>
            <a:ext cx="672898" cy="246221"/>
          </a:xfrm>
          <a:prstGeom prst="rect">
            <a:avLst/>
          </a:prstGeom>
          <a:noFill/>
        </p:spPr>
        <p:txBody>
          <a:bodyPr wrap="square" rtlCol="0">
            <a:spAutoFit/>
          </a:bodyPr>
          <a:lstStyle/>
          <a:p>
            <a:r>
              <a:rPr lang="en-GB" sz="1000" dirty="0">
                <a:solidFill>
                  <a:schemeClr val="bg1"/>
                </a:solidFill>
              </a:rPr>
              <a:t>Image 3</a:t>
            </a:r>
            <a:r>
              <a:rPr lang="en-GB" sz="1000" baseline="30000" dirty="0">
                <a:solidFill>
                  <a:schemeClr val="bg1"/>
                </a:solidFill>
              </a:rPr>
              <a:t>2</a:t>
            </a:r>
          </a:p>
        </p:txBody>
      </p:sp>
      <p:sp>
        <p:nvSpPr>
          <p:cNvPr id="15" name="TextBox 14">
            <a:extLst>
              <a:ext uri="{FF2B5EF4-FFF2-40B4-BE49-F238E27FC236}">
                <a16:creationId xmlns:a16="http://schemas.microsoft.com/office/drawing/2014/main" id="{62685BBE-D357-4F0C-B7D8-E4F604FF44B6}"/>
              </a:ext>
            </a:extLst>
          </p:cNvPr>
          <p:cNvSpPr txBox="1"/>
          <p:nvPr/>
        </p:nvSpPr>
        <p:spPr>
          <a:xfrm>
            <a:off x="10117231" y="2364899"/>
            <a:ext cx="599844" cy="246221"/>
          </a:xfrm>
          <a:prstGeom prst="rect">
            <a:avLst/>
          </a:prstGeom>
          <a:noFill/>
        </p:spPr>
        <p:txBody>
          <a:bodyPr wrap="none" rtlCol="0">
            <a:spAutoFit/>
          </a:bodyPr>
          <a:lstStyle/>
          <a:p>
            <a:r>
              <a:rPr lang="en-GB" sz="1000" dirty="0">
                <a:solidFill>
                  <a:schemeClr val="bg1"/>
                </a:solidFill>
              </a:rPr>
              <a:t>Image 4</a:t>
            </a:r>
          </a:p>
        </p:txBody>
      </p:sp>
      <p:sp>
        <p:nvSpPr>
          <p:cNvPr id="16" name="TextBox 15">
            <a:extLst>
              <a:ext uri="{FF2B5EF4-FFF2-40B4-BE49-F238E27FC236}">
                <a16:creationId xmlns:a16="http://schemas.microsoft.com/office/drawing/2014/main" id="{F403274C-A7BC-46F1-8460-B8C1069C00EC}"/>
              </a:ext>
            </a:extLst>
          </p:cNvPr>
          <p:cNvSpPr txBox="1"/>
          <p:nvPr/>
        </p:nvSpPr>
        <p:spPr>
          <a:xfrm>
            <a:off x="8388011" y="5268160"/>
            <a:ext cx="1895676" cy="1323439"/>
          </a:xfrm>
          <a:prstGeom prst="rect">
            <a:avLst/>
          </a:prstGeom>
          <a:noFill/>
        </p:spPr>
        <p:txBody>
          <a:bodyPr wrap="square" rtlCol="0">
            <a:spAutoFit/>
          </a:bodyPr>
          <a:lstStyle/>
          <a:p>
            <a:r>
              <a:rPr lang="en-GB" sz="800" dirty="0">
                <a:solidFill>
                  <a:schemeClr val="bg1"/>
                </a:solidFill>
              </a:rPr>
              <a:t>References :</a:t>
            </a:r>
          </a:p>
          <a:p>
            <a:r>
              <a:rPr lang="en-GB" sz="800" dirty="0">
                <a:solidFill>
                  <a:schemeClr val="bg1"/>
                </a:solidFill>
              </a:rPr>
              <a:t>1. Bello, </a:t>
            </a:r>
            <a:r>
              <a:rPr lang="en-GB" sz="800" i="1" dirty="0">
                <a:solidFill>
                  <a:schemeClr val="bg1"/>
                </a:solidFill>
              </a:rPr>
              <a:t>et al. more evidence of ritual cannibalism at Goughs cave. </a:t>
            </a:r>
            <a:r>
              <a:rPr lang="en-GB" sz="800" dirty="0">
                <a:solidFill>
                  <a:schemeClr val="bg1"/>
                </a:solidFill>
              </a:rPr>
              <a:t>Current Archaeology, 2017, pg. 9</a:t>
            </a:r>
            <a:endParaRPr lang="en-GB" sz="800" i="1" dirty="0">
              <a:solidFill>
                <a:schemeClr val="bg1"/>
              </a:solidFill>
            </a:endParaRPr>
          </a:p>
          <a:p>
            <a:r>
              <a:rPr lang="en-GB" sz="800" dirty="0">
                <a:solidFill>
                  <a:schemeClr val="bg1"/>
                </a:solidFill>
              </a:rPr>
              <a:t>Conklin, B. </a:t>
            </a:r>
            <a:r>
              <a:rPr lang="en-GB" sz="800" i="1" dirty="0">
                <a:solidFill>
                  <a:schemeClr val="bg1"/>
                </a:solidFill>
              </a:rPr>
              <a:t>Consuming grief: compassionate cannibalism in an Amazonian society. Texas. 2011.</a:t>
            </a:r>
          </a:p>
          <a:p>
            <a:r>
              <a:rPr lang="en-GB" sz="800" i="1" dirty="0">
                <a:solidFill>
                  <a:schemeClr val="bg1"/>
                </a:solidFill>
              </a:rPr>
              <a:t>Image 1, 4, Sarah Marshall, Natural History Museum</a:t>
            </a:r>
          </a:p>
          <a:p>
            <a:r>
              <a:rPr lang="en-GB" sz="800" i="1" dirty="0">
                <a:solidFill>
                  <a:schemeClr val="bg1"/>
                </a:solidFill>
              </a:rPr>
              <a:t>Image 2, Google images </a:t>
            </a:r>
          </a:p>
        </p:txBody>
      </p:sp>
      <p:sp>
        <p:nvSpPr>
          <p:cNvPr id="18" name="TextBox 17">
            <a:extLst>
              <a:ext uri="{FF2B5EF4-FFF2-40B4-BE49-F238E27FC236}">
                <a16:creationId xmlns:a16="http://schemas.microsoft.com/office/drawing/2014/main" id="{F14B9A50-C93B-4A7A-8439-DE37ABF57AAE}"/>
              </a:ext>
            </a:extLst>
          </p:cNvPr>
          <p:cNvSpPr txBox="1"/>
          <p:nvPr/>
        </p:nvSpPr>
        <p:spPr>
          <a:xfrm>
            <a:off x="174023" y="4518898"/>
            <a:ext cx="5248730" cy="233910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Data set 2</a:t>
            </a:r>
          </a:p>
          <a:p>
            <a:r>
              <a:rPr lang="en-GB" sz="1600" dirty="0"/>
              <a:t>Anthropology: The Amazonian tribe called Wari’ is significant as they represent some of the most authoritative data on cannibalism</a:t>
            </a:r>
            <a:r>
              <a:rPr lang="en-GB" sz="1600" baseline="30000" dirty="0"/>
              <a:t>2</a:t>
            </a:r>
            <a:r>
              <a:rPr lang="en-GB" sz="1600" dirty="0"/>
              <a:t>. the information gathered came from fieldwork between 1985-1987, using intensive work, surveys, anthropologists own experience and observing Wari’ life</a:t>
            </a:r>
            <a:r>
              <a:rPr lang="en-GB" sz="1600" baseline="30000" dirty="0"/>
              <a:t>2</a:t>
            </a:r>
            <a:r>
              <a:rPr lang="en-GB" sz="1600" dirty="0"/>
              <a:t>. Accounts from North American missionaries and the Wari’ themselves all talk about cannibalism in this tribe</a:t>
            </a:r>
            <a:r>
              <a:rPr lang="en-GB" sz="1600" baseline="30000" dirty="0"/>
              <a:t>2</a:t>
            </a:r>
            <a:r>
              <a:rPr lang="en-GB" sz="1600" dirty="0"/>
              <a:t>. The Wari’ partook in both endo-cannibalism and exo-cannibalism</a:t>
            </a:r>
            <a:r>
              <a:rPr lang="en-GB" sz="1600" baseline="30000" dirty="0"/>
              <a:t>2</a:t>
            </a:r>
            <a:r>
              <a:rPr lang="en-GB" sz="1600" dirty="0"/>
              <a:t>. </a:t>
            </a:r>
          </a:p>
        </p:txBody>
      </p:sp>
      <p:pic>
        <p:nvPicPr>
          <p:cNvPr id="26" name="Picture 25">
            <a:extLst>
              <a:ext uri="{FF2B5EF4-FFF2-40B4-BE49-F238E27FC236}">
                <a16:creationId xmlns:a16="http://schemas.microsoft.com/office/drawing/2014/main" id="{8C880F4D-D515-4C81-8A4D-5FBC9A739294}"/>
              </a:ext>
            </a:extLst>
          </p:cNvPr>
          <p:cNvPicPr>
            <a:picLocks noChangeAspect="1"/>
          </p:cNvPicPr>
          <p:nvPr/>
        </p:nvPicPr>
        <p:blipFill>
          <a:blip r:embed="rId7"/>
          <a:stretch>
            <a:fillRect/>
          </a:stretch>
        </p:blipFill>
        <p:spPr>
          <a:xfrm>
            <a:off x="10611147" y="5986072"/>
            <a:ext cx="1289567" cy="537320"/>
          </a:xfrm>
          <a:prstGeom prst="rect">
            <a:avLst/>
          </a:prstGeom>
        </p:spPr>
      </p:pic>
      <p:sp>
        <p:nvSpPr>
          <p:cNvPr id="8" name="TextBox 7">
            <a:extLst>
              <a:ext uri="{FF2B5EF4-FFF2-40B4-BE49-F238E27FC236}">
                <a16:creationId xmlns:a16="http://schemas.microsoft.com/office/drawing/2014/main" id="{F66235F0-F08C-4813-9A0E-389E3BE57CBF}"/>
              </a:ext>
            </a:extLst>
          </p:cNvPr>
          <p:cNvSpPr txBox="1"/>
          <p:nvPr/>
        </p:nvSpPr>
        <p:spPr>
          <a:xfrm>
            <a:off x="10330074" y="5519172"/>
            <a:ext cx="1665712" cy="338554"/>
          </a:xfrm>
          <a:prstGeom prst="rect">
            <a:avLst/>
          </a:prstGeom>
          <a:noFill/>
        </p:spPr>
        <p:txBody>
          <a:bodyPr wrap="none" rtlCol="0">
            <a:spAutoFit/>
          </a:bodyPr>
          <a:lstStyle/>
          <a:p>
            <a:r>
              <a:rPr lang="en-GB" sz="1600" dirty="0"/>
              <a:t>By Sarah Marshall</a:t>
            </a:r>
          </a:p>
        </p:txBody>
      </p:sp>
    </p:spTree>
    <p:extLst>
      <p:ext uri="{BB962C8B-B14F-4D97-AF65-F5344CB8AC3E}">
        <p14:creationId xmlns:p14="http://schemas.microsoft.com/office/powerpoint/2010/main" val="1382497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501</Words>
  <Application>Microsoft Office PowerPoint</Application>
  <PresentationFormat>Widescreen</PresentationFormat>
  <Paragraphs>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Are we or have we ever been cannibals?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we or have we ever been cannibals?</dc:title>
  <dc:creator>Sarah Marshall</dc:creator>
  <cp:lastModifiedBy>Sarah Marshall</cp:lastModifiedBy>
  <cp:revision>36</cp:revision>
  <dcterms:created xsi:type="dcterms:W3CDTF">2017-11-14T12:39:52Z</dcterms:created>
  <dcterms:modified xsi:type="dcterms:W3CDTF">2017-12-01T18:33:55Z</dcterms:modified>
</cp:coreProperties>
</file>