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5" r:id="rId5"/>
    <p:sldId id="261" r:id="rId6"/>
    <p:sldId id="262" r:id="rId7"/>
    <p:sldId id="263" r:id="rId8"/>
    <p:sldId id="264" r:id="rId9"/>
    <p:sldId id="266"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06" autoAdjust="0"/>
    <p:restoredTop sz="94660"/>
  </p:normalViewPr>
  <p:slideViewPr>
    <p:cSldViewPr snapToGrid="0">
      <p:cViewPr varScale="1">
        <p:scale>
          <a:sx n="72" d="100"/>
          <a:sy n="72" d="100"/>
        </p:scale>
        <p:origin x="6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5/8/2018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5/8/2018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29986-8CDE-4DF7-A106-5C43F8B5270C}"/>
              </a:ext>
            </a:extLst>
          </p:cNvPr>
          <p:cNvSpPr>
            <a:spLocks noGrp="1"/>
          </p:cNvSpPr>
          <p:nvPr>
            <p:ph type="ctrTitle"/>
          </p:nvPr>
        </p:nvSpPr>
        <p:spPr>
          <a:xfrm>
            <a:off x="1108242" y="1822044"/>
            <a:ext cx="8564585" cy="1970245"/>
          </a:xfrm>
        </p:spPr>
        <p:txBody>
          <a:bodyPr/>
          <a:lstStyle/>
          <a:p>
            <a:r>
              <a:rPr lang="en-GB" sz="2800" dirty="0"/>
              <a:t>Q) How does the concept of ESDGC (Education for Sustainable Development and Global Citizenship) contribute to reducing global inequalities?</a:t>
            </a:r>
          </a:p>
        </p:txBody>
      </p:sp>
      <p:sp>
        <p:nvSpPr>
          <p:cNvPr id="3" name="Subtitle 2">
            <a:extLst>
              <a:ext uri="{FF2B5EF4-FFF2-40B4-BE49-F238E27FC236}">
                <a16:creationId xmlns:a16="http://schemas.microsoft.com/office/drawing/2014/main" id="{0F3A6C0D-297E-4F35-A176-F9D3D3FE45DC}"/>
              </a:ext>
            </a:extLst>
          </p:cNvPr>
          <p:cNvSpPr>
            <a:spLocks noGrp="1"/>
          </p:cNvSpPr>
          <p:nvPr>
            <p:ph type="subTitle" idx="1"/>
          </p:nvPr>
        </p:nvSpPr>
        <p:spPr/>
        <p:txBody>
          <a:bodyPr/>
          <a:lstStyle/>
          <a:p>
            <a:r>
              <a:rPr lang="en-GB" dirty="0"/>
              <a:t>Student number- 1600569</a:t>
            </a:r>
          </a:p>
        </p:txBody>
      </p:sp>
    </p:spTree>
    <p:extLst>
      <p:ext uri="{BB962C8B-B14F-4D97-AF65-F5344CB8AC3E}">
        <p14:creationId xmlns:p14="http://schemas.microsoft.com/office/powerpoint/2010/main" val="4127927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9271D-7F57-4058-97BD-683DCE34B226}"/>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DA5F8FE3-807C-4F16-BD7F-DFDC8DF02952}"/>
              </a:ext>
            </a:extLst>
          </p:cNvPr>
          <p:cNvSpPr>
            <a:spLocks noGrp="1"/>
          </p:cNvSpPr>
          <p:nvPr>
            <p:ph idx="1"/>
          </p:nvPr>
        </p:nvSpPr>
        <p:spPr>
          <a:xfrm>
            <a:off x="674814" y="1930400"/>
            <a:ext cx="8596668" cy="3880773"/>
          </a:xfrm>
        </p:spPr>
        <p:txBody>
          <a:bodyPr>
            <a:normAutofit/>
          </a:bodyPr>
          <a:lstStyle/>
          <a:p>
            <a:r>
              <a:rPr lang="en-GB" sz="2000" dirty="0"/>
              <a:t>Sustainable development- </a:t>
            </a:r>
          </a:p>
          <a:p>
            <a:pPr marL="0" indent="0" algn="r">
              <a:buNone/>
            </a:pPr>
            <a:r>
              <a:rPr lang="en-GB" sz="2000" dirty="0"/>
              <a:t>‘The Sustainable Development Indicators (SDIs) provide an overview of progress towards a sustainable economy, society and environment’ (Ons.gov.uk, 2015).</a:t>
            </a:r>
          </a:p>
          <a:p>
            <a:r>
              <a:rPr lang="en-GB" sz="2000" dirty="0"/>
              <a:t>Global citizenship- </a:t>
            </a:r>
          </a:p>
          <a:p>
            <a:pPr marL="0" indent="0" algn="r">
              <a:buNone/>
            </a:pPr>
            <a:r>
              <a:rPr lang="en-GB" sz="2000" dirty="0"/>
              <a:t>‘A global citizen is someone who is aware of and understands the wider world - and their place it’ (Oxfam GB, 2018).</a:t>
            </a:r>
          </a:p>
        </p:txBody>
      </p:sp>
    </p:spTree>
    <p:extLst>
      <p:ext uri="{BB962C8B-B14F-4D97-AF65-F5344CB8AC3E}">
        <p14:creationId xmlns:p14="http://schemas.microsoft.com/office/powerpoint/2010/main" val="1183772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771CA-079C-4EF2-901A-9BBEA4DED7B3}"/>
              </a:ext>
            </a:extLst>
          </p:cNvPr>
          <p:cNvSpPr>
            <a:spLocks noGrp="1"/>
          </p:cNvSpPr>
          <p:nvPr>
            <p:ph type="title"/>
          </p:nvPr>
        </p:nvSpPr>
        <p:spPr/>
        <p:txBody>
          <a:bodyPr/>
          <a:lstStyle/>
          <a:p>
            <a:r>
              <a:rPr lang="en-GB" dirty="0"/>
              <a:t>The globalisation of education</a:t>
            </a:r>
          </a:p>
        </p:txBody>
      </p:sp>
      <p:sp>
        <p:nvSpPr>
          <p:cNvPr id="3" name="Content Placeholder 2">
            <a:extLst>
              <a:ext uri="{FF2B5EF4-FFF2-40B4-BE49-F238E27FC236}">
                <a16:creationId xmlns:a16="http://schemas.microsoft.com/office/drawing/2014/main" id="{0B237236-7465-4943-945C-4961810F485F}"/>
              </a:ext>
            </a:extLst>
          </p:cNvPr>
          <p:cNvSpPr>
            <a:spLocks noGrp="1"/>
          </p:cNvSpPr>
          <p:nvPr>
            <p:ph idx="1"/>
          </p:nvPr>
        </p:nvSpPr>
        <p:spPr/>
        <p:txBody>
          <a:bodyPr/>
          <a:lstStyle/>
          <a:p>
            <a:r>
              <a:rPr lang="en-GB" dirty="0"/>
              <a:t>‘Globalization is a form of cultural integration that is usually defined in terms of economics, but also encompasses cultural, biological, and political homogenization on a global scale’ </a:t>
            </a:r>
          </a:p>
          <a:p>
            <a:r>
              <a:rPr lang="en-GB" dirty="0"/>
              <a:t>‘describes the process by which dominant cultures exert social, political, and economic influence on other nations and cultures’</a:t>
            </a:r>
          </a:p>
          <a:p>
            <a:pPr marL="0" indent="0" algn="r">
              <a:buNone/>
            </a:pPr>
            <a:r>
              <a:rPr lang="en-GB" dirty="0"/>
              <a:t>(Martell, L., 2007).</a:t>
            </a:r>
          </a:p>
        </p:txBody>
      </p:sp>
    </p:spTree>
    <p:extLst>
      <p:ext uri="{BB962C8B-B14F-4D97-AF65-F5344CB8AC3E}">
        <p14:creationId xmlns:p14="http://schemas.microsoft.com/office/powerpoint/2010/main" val="2927202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8D848-674D-4085-99DD-4A7FB07E69EB}"/>
              </a:ext>
            </a:extLst>
          </p:cNvPr>
          <p:cNvSpPr>
            <a:spLocks noGrp="1"/>
          </p:cNvSpPr>
          <p:nvPr>
            <p:ph type="title"/>
          </p:nvPr>
        </p:nvSpPr>
        <p:spPr/>
        <p:txBody>
          <a:bodyPr/>
          <a:lstStyle/>
          <a:p>
            <a:r>
              <a:rPr lang="en-GB" dirty="0"/>
              <a:t>Advantages and Disadvantages of globalisation. </a:t>
            </a:r>
          </a:p>
        </p:txBody>
      </p:sp>
      <p:graphicFrame>
        <p:nvGraphicFramePr>
          <p:cNvPr id="4" name="Content Placeholder 3">
            <a:extLst>
              <a:ext uri="{FF2B5EF4-FFF2-40B4-BE49-F238E27FC236}">
                <a16:creationId xmlns:a16="http://schemas.microsoft.com/office/drawing/2014/main" id="{74C541F5-6D26-4031-9247-9555E0F9C674}"/>
              </a:ext>
            </a:extLst>
          </p:cNvPr>
          <p:cNvGraphicFramePr>
            <a:graphicFrameLocks noGrp="1"/>
          </p:cNvGraphicFramePr>
          <p:nvPr>
            <p:ph idx="1"/>
            <p:extLst>
              <p:ext uri="{D42A27DB-BD31-4B8C-83A1-F6EECF244321}">
                <p14:modId xmlns:p14="http://schemas.microsoft.com/office/powerpoint/2010/main" val="608513941"/>
              </p:ext>
            </p:extLst>
          </p:nvPr>
        </p:nvGraphicFramePr>
        <p:xfrm>
          <a:off x="677334" y="2326184"/>
          <a:ext cx="8807504" cy="3378579"/>
        </p:xfrm>
        <a:graphic>
          <a:graphicData uri="http://schemas.openxmlformats.org/drawingml/2006/table">
            <a:tbl>
              <a:tblPr firstRow="1" bandRow="1">
                <a:tableStyleId>{5C22544A-7EE6-4342-B048-85BDC9FD1C3A}</a:tableStyleId>
              </a:tblPr>
              <a:tblGrid>
                <a:gridCol w="4367527">
                  <a:extLst>
                    <a:ext uri="{9D8B030D-6E8A-4147-A177-3AD203B41FA5}">
                      <a16:colId xmlns:a16="http://schemas.microsoft.com/office/drawing/2014/main" val="4081661392"/>
                    </a:ext>
                  </a:extLst>
                </a:gridCol>
                <a:gridCol w="4439977">
                  <a:extLst>
                    <a:ext uri="{9D8B030D-6E8A-4147-A177-3AD203B41FA5}">
                      <a16:colId xmlns:a16="http://schemas.microsoft.com/office/drawing/2014/main" val="3457006364"/>
                    </a:ext>
                  </a:extLst>
                </a:gridCol>
              </a:tblGrid>
              <a:tr h="657897">
                <a:tc>
                  <a:txBody>
                    <a:bodyPr/>
                    <a:lstStyle/>
                    <a:p>
                      <a:pPr algn="ctr"/>
                      <a:r>
                        <a:rPr lang="en-GB" sz="2400" dirty="0"/>
                        <a:t>Advantages</a:t>
                      </a:r>
                    </a:p>
                  </a:txBody>
                  <a:tcPr/>
                </a:tc>
                <a:tc>
                  <a:txBody>
                    <a:bodyPr/>
                    <a:lstStyle/>
                    <a:p>
                      <a:pPr algn="ctr"/>
                      <a:r>
                        <a:rPr lang="en-GB" sz="2400" dirty="0"/>
                        <a:t>Disadvantages</a:t>
                      </a:r>
                    </a:p>
                  </a:txBody>
                  <a:tcPr/>
                </a:tc>
                <a:extLst>
                  <a:ext uri="{0D108BD9-81ED-4DB2-BD59-A6C34878D82A}">
                    <a16:rowId xmlns:a16="http://schemas.microsoft.com/office/drawing/2014/main" val="3501321590"/>
                  </a:ext>
                </a:extLst>
              </a:tr>
              <a:tr h="1184813">
                <a:tc>
                  <a:txBody>
                    <a:bodyPr/>
                    <a:lstStyle/>
                    <a:p>
                      <a:r>
                        <a:rPr lang="en-GB" sz="1800" dirty="0"/>
                        <a:t>Cultural Protectionism towards a transnational openness and dynamic engagement(Dillon, 2014)</a:t>
                      </a:r>
                    </a:p>
                  </a:txBody>
                  <a:tcPr/>
                </a:tc>
                <a:tc>
                  <a:txBody>
                    <a:bodyPr/>
                    <a:lstStyle/>
                    <a:p>
                      <a:r>
                        <a:rPr lang="en-GB" sz="1800" dirty="0"/>
                        <a:t>The global economy has created greater social stratification and more inequality in society(Rizvi, F. and Lingard, B, 2000). </a:t>
                      </a:r>
                    </a:p>
                  </a:txBody>
                  <a:tcPr/>
                </a:tc>
                <a:extLst>
                  <a:ext uri="{0D108BD9-81ED-4DB2-BD59-A6C34878D82A}">
                    <a16:rowId xmlns:a16="http://schemas.microsoft.com/office/drawing/2014/main" val="2117231176"/>
                  </a:ext>
                </a:extLst>
              </a:tr>
              <a:tr h="1535869">
                <a:tc>
                  <a:txBody>
                    <a:bodyPr/>
                    <a:lstStyle/>
                    <a:p>
                      <a:r>
                        <a:rPr lang="en-GB" sz="1800" dirty="0"/>
                        <a:t>‘the process of integrating nations of people- politically, economically and culturally into larger communities’ (Eckles and </a:t>
                      </a:r>
                      <a:r>
                        <a:rPr lang="en-GB" sz="1800" dirty="0" err="1"/>
                        <a:t>Zeiler</a:t>
                      </a:r>
                      <a:r>
                        <a:rPr lang="en-GB" sz="1800" dirty="0"/>
                        <a:t>, 2003)</a:t>
                      </a:r>
                    </a:p>
                  </a:txBody>
                  <a:tcPr/>
                </a:tc>
                <a:tc>
                  <a:txBody>
                    <a:bodyPr/>
                    <a:lstStyle/>
                    <a:p>
                      <a:r>
                        <a:rPr lang="en-GB" sz="1800" dirty="0"/>
                        <a:t>Globalisation is linked to the destruction of cultural identities(</a:t>
                      </a:r>
                      <a:r>
                        <a:rPr lang="en-GB" sz="1800" dirty="0" err="1"/>
                        <a:t>Sundby</a:t>
                      </a:r>
                      <a:r>
                        <a:rPr lang="en-GB" sz="1800" dirty="0"/>
                        <a:t>, 2018)</a:t>
                      </a:r>
                    </a:p>
                  </a:txBody>
                  <a:tcPr/>
                </a:tc>
                <a:extLst>
                  <a:ext uri="{0D108BD9-81ED-4DB2-BD59-A6C34878D82A}">
                    <a16:rowId xmlns:a16="http://schemas.microsoft.com/office/drawing/2014/main" val="63089456"/>
                  </a:ext>
                </a:extLst>
              </a:tr>
            </a:tbl>
          </a:graphicData>
        </a:graphic>
      </p:graphicFrame>
    </p:spTree>
    <p:extLst>
      <p:ext uri="{BB962C8B-B14F-4D97-AF65-F5344CB8AC3E}">
        <p14:creationId xmlns:p14="http://schemas.microsoft.com/office/powerpoint/2010/main" val="3956943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6" name="Content Placeholder 3">
            <a:extLst>
              <a:ext uri="{FF2B5EF4-FFF2-40B4-BE49-F238E27FC236}">
                <a16:creationId xmlns:a16="http://schemas.microsoft.com/office/drawing/2014/main" id="{7361EB95-4E4C-42AD-9FA7-6FF8FDD7C001}"/>
              </a:ext>
            </a:extLst>
          </p:cNvPr>
          <p:cNvPicPr>
            <a:picLocks noChangeAspect="1"/>
          </p:cNvPicPr>
          <p:nvPr/>
        </p:nvPicPr>
        <p:blipFill rotWithShape="1">
          <a:blip r:embed="rId2"/>
          <a:srcRect l="6813" r="6226" b="1"/>
          <a:stretch/>
        </p:blipFill>
        <p:spPr>
          <a:xfrm>
            <a:off x="677334" y="1930400"/>
            <a:ext cx="5423429" cy="3882362"/>
          </a:xfrm>
          <a:prstGeom prst="rect">
            <a:avLst/>
          </a:prstGeom>
        </p:spPr>
      </p:pic>
      <p:sp>
        <p:nvSpPr>
          <p:cNvPr id="2" name="Title 1">
            <a:extLst>
              <a:ext uri="{FF2B5EF4-FFF2-40B4-BE49-F238E27FC236}">
                <a16:creationId xmlns:a16="http://schemas.microsoft.com/office/drawing/2014/main" id="{2E9AF953-6979-4C30-B6DB-D8B22A1BFBAE}"/>
              </a:ext>
            </a:extLst>
          </p:cNvPr>
          <p:cNvSpPr>
            <a:spLocks noGrp="1"/>
          </p:cNvSpPr>
          <p:nvPr>
            <p:ph type="title"/>
          </p:nvPr>
        </p:nvSpPr>
        <p:spPr>
          <a:xfrm>
            <a:off x="677334" y="609600"/>
            <a:ext cx="8596668" cy="1320800"/>
          </a:xfrm>
        </p:spPr>
        <p:txBody>
          <a:bodyPr anchor="t">
            <a:normAutofit/>
          </a:bodyPr>
          <a:lstStyle/>
          <a:p>
            <a:r>
              <a:rPr lang="en-GB" dirty="0"/>
              <a:t>Global Perspectives on Education.</a:t>
            </a:r>
          </a:p>
        </p:txBody>
      </p:sp>
      <p:sp>
        <p:nvSpPr>
          <p:cNvPr id="37" name="Content Placeholder 5">
            <a:extLst>
              <a:ext uri="{FF2B5EF4-FFF2-40B4-BE49-F238E27FC236}">
                <a16:creationId xmlns:a16="http://schemas.microsoft.com/office/drawing/2014/main" id="{165EF10E-40A7-471B-BE25-2F552FA89684}"/>
              </a:ext>
            </a:extLst>
          </p:cNvPr>
          <p:cNvSpPr>
            <a:spLocks noGrp="1"/>
          </p:cNvSpPr>
          <p:nvPr>
            <p:ph idx="1"/>
          </p:nvPr>
        </p:nvSpPr>
        <p:spPr>
          <a:xfrm>
            <a:off x="6281696" y="1930400"/>
            <a:ext cx="3531044" cy="4349040"/>
          </a:xfrm>
        </p:spPr>
        <p:txBody>
          <a:bodyPr>
            <a:normAutofit/>
          </a:bodyPr>
          <a:lstStyle/>
          <a:p>
            <a:pPr marL="0" indent="0">
              <a:buNone/>
            </a:pPr>
            <a:r>
              <a:rPr lang="en-GB" dirty="0"/>
              <a:t>‘The 5 learning perspectives;</a:t>
            </a:r>
          </a:p>
          <a:p>
            <a:r>
              <a:rPr lang="en-GB" dirty="0"/>
              <a:t>Interdependence and globalisation</a:t>
            </a:r>
          </a:p>
          <a:p>
            <a:r>
              <a:rPr lang="en-GB" dirty="0"/>
              <a:t>Identity and cultural diversity</a:t>
            </a:r>
          </a:p>
          <a:p>
            <a:r>
              <a:rPr lang="en-GB" dirty="0"/>
              <a:t>social justice and human rights</a:t>
            </a:r>
          </a:p>
          <a:p>
            <a:r>
              <a:rPr lang="en-GB" dirty="0"/>
              <a:t>Peace building and conflict resolution</a:t>
            </a:r>
          </a:p>
          <a:p>
            <a:r>
              <a:rPr lang="en-GB" dirty="0"/>
              <a:t>Sustainable futures’</a:t>
            </a:r>
          </a:p>
        </p:txBody>
      </p:sp>
      <p:sp>
        <p:nvSpPr>
          <p:cNvPr id="8" name="TextBox 7">
            <a:extLst>
              <a:ext uri="{FF2B5EF4-FFF2-40B4-BE49-F238E27FC236}">
                <a16:creationId xmlns:a16="http://schemas.microsoft.com/office/drawing/2014/main" id="{BF1E2013-171B-43C8-BB97-C5A8FBC1CFC7}"/>
              </a:ext>
            </a:extLst>
          </p:cNvPr>
          <p:cNvSpPr txBox="1"/>
          <p:nvPr/>
        </p:nvSpPr>
        <p:spPr>
          <a:xfrm>
            <a:off x="7601803" y="5812762"/>
            <a:ext cx="3739487" cy="369332"/>
          </a:xfrm>
          <a:prstGeom prst="rect">
            <a:avLst/>
          </a:prstGeom>
          <a:noFill/>
        </p:spPr>
        <p:txBody>
          <a:bodyPr wrap="square" rtlCol="0">
            <a:spAutoFit/>
          </a:bodyPr>
          <a:lstStyle/>
          <a:p>
            <a:r>
              <a:rPr lang="en-GB" dirty="0"/>
              <a:t>(Global Education, 2014)</a:t>
            </a:r>
          </a:p>
        </p:txBody>
      </p:sp>
    </p:spTree>
    <p:extLst>
      <p:ext uri="{BB962C8B-B14F-4D97-AF65-F5344CB8AC3E}">
        <p14:creationId xmlns:p14="http://schemas.microsoft.com/office/powerpoint/2010/main" val="3639990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C6C65-9C99-4309-B5B2-36AAF841F61A}"/>
              </a:ext>
            </a:extLst>
          </p:cNvPr>
          <p:cNvSpPr>
            <a:spLocks noGrp="1"/>
          </p:cNvSpPr>
          <p:nvPr>
            <p:ph type="title"/>
          </p:nvPr>
        </p:nvSpPr>
        <p:spPr/>
        <p:txBody>
          <a:bodyPr/>
          <a:lstStyle/>
          <a:p>
            <a:r>
              <a:rPr lang="en-GB" dirty="0"/>
              <a:t>The well being of future generation (Wales) act-2015</a:t>
            </a:r>
          </a:p>
        </p:txBody>
      </p:sp>
      <p:sp>
        <p:nvSpPr>
          <p:cNvPr id="3" name="Content Placeholder 2">
            <a:extLst>
              <a:ext uri="{FF2B5EF4-FFF2-40B4-BE49-F238E27FC236}">
                <a16:creationId xmlns:a16="http://schemas.microsoft.com/office/drawing/2014/main" id="{FD8D9E67-C572-458A-A44E-E7016EC8A7E5}"/>
              </a:ext>
            </a:extLst>
          </p:cNvPr>
          <p:cNvSpPr>
            <a:spLocks noGrp="1"/>
          </p:cNvSpPr>
          <p:nvPr>
            <p:ph idx="1"/>
          </p:nvPr>
        </p:nvSpPr>
        <p:spPr>
          <a:xfrm>
            <a:off x="677334" y="2367129"/>
            <a:ext cx="8596668" cy="4110962"/>
          </a:xfrm>
        </p:spPr>
        <p:txBody>
          <a:bodyPr/>
          <a:lstStyle/>
          <a:p>
            <a:r>
              <a:rPr lang="en-GB" dirty="0"/>
              <a:t>‘This Act is about improving the social, economic, environmental and cultural well-being of Wales.’</a:t>
            </a:r>
          </a:p>
          <a:p>
            <a:r>
              <a:rPr lang="en-GB" dirty="0"/>
              <a:t>‘The Act will make the public bodies listed in the Act think more about the long term, work better with people and communities and each other, look to prevent problems and take a more joined-up approach.’</a:t>
            </a:r>
          </a:p>
          <a:p>
            <a:r>
              <a:rPr lang="en-GB" dirty="0"/>
              <a:t>‘Public bodies need to make sure that when making their decisions they take into account the impact they could have on people living their lives in Wales in the future.’</a:t>
            </a:r>
          </a:p>
          <a:p>
            <a:endParaRPr lang="en-GB" dirty="0"/>
          </a:p>
          <a:p>
            <a:pPr marL="0" indent="0" algn="r">
              <a:buNone/>
            </a:pPr>
            <a:r>
              <a:rPr lang="en-GB" dirty="0"/>
              <a:t>(</a:t>
            </a:r>
            <a:r>
              <a:rPr lang="en-GB" dirty="0" err="1"/>
              <a:t>Gov.wales</a:t>
            </a:r>
            <a:r>
              <a:rPr lang="en-GB" dirty="0"/>
              <a:t>, 2016)</a:t>
            </a:r>
          </a:p>
        </p:txBody>
      </p:sp>
    </p:spTree>
    <p:extLst>
      <p:ext uri="{BB962C8B-B14F-4D97-AF65-F5344CB8AC3E}">
        <p14:creationId xmlns:p14="http://schemas.microsoft.com/office/powerpoint/2010/main" val="2374978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DDFA6-5268-4CE5-BEFE-52CE053D5888}"/>
              </a:ext>
            </a:extLst>
          </p:cNvPr>
          <p:cNvSpPr>
            <a:spLocks noGrp="1"/>
          </p:cNvSpPr>
          <p:nvPr>
            <p:ph type="title"/>
          </p:nvPr>
        </p:nvSpPr>
        <p:spPr>
          <a:xfrm>
            <a:off x="677334" y="138531"/>
            <a:ext cx="8596668" cy="1320800"/>
          </a:xfrm>
        </p:spPr>
        <p:txBody>
          <a:bodyPr/>
          <a:lstStyle/>
          <a:p>
            <a:r>
              <a:rPr lang="en-GB" dirty="0"/>
              <a:t>Analysis of ESDGC in Welsh Institutions.</a:t>
            </a:r>
          </a:p>
        </p:txBody>
      </p:sp>
      <p:sp>
        <p:nvSpPr>
          <p:cNvPr id="3" name="Content Placeholder 2">
            <a:extLst>
              <a:ext uri="{FF2B5EF4-FFF2-40B4-BE49-F238E27FC236}">
                <a16:creationId xmlns:a16="http://schemas.microsoft.com/office/drawing/2014/main" id="{1F2EA8F7-D120-4D97-BF6B-164BBA3F1924}"/>
              </a:ext>
            </a:extLst>
          </p:cNvPr>
          <p:cNvSpPr>
            <a:spLocks noGrp="1"/>
          </p:cNvSpPr>
          <p:nvPr>
            <p:ph idx="1"/>
          </p:nvPr>
        </p:nvSpPr>
        <p:spPr>
          <a:xfrm>
            <a:off x="1227367" y="1071886"/>
            <a:ext cx="8596668" cy="4376335"/>
          </a:xfrm>
        </p:spPr>
        <p:txBody>
          <a:bodyPr/>
          <a:lstStyle/>
          <a:p>
            <a:r>
              <a:rPr lang="en-GB" dirty="0"/>
              <a:t>‘The Sustainable Development Action Plan 2004-7 identified ESDGC as one of the Welsh Assembly Government’s top ten priorities’</a:t>
            </a:r>
          </a:p>
          <a:p>
            <a:r>
              <a:rPr lang="en-GB" dirty="0"/>
              <a:t>‘In September 2006, ‘ESDGC A Strategy for Action’ was published by the Welsh Assembly Government providing actions necessary for all education sectors to enable the effective implementation of ESDGC’</a:t>
            </a:r>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7AE30A59-FF44-4C6C-9F98-369ACD0EE0C8}"/>
              </a:ext>
            </a:extLst>
          </p:cNvPr>
          <p:cNvGraphicFramePr>
            <a:graphicFrameLocks noGrp="1"/>
          </p:cNvGraphicFramePr>
          <p:nvPr>
            <p:extLst>
              <p:ext uri="{D42A27DB-BD31-4B8C-83A1-F6EECF244321}">
                <p14:modId xmlns:p14="http://schemas.microsoft.com/office/powerpoint/2010/main" val="3540132096"/>
              </p:ext>
            </p:extLst>
          </p:nvPr>
        </p:nvGraphicFramePr>
        <p:xfrm>
          <a:off x="220639" y="2646666"/>
          <a:ext cx="11750721" cy="3620152"/>
        </p:xfrm>
        <a:graphic>
          <a:graphicData uri="http://schemas.openxmlformats.org/drawingml/2006/table">
            <a:tbl>
              <a:tblPr firstRow="1" bandRow="1">
                <a:tableStyleId>{5C22544A-7EE6-4342-B048-85BDC9FD1C3A}</a:tableStyleId>
              </a:tblPr>
              <a:tblGrid>
                <a:gridCol w="3916907">
                  <a:extLst>
                    <a:ext uri="{9D8B030D-6E8A-4147-A177-3AD203B41FA5}">
                      <a16:colId xmlns:a16="http://schemas.microsoft.com/office/drawing/2014/main" val="4032538630"/>
                    </a:ext>
                  </a:extLst>
                </a:gridCol>
                <a:gridCol w="3916907">
                  <a:extLst>
                    <a:ext uri="{9D8B030D-6E8A-4147-A177-3AD203B41FA5}">
                      <a16:colId xmlns:a16="http://schemas.microsoft.com/office/drawing/2014/main" val="3094859699"/>
                    </a:ext>
                  </a:extLst>
                </a:gridCol>
                <a:gridCol w="3916907">
                  <a:extLst>
                    <a:ext uri="{9D8B030D-6E8A-4147-A177-3AD203B41FA5}">
                      <a16:colId xmlns:a16="http://schemas.microsoft.com/office/drawing/2014/main" val="1099082177"/>
                    </a:ext>
                  </a:extLst>
                </a:gridCol>
              </a:tblGrid>
              <a:tr h="419752">
                <a:tc>
                  <a:txBody>
                    <a:bodyPr/>
                    <a:lstStyle/>
                    <a:p>
                      <a:pPr algn="ctr"/>
                      <a:r>
                        <a:rPr lang="en-GB" dirty="0"/>
                        <a:t>For Schools ESDGC is about-</a:t>
                      </a:r>
                    </a:p>
                  </a:txBody>
                  <a:tcPr/>
                </a:tc>
                <a:tc>
                  <a:txBody>
                    <a:bodyPr/>
                    <a:lstStyle/>
                    <a:p>
                      <a:pPr algn="ctr"/>
                      <a:r>
                        <a:rPr lang="en-GB" dirty="0"/>
                        <a:t>For teachers ESDGC is about-</a:t>
                      </a:r>
                    </a:p>
                  </a:txBody>
                  <a:tcPr/>
                </a:tc>
                <a:tc>
                  <a:txBody>
                    <a:bodyPr/>
                    <a:lstStyle/>
                    <a:p>
                      <a:pPr algn="ctr"/>
                      <a:r>
                        <a:rPr lang="en-GB" dirty="0"/>
                        <a:t>For students ESDGC is about-</a:t>
                      </a:r>
                    </a:p>
                  </a:txBody>
                  <a:tcPr/>
                </a:tc>
                <a:extLst>
                  <a:ext uri="{0D108BD9-81ED-4DB2-BD59-A6C34878D82A}">
                    <a16:rowId xmlns:a16="http://schemas.microsoft.com/office/drawing/2014/main" val="3020820903"/>
                  </a:ext>
                </a:extLst>
              </a:tr>
              <a:tr h="740585">
                <a:tc>
                  <a:txBody>
                    <a:bodyPr/>
                    <a:lstStyle/>
                    <a:p>
                      <a:r>
                        <a:rPr lang="en-GB" sz="1600" dirty="0"/>
                        <a:t>part of the ethos, pedagogy and organisation of the school.</a:t>
                      </a:r>
                    </a:p>
                  </a:txBody>
                  <a:tcPr/>
                </a:tc>
                <a:tc>
                  <a:txBody>
                    <a:bodyPr/>
                    <a:lstStyle/>
                    <a:p>
                      <a:r>
                        <a:rPr lang="en-GB" sz="1600" dirty="0"/>
                        <a:t>a whole-school approach to education</a:t>
                      </a:r>
                    </a:p>
                  </a:txBody>
                  <a:tcPr/>
                </a:tc>
                <a:tc>
                  <a:txBody>
                    <a:bodyPr/>
                    <a:lstStyle/>
                    <a:p>
                      <a:r>
                        <a:rPr lang="en-GB" sz="1600" dirty="0"/>
                        <a:t>being encouraged to care for themselves, each other and their environment</a:t>
                      </a:r>
                    </a:p>
                  </a:txBody>
                  <a:tcPr/>
                </a:tc>
                <a:extLst>
                  <a:ext uri="{0D108BD9-81ED-4DB2-BD59-A6C34878D82A}">
                    <a16:rowId xmlns:a16="http://schemas.microsoft.com/office/drawing/2014/main" val="378289659"/>
                  </a:ext>
                </a:extLst>
              </a:tr>
              <a:tr h="960018">
                <a:tc>
                  <a:txBody>
                    <a:bodyPr/>
                    <a:lstStyle/>
                    <a:p>
                      <a:r>
                        <a:rPr lang="en-GB" sz="1600" dirty="0"/>
                        <a:t>something that requires schools to “do” as well as teach</a:t>
                      </a:r>
                    </a:p>
                  </a:txBody>
                  <a:tcPr/>
                </a:tc>
                <a:tc>
                  <a:txBody>
                    <a:bodyPr/>
                    <a:lstStyle/>
                    <a:p>
                      <a:r>
                        <a:rPr lang="en-GB" sz="1600" dirty="0"/>
                        <a:t>developing learners’ worldview to recognise the complex and interrelated nature</a:t>
                      </a:r>
                    </a:p>
                    <a:p>
                      <a:r>
                        <a:rPr lang="en-GB" sz="1600" dirty="0"/>
                        <a:t>of their world</a:t>
                      </a:r>
                    </a:p>
                  </a:txBody>
                  <a:tcPr/>
                </a:tc>
                <a:tc>
                  <a:txBody>
                    <a:bodyPr/>
                    <a:lstStyle/>
                    <a:p>
                      <a:r>
                        <a:rPr lang="en-GB" sz="1600" dirty="0"/>
                        <a:t>appreciating their role in the school community, the local community and the</a:t>
                      </a:r>
                    </a:p>
                    <a:p>
                      <a:r>
                        <a:rPr lang="en-GB" sz="1600" dirty="0"/>
                        <a:t>global community</a:t>
                      </a:r>
                    </a:p>
                  </a:txBody>
                  <a:tcPr/>
                </a:tc>
                <a:extLst>
                  <a:ext uri="{0D108BD9-81ED-4DB2-BD59-A6C34878D82A}">
                    <a16:rowId xmlns:a16="http://schemas.microsoft.com/office/drawing/2014/main" val="2828556134"/>
                  </a:ext>
                </a:extLst>
              </a:tr>
              <a:tr h="1179451">
                <a:tc>
                  <a:txBody>
                    <a:bodyPr/>
                    <a:lstStyle/>
                    <a:p>
                      <a:r>
                        <a:rPr lang="en-GB" sz="1600" dirty="0"/>
                        <a:t>something that Estyn will inspect</a:t>
                      </a:r>
                    </a:p>
                  </a:txBody>
                  <a:tcPr/>
                </a:tc>
                <a:tc>
                  <a:txBody>
                    <a:bodyPr/>
                    <a:lstStyle/>
                    <a:p>
                      <a:r>
                        <a:rPr lang="en-GB" sz="1600" dirty="0"/>
                        <a:t>building the skills that will enable learners to think critically, think laterally, link ideas</a:t>
                      </a:r>
                    </a:p>
                    <a:p>
                      <a:r>
                        <a:rPr lang="en-GB" sz="1600" dirty="0"/>
                        <a:t>and concepts, and make informed decisions.</a:t>
                      </a:r>
                    </a:p>
                  </a:txBody>
                  <a:tcPr/>
                </a:tc>
                <a:tc>
                  <a:txBody>
                    <a:bodyPr/>
                    <a:lstStyle/>
                    <a:p>
                      <a:r>
                        <a:rPr lang="en-GB" sz="1600" dirty="0"/>
                        <a:t>gaining skills and exploring issues in ways which will enable them to make up their</a:t>
                      </a:r>
                    </a:p>
                    <a:p>
                      <a:r>
                        <a:rPr lang="en-GB" sz="1600" dirty="0"/>
                        <a:t>own minds and decide how to act</a:t>
                      </a:r>
                    </a:p>
                  </a:txBody>
                  <a:tcPr/>
                </a:tc>
                <a:extLst>
                  <a:ext uri="{0D108BD9-81ED-4DB2-BD59-A6C34878D82A}">
                    <a16:rowId xmlns:a16="http://schemas.microsoft.com/office/drawing/2014/main" val="2680720951"/>
                  </a:ext>
                </a:extLst>
              </a:tr>
            </a:tbl>
          </a:graphicData>
        </a:graphic>
      </p:graphicFrame>
      <p:sp>
        <p:nvSpPr>
          <p:cNvPr id="6" name="TextBox 5">
            <a:extLst>
              <a:ext uri="{FF2B5EF4-FFF2-40B4-BE49-F238E27FC236}">
                <a16:creationId xmlns:a16="http://schemas.microsoft.com/office/drawing/2014/main" id="{57E5462F-89DF-45C8-83F7-5E7F0F2883B6}"/>
              </a:ext>
            </a:extLst>
          </p:cNvPr>
          <p:cNvSpPr txBox="1"/>
          <p:nvPr/>
        </p:nvSpPr>
        <p:spPr>
          <a:xfrm>
            <a:off x="4394579" y="6381576"/>
            <a:ext cx="7683689" cy="369332"/>
          </a:xfrm>
          <a:prstGeom prst="rect">
            <a:avLst/>
          </a:prstGeom>
          <a:noFill/>
        </p:spPr>
        <p:txBody>
          <a:bodyPr wrap="square" rtlCol="0">
            <a:spAutoFit/>
          </a:bodyPr>
          <a:lstStyle/>
          <a:p>
            <a:r>
              <a:rPr lang="en-GB"/>
              <a:t>(Education for Sustainable Development and Global Citizenship, 2008)</a:t>
            </a:r>
            <a:endParaRPr lang="en-GB" dirty="0"/>
          </a:p>
        </p:txBody>
      </p:sp>
    </p:spTree>
    <p:extLst>
      <p:ext uri="{BB962C8B-B14F-4D97-AF65-F5344CB8AC3E}">
        <p14:creationId xmlns:p14="http://schemas.microsoft.com/office/powerpoint/2010/main" val="42407414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89BDA-8342-4DD1-A78F-D8152972D681}"/>
              </a:ext>
            </a:extLst>
          </p:cNvPr>
          <p:cNvSpPr>
            <a:spLocks noGrp="1"/>
          </p:cNvSpPr>
          <p:nvPr>
            <p:ph type="title"/>
          </p:nvPr>
        </p:nvSpPr>
        <p:spPr/>
        <p:txBody>
          <a:bodyPr/>
          <a:lstStyle/>
          <a:p>
            <a:r>
              <a:rPr lang="en-GB" dirty="0"/>
              <a:t>Why ESDGC is important.</a:t>
            </a:r>
          </a:p>
        </p:txBody>
      </p:sp>
      <p:sp>
        <p:nvSpPr>
          <p:cNvPr id="3" name="Content Placeholder 2">
            <a:extLst>
              <a:ext uri="{FF2B5EF4-FFF2-40B4-BE49-F238E27FC236}">
                <a16:creationId xmlns:a16="http://schemas.microsoft.com/office/drawing/2014/main" id="{C2179C34-F17C-468B-826B-DA86EB0B8BCE}"/>
              </a:ext>
            </a:extLst>
          </p:cNvPr>
          <p:cNvSpPr>
            <a:spLocks noGrp="1"/>
          </p:cNvSpPr>
          <p:nvPr>
            <p:ph idx="1"/>
          </p:nvPr>
        </p:nvSpPr>
        <p:spPr/>
        <p:txBody>
          <a:bodyPr/>
          <a:lstStyle/>
          <a:p>
            <a:r>
              <a:rPr lang="en-GB" dirty="0"/>
              <a:t>‘Global issues are those that are found in various parts of the world so that they are experienced by many people in many different places. If one considers these issues first at a general level it is clear that in different ways we all face dilemmas relating to inequality’</a:t>
            </a:r>
          </a:p>
          <a:p>
            <a:r>
              <a:rPr lang="en-GB" dirty="0"/>
              <a:t>‘Global issues are thus also local issues. In our own communities, and in our schools, on a daily basis we are faced with questions relating to inequality, injustice, conflict and the environment’</a:t>
            </a:r>
          </a:p>
          <a:p>
            <a:r>
              <a:rPr lang="en-GB" dirty="0"/>
              <a:t>‘The global issues that students feel are the most important are also the ones which they have learned about in school’</a:t>
            </a:r>
          </a:p>
          <a:p>
            <a:pPr marL="0" indent="0">
              <a:buNone/>
            </a:pPr>
            <a:endParaRPr lang="en-GB" dirty="0"/>
          </a:p>
          <a:p>
            <a:pPr marL="0" indent="0" algn="r">
              <a:buNone/>
            </a:pPr>
            <a:r>
              <a:rPr lang="en-GB" dirty="0"/>
              <a:t>(Hicks, 2012)</a:t>
            </a:r>
          </a:p>
        </p:txBody>
      </p:sp>
    </p:spTree>
    <p:extLst>
      <p:ext uri="{BB962C8B-B14F-4D97-AF65-F5344CB8AC3E}">
        <p14:creationId xmlns:p14="http://schemas.microsoft.com/office/powerpoint/2010/main" val="46649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E3123-A47A-468F-9311-8511668B7338}"/>
              </a:ext>
            </a:extLst>
          </p:cNvPr>
          <p:cNvSpPr>
            <a:spLocks noGrp="1"/>
          </p:cNvSpPr>
          <p:nvPr>
            <p:ph type="title"/>
          </p:nvPr>
        </p:nvSpPr>
        <p:spPr/>
        <p:txBody>
          <a:bodyPr/>
          <a:lstStyle/>
          <a:p>
            <a:r>
              <a:rPr lang="en-GB" dirty="0"/>
              <a:t>Limitations to ESDGC.</a:t>
            </a:r>
          </a:p>
        </p:txBody>
      </p:sp>
      <p:sp>
        <p:nvSpPr>
          <p:cNvPr id="3" name="Content Placeholder 2">
            <a:extLst>
              <a:ext uri="{FF2B5EF4-FFF2-40B4-BE49-F238E27FC236}">
                <a16:creationId xmlns:a16="http://schemas.microsoft.com/office/drawing/2014/main" id="{42D7AE9E-5CDE-4D55-AD71-C467118E0AE7}"/>
              </a:ext>
            </a:extLst>
          </p:cNvPr>
          <p:cNvSpPr>
            <a:spLocks noGrp="1"/>
          </p:cNvSpPr>
          <p:nvPr>
            <p:ph idx="1"/>
          </p:nvPr>
        </p:nvSpPr>
        <p:spPr/>
        <p:txBody>
          <a:bodyPr/>
          <a:lstStyle/>
          <a:p>
            <a:r>
              <a:rPr lang="en-GB" dirty="0"/>
              <a:t>‘The global issues that students feel are the most important are also the ones which they have learned about in school’</a:t>
            </a:r>
          </a:p>
          <a:p>
            <a:pPr marL="0" indent="0" algn="r">
              <a:buNone/>
            </a:pPr>
            <a:r>
              <a:rPr lang="en-GB" dirty="0"/>
              <a:t>(Hicks, 2012)</a:t>
            </a:r>
          </a:p>
          <a:p>
            <a:r>
              <a:rPr lang="en-GB" dirty="0"/>
              <a:t>some teachers may lack knowledge of global inequalities or problems faced on a global scale</a:t>
            </a:r>
          </a:p>
          <a:p>
            <a:pPr marL="0" indent="0" algn="r">
              <a:buNone/>
            </a:pPr>
            <a:r>
              <a:rPr lang="en-GB" dirty="0"/>
              <a:t>(Diaz et al, 1999. cited in Zaida, 2010)</a:t>
            </a:r>
          </a:p>
          <a:p>
            <a:pPr marL="0" indent="0">
              <a:buNone/>
            </a:pPr>
            <a:endParaRPr lang="en-GB" dirty="0"/>
          </a:p>
        </p:txBody>
      </p:sp>
    </p:spTree>
    <p:extLst>
      <p:ext uri="{BB962C8B-B14F-4D97-AF65-F5344CB8AC3E}">
        <p14:creationId xmlns:p14="http://schemas.microsoft.com/office/powerpoint/2010/main" val="1370833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5399-FE54-47F9-8B7F-0A873A2A00E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80A64A9-CC3C-4890-BA6B-634D0C987682}"/>
              </a:ext>
            </a:extLst>
          </p:cNvPr>
          <p:cNvSpPr>
            <a:spLocks noGrp="1"/>
          </p:cNvSpPr>
          <p:nvPr>
            <p:ph idx="1"/>
          </p:nvPr>
        </p:nvSpPr>
        <p:spPr/>
        <p:txBody>
          <a:bodyPr/>
          <a:lstStyle/>
          <a:p>
            <a:r>
              <a:rPr lang="en-GB" dirty="0"/>
              <a:t>More people are involved, more people to help reduce inequalities.</a:t>
            </a:r>
          </a:p>
          <a:p>
            <a:endParaRPr lang="en-GB" dirty="0"/>
          </a:p>
          <a:p>
            <a:r>
              <a:rPr lang="en-GB" dirty="0"/>
              <a:t>‘The Uses and gratification model- different people use the media in different ways in order to obtain different sorts of pleasure or meet different sorts of needs’ (</a:t>
            </a:r>
            <a:r>
              <a:rPr lang="en-GB" dirty="0" err="1"/>
              <a:t>Haralambos</a:t>
            </a:r>
            <a:r>
              <a:rPr lang="en-GB" dirty="0"/>
              <a:t>, Holborn and Heald, 2008).</a:t>
            </a:r>
          </a:p>
          <a:p>
            <a:pPr marL="0" indent="0">
              <a:buNone/>
            </a:pPr>
            <a:endParaRPr lang="en-GB" dirty="0"/>
          </a:p>
        </p:txBody>
      </p:sp>
    </p:spTree>
    <p:extLst>
      <p:ext uri="{BB962C8B-B14F-4D97-AF65-F5344CB8AC3E}">
        <p14:creationId xmlns:p14="http://schemas.microsoft.com/office/powerpoint/2010/main" val="198379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360B2-B081-4CB2-995E-05E87B5DDFA7}"/>
              </a:ext>
            </a:extLst>
          </p:cNvPr>
          <p:cNvSpPr>
            <a:spLocks noGrp="1"/>
          </p:cNvSpPr>
          <p:nvPr>
            <p:ph type="title"/>
          </p:nvPr>
        </p:nvSpPr>
        <p:spPr>
          <a:xfrm>
            <a:off x="544812" y="205409"/>
            <a:ext cx="8596668" cy="669234"/>
          </a:xfrm>
        </p:spPr>
        <p:txBody>
          <a:bodyPr/>
          <a:lstStyle/>
          <a:p>
            <a:r>
              <a:rPr lang="en-GB" dirty="0"/>
              <a:t>References</a:t>
            </a:r>
          </a:p>
        </p:txBody>
      </p:sp>
      <p:sp>
        <p:nvSpPr>
          <p:cNvPr id="3" name="Content Placeholder 2">
            <a:extLst>
              <a:ext uri="{FF2B5EF4-FFF2-40B4-BE49-F238E27FC236}">
                <a16:creationId xmlns:a16="http://schemas.microsoft.com/office/drawing/2014/main" id="{05F6EC54-5F99-4453-BDD0-CBA76CEBFD5C}"/>
              </a:ext>
            </a:extLst>
          </p:cNvPr>
          <p:cNvSpPr>
            <a:spLocks noGrp="1"/>
          </p:cNvSpPr>
          <p:nvPr>
            <p:ph idx="1"/>
          </p:nvPr>
        </p:nvSpPr>
        <p:spPr>
          <a:xfrm>
            <a:off x="132523" y="874643"/>
            <a:ext cx="10575234" cy="5777948"/>
          </a:xfrm>
        </p:spPr>
        <p:txBody>
          <a:bodyPr>
            <a:normAutofit fontScale="77500" lnSpcReduction="20000"/>
          </a:bodyPr>
          <a:lstStyle/>
          <a:p>
            <a:r>
              <a:rPr lang="en-GB" dirty="0"/>
              <a:t>Dillon, M. (2014). Introduction to sociological theory. 2nd ed. Chichester: John Wiley &amp; sons Ltd.</a:t>
            </a:r>
          </a:p>
          <a:p>
            <a:r>
              <a:rPr lang="en-GB" dirty="0"/>
              <a:t>Eckles, Alfred and Thomas </a:t>
            </a:r>
            <a:r>
              <a:rPr lang="en-GB" dirty="0" err="1"/>
              <a:t>Zeiler</a:t>
            </a:r>
            <a:r>
              <a:rPr lang="en-GB" dirty="0"/>
              <a:t>, 2003. Globalisation and the American Century. New York: Cambridge University Press.</a:t>
            </a:r>
          </a:p>
          <a:p>
            <a:r>
              <a:rPr lang="en-GB" dirty="0"/>
              <a:t>Education for Sustainable Development and Global Citizenship. (2008). [PDF] Welsh Assembly Government, pp.5-7. Available at: http://learning.gov.wales/docs/learningwales/publications/081204commonunderstschoolsen.pdf [Accessed 8 May 2018].</a:t>
            </a:r>
          </a:p>
          <a:p>
            <a:r>
              <a:rPr lang="en-GB" dirty="0"/>
              <a:t>Global Education, (2014). What are global perspectives?, © 2012 Commonwealth of Australia. http://www.globaleducation.edu.au/global-education/what-are-global-perspectives.html.</a:t>
            </a:r>
          </a:p>
          <a:p>
            <a:r>
              <a:rPr lang="en-GB" dirty="0" err="1"/>
              <a:t>Gov.wales</a:t>
            </a:r>
            <a:r>
              <a:rPr lang="en-GB" dirty="0"/>
              <a:t>. (2016). Welsh </a:t>
            </a:r>
            <a:r>
              <a:rPr lang="en-GB" dirty="0" err="1"/>
              <a:t>Government|Well-being</a:t>
            </a:r>
            <a:r>
              <a:rPr lang="en-GB" dirty="0"/>
              <a:t> of Future Generations (Wales) Act 2015. [online] Available at: https://gov.wales/topics/people-and-communities/people/future-generations-act/?lang=en [Accessed 8 May 2018].</a:t>
            </a:r>
          </a:p>
          <a:p>
            <a:r>
              <a:rPr lang="en-GB" dirty="0" err="1"/>
              <a:t>Haralambos</a:t>
            </a:r>
            <a:r>
              <a:rPr lang="en-GB" dirty="0"/>
              <a:t>, M., Holborn, M. and Heald, R. (2008). Sociology. 7th ed. London: HarperCollins, p.723.</a:t>
            </a:r>
          </a:p>
          <a:p>
            <a:r>
              <a:rPr lang="en-GB" dirty="0"/>
              <a:t>Hicks (2012). Sustainable Schools, Sustainable Futures : A resource for teachers. http://www.teaching4abetterworld.co.uk/docs/download18.pdf </a:t>
            </a:r>
          </a:p>
          <a:p>
            <a:r>
              <a:rPr lang="en-GB" dirty="0"/>
              <a:t>J. </a:t>
            </a:r>
            <a:r>
              <a:rPr lang="en-GB" dirty="0" err="1"/>
              <a:t>Zajda</a:t>
            </a:r>
            <a:r>
              <a:rPr lang="en-GB" dirty="0"/>
              <a:t> (ed.), (2010) Global Pedagogies: Schooling for the Future, Globalisation, Comparative Education and Policy Research 12, Chapter 2 (Abdullahi, S.A.)</a:t>
            </a:r>
          </a:p>
          <a:p>
            <a:r>
              <a:rPr lang="en-GB" dirty="0"/>
              <a:t>Martell, L. (2007). The third wave in globalization theory. International Studies Review, 9(2), 173.</a:t>
            </a:r>
          </a:p>
          <a:p>
            <a:r>
              <a:rPr lang="en-GB" dirty="0"/>
              <a:t>Ons.gov.uk. (2015). Sustainable Development Indicators - Office for National Statistics. [online] Available at: https/www.ons.gov.uk/peoplepopulationandcommunity/wellbeing/articles/sustainabledevelopmentindicators/2015-07-13 [Accessed 8 May 2018].</a:t>
            </a:r>
          </a:p>
          <a:p>
            <a:r>
              <a:rPr lang="en-GB" dirty="0"/>
              <a:t>Oxfam GB. (2018). What is Global Citizenship? | Oxfam Education. [online] Available at: https://www.oxfam.org.uk/education/who-we-are/what-is-global-citizenship [Accessed 8 May 2018].</a:t>
            </a:r>
          </a:p>
          <a:p>
            <a:r>
              <a:rPr lang="en-GB" dirty="0"/>
              <a:t>Rizvi, F. and Lingard, B. (2000). GLOBALIZATION AND EDUCATION: COMPLEXITIES AND CONTINGENCIES. Educational Theory, 50(4), pp.419-426.</a:t>
            </a:r>
          </a:p>
          <a:p>
            <a:r>
              <a:rPr lang="en-GB" dirty="0"/>
              <a:t> </a:t>
            </a:r>
            <a:r>
              <a:rPr lang="en-GB" dirty="0" err="1"/>
              <a:t>Sundby</a:t>
            </a:r>
            <a:r>
              <a:rPr lang="en-GB" dirty="0"/>
              <a:t>, L. (2018). Advantages and Disadvantages of Globalization. [online] Blogs.mtroyal.ca. Available at: http://blogs.mtroyal.ca/lynd/foundations-and-icd/advantages-and-disadvantages-of-globalization/ [Accessed 8 May 2018].</a:t>
            </a:r>
          </a:p>
          <a:p>
            <a:endParaRPr lang="en-GB" dirty="0"/>
          </a:p>
        </p:txBody>
      </p:sp>
    </p:spTree>
    <p:extLst>
      <p:ext uri="{BB962C8B-B14F-4D97-AF65-F5344CB8AC3E}">
        <p14:creationId xmlns:p14="http://schemas.microsoft.com/office/powerpoint/2010/main" val="35383933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335</TotalTime>
  <Words>1227</Words>
  <Application>Microsoft Office PowerPoint</Application>
  <PresentationFormat>Widescreen</PresentationFormat>
  <Paragraphs>81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Trebuchet MS</vt:lpstr>
      <vt:lpstr>Wingdings 3</vt:lpstr>
      <vt:lpstr>Facet</vt:lpstr>
      <vt:lpstr>Q) How does the concept of ESDGC (Education for Sustainable Development and Global Citizenship) contribute to reducing global inequalities?</vt:lpstr>
      <vt:lpstr>Introduction. </vt:lpstr>
      <vt:lpstr>The globalisation of education</vt:lpstr>
      <vt:lpstr>Advantages and Disadvantages of globalisation. </vt:lpstr>
      <vt:lpstr>Global Perspectives on Education.</vt:lpstr>
      <vt:lpstr>The well being of future generation (Wales) act-2015</vt:lpstr>
      <vt:lpstr>Analysis of ESDGC in Welsh Institutions.</vt:lpstr>
      <vt:lpstr>Why ESDGC is important.</vt:lpstr>
      <vt:lpstr>Limitations to ESDGC.</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 How does the concept of ESDGC (Education for Sustainable Development and Global Citizenship) contribute to reducing global inequalities?</dc:title>
  <dc:creator>jade jarvis</dc:creator>
  <cp:lastModifiedBy>jade jarvis</cp:lastModifiedBy>
  <cp:revision>26</cp:revision>
  <dcterms:created xsi:type="dcterms:W3CDTF">2018-05-08T10:00:54Z</dcterms:created>
  <dcterms:modified xsi:type="dcterms:W3CDTF">2018-05-08T17:11:04Z</dcterms:modified>
</cp:coreProperties>
</file>