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mp4" ContentType="video/mp4"/>
  <Default Extension="emf" ContentType="image/x-emf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notesMasterIdLst>
    <p:notesMasterId r:id="rId17"/>
  </p:notesMasterIdLst>
  <p:sldIdLst>
    <p:sldId id="282" r:id="rId2"/>
    <p:sldId id="293" r:id="rId3"/>
    <p:sldId id="283" r:id="rId4"/>
    <p:sldId id="284" r:id="rId5"/>
    <p:sldId id="285" r:id="rId6"/>
    <p:sldId id="264" r:id="rId7"/>
    <p:sldId id="286" r:id="rId8"/>
    <p:sldId id="287" r:id="rId9"/>
    <p:sldId id="269" r:id="rId10"/>
    <p:sldId id="288" r:id="rId11"/>
    <p:sldId id="279" r:id="rId12"/>
    <p:sldId id="271" r:id="rId13"/>
    <p:sldId id="289" r:id="rId14"/>
    <p:sldId id="290" r:id="rId15"/>
    <p:sldId id="29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vin Davies" initials="KD" lastIdx="0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61"/>
    <p:restoredTop sz="94709"/>
  </p:normalViewPr>
  <p:slideViewPr>
    <p:cSldViewPr snapToGrid="0">
      <p:cViewPr>
        <p:scale>
          <a:sx n="1" d="2"/>
          <a:sy n="1" d="2"/>
        </p:scale>
        <p:origin x="296" y="10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commentAuthors" Target="commentAuthors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87130B-8756-44D8-92DA-30FF1F540F4A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2B580E-A945-44C0-86AB-D808DCC997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818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96F0DB-F87C-4AD5-B1CE-54580C25DDE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53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076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770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79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emf"/><Relationship Id="rId3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Flash.aspx?f=AddHorizontalPVcardsv3" TargetMode="External"/><Relationship Id="rId4" Type="http://schemas.openxmlformats.org/officeDocument/2006/relationships/hyperlink" Target="http://nlvm.usu.edu/en/nav/frames_asid_155_g_2_t_1.html" TargetMode="External"/><Relationship Id="rId1" Type="http://schemas.openxmlformats.org/officeDocument/2006/relationships/slideLayout" Target="../slideLayouts/slideLayout12.xml"/><Relationship Id="rId2" Type="http://schemas.openxmlformats.org/officeDocument/2006/relationships/hyperlink" Target="http://www.topmarks.co.uk/Flash.aspx?f=AddExpandv2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9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s.hwb.wales.gov.uk/VTC/2008-09/daydream/tablau-1-6/c_index.html" TargetMode="External"/><Relationship Id="rId4" Type="http://schemas.openxmlformats.org/officeDocument/2006/relationships/hyperlink" Target="http://resources.hwb.wales.gov.uk/VTC/2008-09/daydream/tablau-7-12/c_index.html" TargetMode="External"/><Relationship Id="rId5" Type="http://schemas.openxmlformats.org/officeDocument/2006/relationships/hyperlink" Target="http://resources.hwb.wales.gov.uk/VTC/3_num_multiply/cym/Cyflwyniad/default.htm" TargetMode="External"/><Relationship Id="rId6" Type="http://schemas.openxmlformats.org/officeDocument/2006/relationships/hyperlink" Target="http://nlvm.usu.edu/en/nav/frames_asid_155_g_2_t_1.html" TargetMode="External"/><Relationship Id="rId7" Type="http://schemas.openxmlformats.org/officeDocument/2006/relationships/hyperlink" Target="http://www.taw.org.uk/lic/itp/grouping.html" TargetMode="External"/><Relationship Id="rId8" Type="http://schemas.openxmlformats.org/officeDocument/2006/relationships/hyperlink" Target="http://www.topmarks.co.uk/Flash.aspx?f=mentaldivisionv2" TargetMode="External"/><Relationship Id="rId9" Type="http://schemas.openxmlformats.org/officeDocument/2006/relationships/hyperlink" Target="http://www.mathszone.co.uk/calculating-xd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opmarks.co.uk/Flash.aspx?f=NumberFactsGridv2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hyperlink" Target="https://www.ncetm.org.uk/resources/40529" TargetMode="External"/><Relationship Id="rId3" Type="http://schemas.openxmlformats.org/officeDocument/2006/relationships/image" Target="../media/image10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hyperlink" Target="http://www.iseemaths.com/visual-supports/" TargetMode="External"/><Relationship Id="rId3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tiff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4755" y="977901"/>
            <a:ext cx="8574622" cy="2616199"/>
          </a:xfrm>
        </p:spPr>
        <p:txBody>
          <a:bodyPr/>
          <a:lstStyle/>
          <a:p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Cyfrifon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4755" y="4483822"/>
            <a:ext cx="1822862" cy="16582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5114" y="4483822"/>
            <a:ext cx="2313904" cy="15426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9910" y="4483822"/>
            <a:ext cx="1967908" cy="19547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755" y="789215"/>
            <a:ext cx="8553063" cy="1496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027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/>
          <p:cNvSpPr/>
          <p:nvPr/>
        </p:nvSpPr>
        <p:spPr>
          <a:xfrm>
            <a:off x="2543605" y="2636912"/>
            <a:ext cx="7296811" cy="208823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407701" y="2852936"/>
            <a:ext cx="57606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cy-GB" sz="2400" dirty="0" smtClean="0">
                <a:solidFill>
                  <a:schemeClr val="bg1"/>
                </a:solidFill>
              </a:rPr>
              <a:t>Rwy’n gwybod bod </a:t>
            </a:r>
            <a:r>
              <a:rPr lang="cy-GB" sz="2800" dirty="0" smtClean="0">
                <a:solidFill>
                  <a:schemeClr val="bg1"/>
                </a:solidFill>
              </a:rPr>
              <a:t>3 x 7 = 21</a:t>
            </a:r>
          </a:p>
          <a:p>
            <a:r>
              <a:rPr lang="cy-GB" sz="2400" i="1" dirty="0" smtClean="0">
                <a:solidFill>
                  <a:schemeClr val="bg1"/>
                </a:solidFill>
              </a:rPr>
              <a:t>Lluoswm</a:t>
            </a:r>
            <a:r>
              <a:rPr lang="cy-GB" sz="2400" dirty="0" smtClean="0">
                <a:solidFill>
                  <a:schemeClr val="bg1"/>
                </a:solidFill>
              </a:rPr>
              <a:t> (</a:t>
            </a:r>
            <a:r>
              <a:rPr lang="cy-GB" sz="2400" dirty="0" err="1" smtClean="0">
                <a:solidFill>
                  <a:schemeClr val="bg1"/>
                </a:solidFill>
              </a:rPr>
              <a:t>product</a:t>
            </a:r>
            <a:r>
              <a:rPr lang="cy-GB" sz="2400" dirty="0" smtClean="0">
                <a:solidFill>
                  <a:schemeClr val="bg1"/>
                </a:solidFill>
              </a:rPr>
              <a:t>) 3 a 7 yw 21.</a:t>
            </a:r>
          </a:p>
          <a:p>
            <a:r>
              <a:rPr lang="cy-GB" sz="2400" dirty="0" smtClean="0">
                <a:solidFill>
                  <a:schemeClr val="bg1"/>
                </a:solidFill>
              </a:rPr>
              <a:t>Mae 21 yn </a:t>
            </a:r>
            <a:r>
              <a:rPr lang="cy-GB" sz="2400" i="1" dirty="0" smtClean="0">
                <a:solidFill>
                  <a:schemeClr val="bg1"/>
                </a:solidFill>
              </a:rPr>
              <a:t>lluosrif</a:t>
            </a:r>
            <a:r>
              <a:rPr lang="cy-GB" sz="2400" dirty="0" smtClean="0">
                <a:solidFill>
                  <a:schemeClr val="bg1"/>
                </a:solidFill>
              </a:rPr>
              <a:t> (</a:t>
            </a:r>
            <a:r>
              <a:rPr lang="cy-GB" sz="2400" dirty="0" err="1" smtClean="0">
                <a:solidFill>
                  <a:schemeClr val="bg1"/>
                </a:solidFill>
              </a:rPr>
              <a:t>multiple</a:t>
            </a:r>
            <a:r>
              <a:rPr lang="cy-GB" sz="2400" dirty="0" smtClean="0">
                <a:solidFill>
                  <a:schemeClr val="bg1"/>
                </a:solidFill>
              </a:rPr>
              <a:t>) o 3 a 7.</a:t>
            </a:r>
          </a:p>
          <a:p>
            <a:r>
              <a:rPr lang="cy-GB" sz="2400" dirty="0" smtClean="0">
                <a:solidFill>
                  <a:schemeClr val="bg1"/>
                </a:solidFill>
              </a:rPr>
              <a:t>Mae 3 a 7 yn </a:t>
            </a:r>
            <a:r>
              <a:rPr lang="cy-GB" sz="2400" i="1" dirty="0" smtClean="0">
                <a:solidFill>
                  <a:schemeClr val="bg1"/>
                </a:solidFill>
              </a:rPr>
              <a:t>ffactorau </a:t>
            </a:r>
            <a:r>
              <a:rPr lang="cy-GB" sz="2400" dirty="0" smtClean="0">
                <a:solidFill>
                  <a:schemeClr val="bg1"/>
                </a:solidFill>
              </a:rPr>
              <a:t>o 21.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5423925" y="1340768"/>
            <a:ext cx="96011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V="1">
            <a:off x="7248128" y="1628800"/>
            <a:ext cx="672075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 flipV="1">
            <a:off x="2639616" y="1700808"/>
            <a:ext cx="1056117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2255574" y="4509120"/>
            <a:ext cx="1344149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5711957" y="908720"/>
            <a:ext cx="960107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1583499" y="98072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7 x 3 = 21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367808" y="692696"/>
            <a:ext cx="2496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21 ÷ 3 = 7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7344139" y="1268760"/>
            <a:ext cx="2400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21 ÷ 7 = 3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>
          <a:xfrm flipH="1">
            <a:off x="5807968" y="3861048"/>
            <a:ext cx="864096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815414" y="4797152"/>
            <a:ext cx="3072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6 x 7 = 42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559829" y="53732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 x 14 = 42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6576053" y="47667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1/3  of 21 = 7</a:t>
            </a:r>
            <a:endParaRPr lang="en-GB" dirty="0"/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8880309" y="1412776"/>
            <a:ext cx="1248139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9456373" y="2492896"/>
            <a:ext cx="2112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1/7 of 21 = 3 </a:t>
            </a:r>
            <a:endParaRPr lang="en-GB" dirty="0"/>
          </a:p>
        </p:txBody>
      </p:sp>
      <p:cxnSp>
        <p:nvCxnSpPr>
          <p:cNvPr id="35" name="Straight Arrow Connector 34"/>
          <p:cNvCxnSpPr/>
          <p:nvPr/>
        </p:nvCxnSpPr>
        <p:spPr>
          <a:xfrm>
            <a:off x="7920203" y="4653136"/>
            <a:ext cx="57606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H="1" flipV="1">
            <a:off x="719403" y="4509120"/>
            <a:ext cx="960107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815413" y="4025957"/>
            <a:ext cx="1920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6 x 14 = 84</a:t>
            </a:r>
            <a:endParaRPr lang="en-GB" dirty="0"/>
          </a:p>
        </p:txBody>
      </p:sp>
      <p:cxnSp>
        <p:nvCxnSpPr>
          <p:cNvPr id="45" name="Straight Arrow Connector 44"/>
          <p:cNvCxnSpPr/>
          <p:nvPr/>
        </p:nvCxnSpPr>
        <p:spPr>
          <a:xfrm flipH="1">
            <a:off x="3887755" y="5517232"/>
            <a:ext cx="76808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1679509" y="5445224"/>
            <a:ext cx="2112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 x 28 = 84</a:t>
            </a:r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6864085" y="5517232"/>
            <a:ext cx="2496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½ x 7 = 10 ½ </a:t>
            </a:r>
            <a:endParaRPr lang="en-GB" dirty="0"/>
          </a:p>
        </p:txBody>
      </p:sp>
      <p:cxnSp>
        <p:nvCxnSpPr>
          <p:cNvPr id="52" name="Straight Arrow Connector 51"/>
          <p:cNvCxnSpPr/>
          <p:nvPr/>
        </p:nvCxnSpPr>
        <p:spPr>
          <a:xfrm>
            <a:off x="9168341" y="4293096"/>
            <a:ext cx="57606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9264352" y="5229200"/>
            <a:ext cx="2112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 x 3 ½ = 10 ½ </a:t>
            </a:r>
            <a:endParaRPr lang="en-GB" dirty="0"/>
          </a:p>
        </p:txBody>
      </p:sp>
      <p:sp>
        <p:nvSpPr>
          <p:cNvPr id="54" name="TextBox 53"/>
          <p:cNvSpPr txBox="1"/>
          <p:nvPr/>
        </p:nvSpPr>
        <p:spPr>
          <a:xfrm>
            <a:off x="2543605" y="6093297"/>
            <a:ext cx="9121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>
                <a:latin typeface="Comic Sans MS" pitchFamily="66" charset="0"/>
              </a:rPr>
              <a:t>Mae deall sut i wneud cysylltiadau yr un mor bwysig â </a:t>
            </a:r>
            <a:r>
              <a:rPr lang="cy-GB" dirty="0" err="1" smtClean="0">
                <a:latin typeface="Comic Sans MS" pitchFamily="66" charset="0"/>
              </a:rPr>
              <a:t>chofio</a:t>
            </a:r>
            <a:r>
              <a:rPr lang="cy-GB" dirty="0" smtClean="0">
                <a:latin typeface="Comic Sans MS" pitchFamily="66" charset="0"/>
              </a:rPr>
              <a:t> ffeithiau </a:t>
            </a:r>
          </a:p>
          <a:p>
            <a:r>
              <a:rPr lang="cy-GB" dirty="0" smtClean="0">
                <a:latin typeface="Comic Sans MS" pitchFamily="66" charset="0"/>
              </a:rPr>
              <a:t>(</a:t>
            </a:r>
            <a:r>
              <a:rPr lang="cy-GB" dirty="0" err="1" smtClean="0">
                <a:latin typeface="Comic Sans MS" pitchFamily="66" charset="0"/>
              </a:rPr>
              <a:t>Anghileri</a:t>
            </a:r>
            <a:r>
              <a:rPr lang="cy-GB" dirty="0" smtClean="0">
                <a:latin typeface="Comic Sans MS" pitchFamily="66" charset="0"/>
              </a:rPr>
              <a:t>, 2000) </a:t>
            </a:r>
            <a:r>
              <a:rPr lang="cy-GB" i="1" dirty="0" err="1" smtClean="0">
                <a:latin typeface="Comic Sans MS" pitchFamily="66" charset="0"/>
              </a:rPr>
              <a:t>Teaching</a:t>
            </a:r>
            <a:r>
              <a:rPr lang="cy-GB" i="1" dirty="0" smtClean="0">
                <a:latin typeface="Comic Sans MS" pitchFamily="66" charset="0"/>
              </a:rPr>
              <a:t> </a:t>
            </a:r>
            <a:r>
              <a:rPr lang="cy-GB" i="1" dirty="0" err="1" smtClean="0">
                <a:latin typeface="Comic Sans MS" pitchFamily="66" charset="0"/>
              </a:rPr>
              <a:t>Number</a:t>
            </a:r>
            <a:r>
              <a:rPr lang="cy-GB" i="1" dirty="0" smtClean="0">
                <a:latin typeface="Comic Sans MS" pitchFamily="66" charset="0"/>
              </a:rPr>
              <a:t> </a:t>
            </a:r>
            <a:r>
              <a:rPr lang="cy-GB" i="1" dirty="0" err="1" smtClean="0">
                <a:latin typeface="Comic Sans MS" pitchFamily="66" charset="0"/>
              </a:rPr>
              <a:t>Sense</a:t>
            </a:r>
            <a:endParaRPr lang="cy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30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57199" y="1413165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72223" y="51318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smtClean="0"/>
              <a:t>Amcanion y Sesiwn</a:t>
            </a:r>
            <a:endParaRPr lang="cy-GB" b="1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972223" y="1838751"/>
            <a:ext cx="10018713" cy="31242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200" dirty="0" smtClean="0"/>
              <a:t>esbonio dilyniant dysgu cyfrifo ar draws yr ysgol gynradd, ac esbonio dulliau cyfrifo a argymhellir ar gyfer Cymru.</a:t>
            </a:r>
          </a:p>
          <a:p>
            <a:pPr marL="0" indent="0">
              <a:buNone/>
            </a:pPr>
            <a:r>
              <a:rPr lang="cy-GB" sz="3200" dirty="0" smtClean="0"/>
              <a:t> </a:t>
            </a:r>
          </a:p>
          <a:p>
            <a:r>
              <a:rPr lang="cy-GB" sz="3200" dirty="0" smtClean="0"/>
              <a:t>gwerthuso adnoddau er mwyn sgaffaldio dysgu cyfrifo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44702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39800" y="206375"/>
            <a:ext cx="5907088" cy="12557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 smtClean="0"/>
              <a:t>Gofynion y Cwricwlwm  Cenedlaethol</a:t>
            </a:r>
            <a:endParaRPr lang="cy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939800" y="1700922"/>
            <a:ext cx="8640763" cy="3124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cy-GB" smtClean="0"/>
              <a:t>Edrychwch ar:</a:t>
            </a:r>
          </a:p>
          <a:p>
            <a:pPr marL="0" indent="0">
              <a:buFont typeface="Arial"/>
              <a:buNone/>
            </a:pPr>
            <a:r>
              <a:rPr lang="cy-GB" dirty="0" smtClean="0"/>
              <a:t>Llinyn: </a:t>
            </a:r>
            <a:r>
              <a:rPr lang="cy-GB" b="1" dirty="0" smtClean="0"/>
              <a:t>Defnyddio sgiliau rhif </a:t>
            </a:r>
          </a:p>
          <a:p>
            <a:pPr marL="0" indent="0">
              <a:buFont typeface="Arial"/>
              <a:buNone/>
            </a:pPr>
            <a:r>
              <a:rPr lang="cy-GB" dirty="0" smtClean="0"/>
              <a:t>Elfen: </a:t>
            </a:r>
            <a:r>
              <a:rPr lang="cy-GB" b="1" dirty="0" smtClean="0"/>
              <a:t>Cyfrifo gan ddefnyddio dulliau meddwl ac ysgrifenedig </a:t>
            </a:r>
            <a:r>
              <a:rPr lang="cy-GB" dirty="0" smtClean="0"/>
              <a:t>Cyfnod Allweddol 2 (tud.4)</a:t>
            </a:r>
          </a:p>
          <a:p>
            <a:pPr marL="0" indent="0">
              <a:buFont typeface="Arial"/>
              <a:buNone/>
            </a:pPr>
            <a:r>
              <a:rPr lang="cy-GB" dirty="0" smtClean="0"/>
              <a:t>Esboniwch y dilyniant mewn cyfrifon?</a:t>
            </a:r>
          </a:p>
          <a:p>
            <a:pPr marL="0" indent="0">
              <a:buFont typeface="Arial"/>
              <a:buNone/>
            </a:pPr>
            <a:r>
              <a:rPr lang="cy-GB" dirty="0" smtClean="0"/>
              <a:t>Oes yna unrhyw beth sy’n eich synnu? 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3583" y="3218393"/>
            <a:ext cx="2756354" cy="1913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913" y="700352"/>
            <a:ext cx="2881694" cy="1972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363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wo-SN" smtClean="0"/>
              <a:t>Amcangyfrifwch, ac yna cyfrifwch</a:t>
            </a:r>
            <a:r>
              <a:rPr lang="en-GB" smtClean="0"/>
              <a:t>:</a:t>
            </a:r>
            <a:endParaRPr lang="en-GB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848636" y="2123224"/>
            <a:ext cx="4494727" cy="31242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6000" smtClean="0"/>
              <a:t>7648 + 1486</a:t>
            </a:r>
          </a:p>
          <a:p>
            <a:r>
              <a:rPr lang="en-GB" sz="6000" dirty="0" smtClean="0"/>
              <a:t>6467 – 2684</a:t>
            </a:r>
          </a:p>
          <a:p>
            <a:pPr marL="0" indent="0" algn="ctr">
              <a:buFont typeface="Arial"/>
              <a:buNone/>
            </a:pPr>
            <a:r>
              <a:rPr lang="en-GB" sz="3500" dirty="0" smtClean="0"/>
              <a:t>tud.274 ,289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333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287837"/>
            <a:ext cx="10018713" cy="1012929"/>
          </a:xfrm>
        </p:spPr>
        <p:txBody>
          <a:bodyPr>
            <a:normAutofit fontScale="90000"/>
          </a:bodyPr>
          <a:lstStyle/>
          <a:p>
            <a:r>
              <a:rPr lang="cy-GB"/>
              <a:t>Ymgyfarwyddo </a:t>
            </a:r>
            <a:r>
              <a:rPr lang="cy-GB" err="1"/>
              <a:t>â’r</a:t>
            </a:r>
            <a:r>
              <a:rPr lang="cy-GB"/>
              <a:t> dulliau gwahanol a ddefnyddir i addysgu adio a thynnu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84310" y="1906073"/>
            <a:ext cx="10018713" cy="38851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3600" b="1"/>
              <a:t>Eich cyfrifoldeb chi, fel athro, yw bod yn gyfarwydd ac yn hyderus wrth addysgu’r amrywiaeth o wahanol ddulliau a ddefnyddir ar gyfer adio a thynnu.</a:t>
            </a:r>
            <a:endParaRPr lang="cy-GB" sz="3600"/>
          </a:p>
          <a:p>
            <a:pPr marL="0" indent="0">
              <a:buNone/>
            </a:pPr>
            <a:endParaRPr lang="cy-GB"/>
          </a:p>
          <a:p>
            <a:pPr marL="0" indent="0" algn="ctr">
              <a:buNone/>
            </a:pPr>
            <a:r>
              <a:rPr lang="cy-GB" sz="3200" b="1"/>
              <a:t>Tasg: Adio a Thynnu</a:t>
            </a:r>
          </a:p>
          <a:p>
            <a:pPr marL="0" indent="0">
              <a:buNone/>
            </a:pPr>
            <a:r>
              <a:rPr lang="cy-GB"/>
              <a:t>Defnyddiwch yr adnodd rhif ‘Y Rhaglen Gymorth Genedlaethol’.  </a:t>
            </a:r>
          </a:p>
          <a:p>
            <a:pPr marL="0" indent="0">
              <a:buNone/>
            </a:pPr>
            <a:r>
              <a:rPr lang="cy-GB"/>
              <a:t>Byddwch yn edrych ar naill ai’r adran Adio neu Dynnu</a:t>
            </a:r>
          </a:p>
          <a:p>
            <a:pPr marL="0" indent="0">
              <a:buNone/>
            </a:pPr>
            <a:r>
              <a:rPr lang="cy-GB" b="1"/>
              <a:t>Byddwch yn barod i esbonio camau dilyniant eich gweithrediad chi</a:t>
            </a:r>
            <a:r>
              <a:rPr lang="en-GB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6215" y="5685604"/>
            <a:ext cx="2497121" cy="1046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3716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Adnoddau ar-lein defnyddiol ar gyfer addysgu dulliau adio a thynnu</a:t>
            </a:r>
            <a:endParaRPr lang="cy-GB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 smtClean="0">
                <a:hlinkClick r:id="rId2"/>
              </a:rPr>
              <a:t>http://www.topmarks.co.uk/Flash.aspx?f=AddExpandv2</a:t>
            </a:r>
            <a:r>
              <a:rPr lang="en-GB" dirty="0" smtClean="0"/>
              <a:t> </a:t>
            </a:r>
            <a:r>
              <a:rPr lang="cy-GB" dirty="0" smtClean="0"/>
              <a:t>ar gyfer adio ehangedig </a:t>
            </a:r>
          </a:p>
          <a:p>
            <a:pPr marL="0" indent="0">
              <a:buFont typeface="Arial"/>
              <a:buNone/>
            </a:pPr>
            <a:r>
              <a:rPr lang="en-GB" dirty="0" smtClean="0">
                <a:hlinkClick r:id="rId3"/>
              </a:rPr>
              <a:t>http://www.topmarks.co.uk/Flash.aspx?f=AddHorizontalPVcardsv3</a:t>
            </a:r>
            <a:endParaRPr lang="en-GB" dirty="0" smtClean="0"/>
          </a:p>
          <a:p>
            <a:pPr marL="0" indent="0">
              <a:buFont typeface="Arial"/>
              <a:buNone/>
            </a:pPr>
            <a:r>
              <a:rPr lang="cy-GB" dirty="0" smtClean="0"/>
              <a:t>ar gyfer adio gan ddefnyddio cardiau gwerth lle </a:t>
            </a:r>
          </a:p>
          <a:p>
            <a:pPr marL="0" indent="0">
              <a:buFont typeface="Arial"/>
              <a:buNone/>
            </a:pPr>
            <a:r>
              <a:rPr lang="cy-GB" dirty="0" smtClean="0">
                <a:hlinkClick r:id="rId4"/>
              </a:rPr>
              <a:t>http://resources.hwb.wales.gov.uk/VTC/2010-11/maths/awen-robot-factory/index.html </a:t>
            </a:r>
            <a:r>
              <a:rPr lang="cy-GB" dirty="0" smtClean="0"/>
              <a:t>Ffatri Robotiaid III - Ymarferion gwerth lle a bondiau rhif (Cymraeg) </a:t>
            </a:r>
          </a:p>
          <a:p>
            <a:pPr marL="0" indent="0">
              <a:buFont typeface="Arial"/>
              <a:buNone/>
            </a:pPr>
            <a:endParaRPr lang="cy-GB" dirty="0" smtClean="0">
              <a:hlinkClick r:id="rId4"/>
            </a:endParaRPr>
          </a:p>
          <a:p>
            <a:pPr marL="0" indent="0">
              <a:buFont typeface="Arial"/>
              <a:buNone/>
            </a:pPr>
            <a:r>
              <a:rPr lang="en-GB" dirty="0" smtClean="0">
                <a:hlinkClick r:id="rId4"/>
              </a:rPr>
              <a:t>http://nlvm.usu.edu/en/nav/frames_asid_155_g_2_t_1.html</a:t>
            </a:r>
            <a:endParaRPr lang="en-GB" dirty="0" smtClean="0"/>
          </a:p>
          <a:p>
            <a:pPr marL="0" indent="0">
              <a:buFont typeface="Arial"/>
              <a:buNone/>
            </a:pPr>
            <a:r>
              <a:rPr lang="cy-GB" dirty="0" smtClean="0"/>
              <a:t>ar gyfer tynnu blociau bôn (base block subtraction)</a:t>
            </a:r>
          </a:p>
          <a:p>
            <a:pPr marL="0" indent="0">
              <a:buFont typeface="Arial"/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012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213854" y="802783"/>
            <a:ext cx="10018713" cy="437106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7200" dirty="0" smtClean="0"/>
              <a:t>23 x 45</a:t>
            </a:r>
            <a:r>
              <a:rPr lang="cy-GB" sz="4800" dirty="0" smtClean="0"/>
              <a:t/>
            </a:r>
            <a:br>
              <a:rPr lang="cy-GB" sz="4800" dirty="0" smtClean="0"/>
            </a:br>
            <a:r>
              <a:rPr lang="cy-GB" sz="4800" dirty="0" smtClean="0"/>
              <a:t/>
            </a:r>
            <a:br>
              <a:rPr lang="cy-GB" sz="4800" dirty="0" smtClean="0"/>
            </a:br>
            <a:r>
              <a:rPr lang="cy-GB" sz="4800" dirty="0" smtClean="0"/>
              <a:t>Sut gallech chi wneud amcangyfrif?</a:t>
            </a:r>
            <a:br>
              <a:rPr lang="cy-GB" sz="4800" dirty="0" smtClean="0"/>
            </a:br>
            <a:r>
              <a:rPr lang="cy-GB" sz="4800" dirty="0" smtClean="0"/>
              <a:t>Pa ddull y gallech ei ddefnyddio?</a:t>
            </a:r>
            <a:br>
              <a:rPr lang="cy-GB" sz="4800" dirty="0" smtClean="0"/>
            </a:br>
            <a:r>
              <a:rPr lang="cy-GB" sz="4800" dirty="0" smtClean="0"/>
              <a:t>Sut gallech chi wirio eich ateb?</a:t>
            </a:r>
            <a:endParaRPr lang="cy-GB" sz="4800" dirty="0"/>
          </a:p>
        </p:txBody>
      </p:sp>
    </p:spTree>
    <p:extLst>
      <p:ext uri="{BB962C8B-B14F-4D97-AF65-F5344CB8AC3E}">
        <p14:creationId xmlns:p14="http://schemas.microsoft.com/office/powerpoint/2010/main" val="62463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oving from grid to a column method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55572" y="399245"/>
            <a:ext cx="7861836" cy="44222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65927" y="5447763"/>
            <a:ext cx="7765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i="1"/>
              <a:t>Sut mae’r athro yn gwneud cysylltau â dysgu blaenorol? Beth ydych </a:t>
            </a:r>
            <a:r>
              <a:rPr lang="cy-GB" b="1" i="1" err="1"/>
              <a:t>chi’n</a:t>
            </a:r>
            <a:r>
              <a:rPr lang="cy-GB" b="1" i="1"/>
              <a:t> sylwi am y strategaethau addysgu a ddefnyddir? </a:t>
            </a:r>
          </a:p>
        </p:txBody>
      </p:sp>
    </p:spTree>
    <p:extLst>
      <p:ext uri="{BB962C8B-B14F-4D97-AF65-F5344CB8AC3E}">
        <p14:creationId xmlns:p14="http://schemas.microsoft.com/office/powerpoint/2010/main" val="288715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342643" y="631065"/>
            <a:ext cx="10018713" cy="409333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7200" dirty="0" smtClean="0"/>
              <a:t>972 ÷ 36</a:t>
            </a:r>
            <a:r>
              <a:rPr lang="en-GB" sz="4800" dirty="0" smtClean="0"/>
              <a:t/>
            </a:r>
            <a:br>
              <a:rPr lang="en-GB" sz="4800" dirty="0" smtClean="0"/>
            </a:br>
            <a:r>
              <a:rPr lang="en-GB" sz="4800" dirty="0" smtClean="0"/>
              <a:t/>
            </a:r>
            <a:br>
              <a:rPr lang="en-GB" sz="4800" dirty="0" smtClean="0"/>
            </a:br>
            <a:r>
              <a:rPr lang="cy-GB" sz="4800" dirty="0" smtClean="0"/>
              <a:t>Sut gallech wneud amcangyfrif?</a:t>
            </a:r>
            <a:br>
              <a:rPr lang="cy-GB" sz="4800" dirty="0" smtClean="0"/>
            </a:br>
            <a:r>
              <a:rPr lang="cy-GB" sz="4800" dirty="0" smtClean="0"/>
              <a:t>Pa ddull y gallech ei ddefnyddio??</a:t>
            </a:r>
            <a:br>
              <a:rPr lang="cy-GB" sz="4800" dirty="0" smtClean="0"/>
            </a:br>
            <a:r>
              <a:rPr lang="cy-GB" sz="4800" dirty="0" smtClean="0"/>
              <a:t>Sut gallech chi wirio eich ateb?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6313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668"/>
            <a:ext cx="11189637" cy="6613301"/>
          </a:xfrm>
        </p:spPr>
        <p:txBody>
          <a:bodyPr>
            <a:normAutofit/>
          </a:bodyPr>
          <a:lstStyle/>
          <a:p>
            <a:r>
              <a:rPr lang="cy-GB" sz="3600" dirty="0"/>
              <a:t>Mae angen amrywiaeth o ddulliau cyfrifo ar ddysgwyr, rhai pen a rhai ysgrifenedig. Bydd y dewis yn dibynnu ar y rhifau. Ni ddylai dysgwyr cael eu gorfodi i gymryd y cam nesaf os: </a:t>
            </a:r>
            <a:br>
              <a:rPr lang="cy-GB" sz="3600" dirty="0"/>
            </a:br>
            <a:r>
              <a:rPr lang="cy-GB" sz="3600" dirty="0"/>
              <a:t>1) nad ydynt yn barod;</a:t>
            </a:r>
            <a:br>
              <a:rPr lang="cy-GB" sz="3600" dirty="0"/>
            </a:br>
            <a:r>
              <a:rPr lang="cy-GB" sz="3600" dirty="0"/>
              <a:t>2) nad ydynt yn hyderus</a:t>
            </a:r>
          </a:p>
          <a:p>
            <a:r>
              <a:rPr lang="cy-GB" sz="3600" dirty="0"/>
              <a:t>Dylid annog dysgwyr i frasamcanu eu hatebion cyn cyfrifo.</a:t>
            </a:r>
            <a:br>
              <a:rPr lang="cy-GB" sz="3600" dirty="0"/>
            </a:br>
            <a:r>
              <a:rPr lang="cy-GB" sz="3600" dirty="0"/>
              <a:t>Dylid annog dysgwyr i wirio eu hatebion gan ddefnyddio strategaeth briodol.</a:t>
            </a:r>
          </a:p>
          <a:p>
            <a:r>
              <a:rPr lang="cy-GB" sz="3600" dirty="0"/>
              <a:t>Dylid annog dysgwyr i ystyried a fyddai cyfrifiad pen yn briodol cyn defnyddio dulliau ysgrifenedig.  (tud.346)</a:t>
            </a:r>
          </a:p>
        </p:txBody>
      </p:sp>
    </p:spTree>
    <p:extLst>
      <p:ext uri="{BB962C8B-B14F-4D97-AF65-F5344CB8AC3E}">
        <p14:creationId xmlns:p14="http://schemas.microsoft.com/office/powerpoint/2010/main" val="276682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365126"/>
            <a:ext cx="10515600" cy="1325563"/>
          </a:xfrm>
        </p:spPr>
        <p:txBody>
          <a:bodyPr>
            <a:normAutofit/>
          </a:bodyPr>
          <a:lstStyle/>
          <a:p>
            <a:r>
              <a:rPr lang="cy-GB"/>
              <a:t>Adnoddau ar-lein defnyddiol ar gyfer  addysgu dulliau lluosi a rhannu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400" y="1690689"/>
            <a:ext cx="11521962" cy="51673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smtClean="0">
                <a:hlinkClick r:id="rId2"/>
              </a:rPr>
              <a:t>http</a:t>
            </a:r>
            <a:r>
              <a:rPr lang="en-GB" sz="2900" dirty="0">
                <a:hlinkClick r:id="rId2"/>
              </a:rPr>
              <a:t>://www.topmarks.co.uk/Flash.aspx?f=NumberFactsGridv2</a:t>
            </a:r>
            <a:r>
              <a:rPr lang="en-GB" sz="2900" dirty="0"/>
              <a:t> </a:t>
            </a:r>
            <a:r>
              <a:rPr lang="cy-GB" sz="2900" dirty="0"/>
              <a:t>ar gyfer y dull grid</a:t>
            </a:r>
          </a:p>
          <a:p>
            <a:pPr marL="0" indent="0">
              <a:buNone/>
            </a:pPr>
            <a:r>
              <a:rPr lang="cy-GB" sz="2900" dirty="0">
                <a:hlinkClick r:id="rId3"/>
              </a:rPr>
              <a:t>http://resources.hwb.wales.gov.uk/VTC/2008-09/daydream/tablau-1-6/c_index.html</a:t>
            </a:r>
            <a:r>
              <a:rPr lang="cy-GB" sz="2900" dirty="0"/>
              <a:t> Ymarfer tablau 1 i 6 (Cymraeg)</a:t>
            </a:r>
          </a:p>
          <a:p>
            <a:pPr marL="0" indent="0">
              <a:buNone/>
            </a:pPr>
            <a:r>
              <a:rPr lang="cy-GB" sz="2900" dirty="0">
                <a:hlinkClick r:id="rId4"/>
              </a:rPr>
              <a:t>http://resources.hwb.wales.gov.uk/VTC/2008-09/daydream/tablau-7-12/c_index.html</a:t>
            </a:r>
            <a:r>
              <a:rPr lang="cy-GB" sz="2900" dirty="0"/>
              <a:t> Ymarfer tablau 7 i 12 (Cymraeg)_</a:t>
            </a:r>
          </a:p>
          <a:p>
            <a:pPr marL="0" indent="0">
              <a:buNone/>
            </a:pPr>
            <a:r>
              <a:rPr lang="cy-GB" sz="2900" dirty="0">
                <a:hlinkClick r:id="rId5"/>
              </a:rPr>
              <a:t>http://resources.hwb.wales.gov.uk/VTC/3_num_multiply/cym/Cyflwyniad/default.htm</a:t>
            </a:r>
            <a:r>
              <a:rPr lang="cy-GB" sz="2900" dirty="0"/>
              <a:t> Adnodd Cymraeg ar gyfer lluosi 3 digid a dysgu ffeithiau rhif</a:t>
            </a:r>
          </a:p>
          <a:p>
            <a:pPr marL="0" indent="0">
              <a:buNone/>
            </a:pPr>
            <a:endParaRPr lang="cy-GB" sz="2900" dirty="0"/>
          </a:p>
          <a:p>
            <a:pPr marL="0" indent="0">
              <a:buNone/>
            </a:pPr>
            <a:r>
              <a:rPr lang="cy-GB" sz="3300" dirty="0">
                <a:hlinkClick r:id="rId6"/>
              </a:rPr>
              <a:t>http://resources.hwb.wales.gov.uk/VTC/2010-11/maths/awen-robot-factory/index.html </a:t>
            </a:r>
            <a:r>
              <a:rPr lang="cy-GB" sz="3300" dirty="0"/>
              <a:t>Ffatri Robotiaid III - Ymarfer ffeithiau lluosi yn Gymraeg</a:t>
            </a:r>
          </a:p>
          <a:p>
            <a:pPr marL="0" indent="0">
              <a:buNone/>
            </a:pPr>
            <a:endParaRPr lang="en-GB" sz="2900" dirty="0">
              <a:hlinkClick r:id="rId7"/>
            </a:endParaRPr>
          </a:p>
          <a:p>
            <a:pPr marL="0" indent="0">
              <a:buNone/>
            </a:pPr>
            <a:r>
              <a:rPr lang="en-GB" sz="2900" dirty="0">
                <a:hlinkClick r:id="rId7"/>
              </a:rPr>
              <a:t>http://www.taw.org.uk/lic/itp/grouping.html</a:t>
            </a:r>
            <a:r>
              <a:rPr lang="en-GB" sz="2900" dirty="0"/>
              <a:t> </a:t>
            </a:r>
            <a:r>
              <a:rPr lang="cy-GB" sz="2900" dirty="0"/>
              <a:t>ar gyfer dangos rhannu fel dosbarthiad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>
                <a:hlinkClick r:id="rId8"/>
              </a:rPr>
              <a:t>http://www.topmarks.co.uk/Flash.aspx?f=mentaldivisionv2</a:t>
            </a:r>
            <a:r>
              <a:rPr lang="en-GB" sz="2900" dirty="0"/>
              <a:t> </a:t>
            </a:r>
            <a:r>
              <a:rPr lang="cy-GB" sz="2900" dirty="0"/>
              <a:t>ar gyfer rhannu yn y pen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>
                <a:hlinkClick r:id="rId9"/>
              </a:rPr>
              <a:t>http://www.mathszone.co.uk/calculating-xd/</a:t>
            </a:r>
            <a:r>
              <a:rPr lang="en-GB" sz="2900" dirty="0"/>
              <a:t> </a:t>
            </a:r>
            <a:r>
              <a:rPr lang="cy-GB" sz="2900" dirty="0"/>
              <a:t>ar gyfer dull grid defnyddiol a rhannu yn y pen drwy dalpio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02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Clipiau fideo (Saesneg) ar gyfer addysgu cyfrifo</a:t>
            </a:r>
            <a:endParaRPr lang="en-US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>
                <a:hlinkClick r:id="rId2"/>
              </a:rPr>
              <a:t>https://www.ncetm.org.uk/resources/40529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Ymunwch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ncetm</a:t>
            </a:r>
            <a:r>
              <a:rPr lang="en-US" dirty="0" smtClean="0"/>
              <a:t> (</a:t>
            </a:r>
            <a:r>
              <a:rPr lang="en-US" dirty="0" err="1" smtClean="0"/>
              <a:t>www.ncetm.org</a:t>
            </a:r>
            <a:r>
              <a:rPr lang="en-US" dirty="0" smtClean="0"/>
              <a:t>) am 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dilyn</a:t>
            </a:r>
            <a:r>
              <a:rPr lang="en-US" dirty="0" smtClean="0"/>
              <a:t> y </a:t>
            </a:r>
            <a:r>
              <a:rPr lang="en-US" dirty="0" err="1" smtClean="0"/>
              <a:t>cysylltiad</a:t>
            </a:r>
            <a:r>
              <a:rPr lang="en-US" dirty="0" smtClean="0"/>
              <a:t> </a:t>
            </a:r>
            <a:r>
              <a:rPr lang="en-US" dirty="0" err="1" smtClean="0"/>
              <a:t>uchod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weld </a:t>
            </a:r>
            <a:r>
              <a:rPr lang="en-US" dirty="0" err="1" smtClean="0"/>
              <a:t>clipiau</a:t>
            </a:r>
            <a:r>
              <a:rPr lang="en-US" dirty="0" smtClean="0"/>
              <a:t> </a:t>
            </a:r>
            <a:r>
              <a:rPr lang="en-US" dirty="0" err="1" smtClean="0"/>
              <a:t>fideo</a:t>
            </a:r>
            <a:r>
              <a:rPr lang="en-US" dirty="0" smtClean="0"/>
              <a:t> </a:t>
            </a:r>
            <a:r>
              <a:rPr lang="en-US" dirty="0" err="1" smtClean="0"/>
              <a:t>gwych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cyfrifo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5374" y="3695359"/>
            <a:ext cx="3591063" cy="187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21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gweledol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38200" y="2268311"/>
            <a:ext cx="4673600" cy="307049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 smtClean="0">
                <a:hlinkClick r:id="rId2"/>
              </a:rPr>
              <a:t>http://www.iseemaths.com/visual-supports/</a:t>
            </a:r>
            <a:endParaRPr lang="en-GB" dirty="0" smtClean="0"/>
          </a:p>
          <a:p>
            <a:pPr marL="0" indent="0">
              <a:buFont typeface="Arial"/>
              <a:buNone/>
            </a:pPr>
            <a:endParaRPr lang="en-GB" dirty="0" smtClean="0"/>
          </a:p>
          <a:p>
            <a:pPr marL="0" indent="0">
              <a:buFont typeface="Arial"/>
              <a:buNone/>
            </a:pPr>
            <a:r>
              <a:rPr lang="en-GB" dirty="0" smtClean="0"/>
              <a:t>Really useful calculation visual supports </a:t>
            </a:r>
          </a:p>
          <a:p>
            <a:pPr marL="0" indent="0">
              <a:buFont typeface="Arial"/>
              <a:buNone/>
            </a:pPr>
            <a:endParaRPr lang="en-GB" dirty="0" smtClean="0"/>
          </a:p>
          <a:p>
            <a:pPr marL="0" indent="0">
              <a:buFont typeface="Arial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6363" y="1963511"/>
            <a:ext cx="5465309" cy="307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30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54817" y="430435"/>
            <a:ext cx="10018713" cy="78609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Tasgau ôl-sesiwn / Cymorth Pellach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54817" y="1216526"/>
            <a:ext cx="10018713" cy="38864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Cymorth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cyfrifo</a:t>
            </a:r>
            <a:r>
              <a:rPr lang="en-GB" dirty="0" smtClean="0"/>
              <a:t>: </a:t>
            </a:r>
          </a:p>
          <a:p>
            <a:r>
              <a:rPr lang="en-GB" dirty="0" err="1" smtClean="0"/>
              <a:t>Tiley</a:t>
            </a:r>
            <a:r>
              <a:rPr lang="en-GB" dirty="0" smtClean="0"/>
              <a:t>-Nunn, N. (2014). </a:t>
            </a:r>
            <a:r>
              <a:rPr lang="en-GB" i="1" dirty="0" smtClean="0"/>
              <a:t>Primary maths : Anyone can feed sweets to sharks ...</a:t>
            </a:r>
            <a:r>
              <a:rPr lang="en-GB" dirty="0" smtClean="0"/>
              <a:t> (How to teach). </a:t>
            </a:r>
            <a:r>
              <a:rPr lang="en-GB" dirty="0" err="1" smtClean="0"/>
              <a:t>Bancyfelin</a:t>
            </a:r>
            <a:r>
              <a:rPr lang="en-GB" dirty="0" smtClean="0"/>
              <a:t>: Independent Thinking Press. </a:t>
            </a:r>
          </a:p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 am </a:t>
            </a:r>
            <a:r>
              <a:rPr lang="en-GB" dirty="0" err="1" smtClean="0"/>
              <a:t>gyfrifo</a:t>
            </a:r>
            <a:r>
              <a:rPr lang="en-GB" dirty="0" smtClean="0"/>
              <a:t> a </a:t>
            </a:r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ddyfnder</a:t>
            </a:r>
            <a:r>
              <a:rPr lang="en-GB" dirty="0" smtClean="0"/>
              <a:t>, </a:t>
            </a:r>
            <a:r>
              <a:rPr lang="en-GB" dirty="0" err="1" smtClean="0"/>
              <a:t>trowch</a:t>
            </a:r>
            <a:r>
              <a:rPr lang="en-GB" dirty="0" smtClean="0"/>
              <a:t> at </a:t>
            </a:r>
            <a:r>
              <a:rPr lang="en-GB" dirty="0" err="1" smtClean="0"/>
              <a:t>benodau</a:t>
            </a:r>
            <a:r>
              <a:rPr lang="en-GB" dirty="0" smtClean="0"/>
              <a:t> 5, 6 a 7 o </a:t>
            </a:r>
            <a:r>
              <a:rPr lang="en-GB" dirty="0" err="1" smtClean="0"/>
              <a:t>lyfr</a:t>
            </a:r>
            <a:r>
              <a:rPr lang="en-GB" dirty="0" smtClean="0"/>
              <a:t> Haylock a Cockburn (2013); </a:t>
            </a:r>
            <a:r>
              <a:rPr lang="en-GB" dirty="0" err="1" smtClean="0"/>
              <a:t>mae</a:t>
            </a:r>
            <a:r>
              <a:rPr lang="en-GB" dirty="0" smtClean="0"/>
              <a:t> Haylock (2015)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am </a:t>
            </a:r>
            <a:r>
              <a:rPr lang="en-GB" dirty="0" err="1" smtClean="0"/>
              <a:t>gyfrifo</a:t>
            </a:r>
            <a:endParaRPr lang="en-GB" dirty="0" smtClean="0"/>
          </a:p>
          <a:p>
            <a:pPr>
              <a:buFont typeface="Arial"/>
              <a:buNone/>
            </a:pP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: </a:t>
            </a:r>
          </a:p>
          <a:p>
            <a:pPr>
              <a:buFont typeface="Arial"/>
              <a:buNone/>
            </a:pPr>
            <a:r>
              <a:rPr lang="en-GB" dirty="0" smtClean="0"/>
              <a:t>  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modd</a:t>
            </a:r>
            <a:r>
              <a:rPr lang="en-GB" dirty="0" smtClean="0"/>
              <a:t>, </a:t>
            </a:r>
            <a:r>
              <a:rPr lang="en-GB" dirty="0" err="1" smtClean="0"/>
              <a:t>dewch</a:t>
            </a:r>
            <a:r>
              <a:rPr lang="en-GB" dirty="0" smtClean="0"/>
              <a:t> </a:t>
            </a:r>
            <a:r>
              <a:rPr lang="en-GB" dirty="0" err="1" smtClean="0"/>
              <a:t>â</a:t>
            </a:r>
            <a:r>
              <a:rPr lang="en-GB" dirty="0" smtClean="0"/>
              <a:t> </a:t>
            </a:r>
            <a:r>
              <a:rPr lang="en-GB" dirty="0" err="1" smtClean="0"/>
              <a:t>chluniadur</a:t>
            </a:r>
            <a:r>
              <a:rPr lang="en-GB" dirty="0" smtClean="0"/>
              <a:t> / </a:t>
            </a:r>
            <a:r>
              <a:rPr lang="en-GB" dirty="0" err="1" smtClean="0"/>
              <a:t>llechen</a:t>
            </a:r>
            <a:r>
              <a:rPr lang="en-GB" dirty="0" smtClean="0"/>
              <a:t>  </a:t>
            </a:r>
            <a:r>
              <a:rPr lang="en-GB" dirty="0" err="1" smtClean="0"/>
              <a:t>gyda</a:t>
            </a:r>
            <a:r>
              <a:rPr lang="en-GB" dirty="0" smtClean="0"/>
              <a:t> chi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gwelwch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.</a:t>
            </a:r>
          </a:p>
          <a:p>
            <a:pPr marL="0" indent="0">
              <a:buFont typeface="Arial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59103">
            <a:off x="10481950" y="465902"/>
            <a:ext cx="1158849" cy="141573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79018">
            <a:off x="10412939" y="3976254"/>
            <a:ext cx="1226629" cy="15317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846914">
            <a:off x="10455461" y="2233712"/>
            <a:ext cx="1194318" cy="148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92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572</Words>
  <Application>Microsoft Macintosh PowerPoint</Application>
  <PresentationFormat>Widescreen</PresentationFormat>
  <Paragraphs>86</Paragraphs>
  <Slides>15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Calibri Light</vt:lpstr>
      <vt:lpstr>Comic Sans MS</vt:lpstr>
      <vt:lpstr>Arial</vt:lpstr>
      <vt:lpstr>Office Theme</vt:lpstr>
      <vt:lpstr>Addysgu Cyfrifon</vt:lpstr>
      <vt:lpstr>PowerPoint Presentation</vt:lpstr>
      <vt:lpstr>PowerPoint Presentation</vt:lpstr>
      <vt:lpstr>PowerPoint Presentation</vt:lpstr>
      <vt:lpstr>PowerPoint Presentation</vt:lpstr>
      <vt:lpstr>Ymgyfarwyddo â’r dulliau gwahanol a ddefnyddir i addysgu adio a thynnu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Adnoddau ar-lein defnyddiol ar gyfer  addysgu dulliau lluosi a rhannu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Addysgu cyfrifon</dc:title>
  <cp:lastModifiedBy>Nerys Defis</cp:lastModifiedBy>
  <cp:revision>5</cp:revision>
  <dcterms:modified xsi:type="dcterms:W3CDTF">2018-10-12T07:54:46Z</dcterms:modified>
</cp:coreProperties>
</file>