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2614D7-D0D7-493A-9071-79ECA0B6980D}" v="143" dt="2026-02-22T14:24:50.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c85fe379b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c85fe379b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Heard prefers to work with individuals and not to direct them.</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empathy and listening skills were formed by her being raised in a multilingual environment.</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Diversity in international research institutions is a cause of both innovativeness and complexity.</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EI describes the ability of the leader to identify and manage emotions.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Cultural Intelligence gives a clear account of the adjustments of leaders between cultures.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This presentation compares and contrasts the two concepts with a critical understanding of evidence-based research and applies them to the leadership style used by Heard.</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c85fe379b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c85fe379b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Emotional Intelligence is considered to be a mental skill that comprises emotional thought.</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Conceptual issues are observed by Sternberg et al.</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Geneva Emotional Competence Test determines real emotional performance and not self-reports.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Variations that were measurable across age groups were identified by Gignac and Schlegel.</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It implies that EI may be evaluated and developed objectively.</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Empathy in the situation of Heard is an indicator of good emotional knowledge.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c85fe379b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c85fe379b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Doǧru examined more than 100 samples and discovered that there were positive associations between EI and performance.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relationships reported were not significant but moderate.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Gara Bach Ouerdian and fellow researchers demonstrated that EI reduces turnover intention, such as having better leader-member exchange and affective commitment.</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In academia, long-term projects are safeguarded by retention.</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Empathy is thus adding to the countable organisational stability.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c85fe379b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c85fe379b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Tan and colleagues associate EI with enhanced transformational leadership behaviours.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Managers who control feelings articulate visions.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Lee and his team prove that trust plays a major mediating role in the EI and performance association.</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Trust aids in the sharing of knowledge in collaborative laboratories.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These findings are reflected by his listening approach as presented by Heard.</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EI improves the results of relational leadership.</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c85fe379b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c85fe379b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Despite the findings of the benefits of EI, scholars emphasize measurement inconsistencies.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Construct clarity is challenged by Sternberg and others.</a:t>
            </a:r>
            <a:r>
              <a:rPr lang="en" sz="1200">
                <a:solidFill>
                  <a:schemeClr val="dk1"/>
                </a:solidFill>
                <a:latin typeface="Times New Roman"/>
                <a:ea typeface="Times New Roman"/>
                <a:cs typeface="Times New Roman"/>
                <a:sym typeface="Times New Roman"/>
              </a:rPr>
              <a:t> Self-report tools risk bias. </a:t>
            </a:r>
            <a:r>
              <a:rPr lang="en" sz="1200">
                <a:solidFill>
                  <a:srgbClr val="111111"/>
                </a:solidFill>
                <a:latin typeface="Times New Roman"/>
                <a:ea typeface="Times New Roman"/>
                <a:cs typeface="Times New Roman"/>
                <a:sym typeface="Times New Roman"/>
              </a:rPr>
              <a:t>Ability-based tests enhance objectiveness but fail to eliminate controversy.</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Gignac and Schlegel were able to identify age related difference, implying that they developed over time.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Leaders should use EI models critically as opposed to being universal.</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c85fe379b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c85fe379b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The concept of Cultural Intelligence describes the adaptation to cultural scenarios.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Sternberg and his colleagues emphasize structured measurement models.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Cross-cultural training, according to the meta-analysis of Chenyang, enhances adjustment and job performance.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Such effects are statistically significant.</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Formatted CQ development decreases confusion in global scientific organizations.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multicultural background of Heard is evidence of the solid Cultural Intelligence practice.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c85fe379b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c85fe379b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Han and others studied literature on expatriate adjustment and established high statistical predictors.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Cultural capabilities enhance responsiveness to foreign environments.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Global mobility is essential to international organisations.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lost tasks may cost three times a year's salary.</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Cultural Intelligence is thus beneficial financially and strategically.</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multicultural exposure that Heard has had is in support of adaptive leadership.</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c85fe379b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c85fe379b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Davaei and others also discovered that Emotional Intelligence and Cultural Intelligence were great foretellers of team climate in a global virtual team.</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positive climate is directly associated with performance.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international research networks do their work on an international scale and across time zones.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Emotions, leaders will have to deal with cultural differences.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This integration can be found in the horizontal leadership style of Heard.</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c85fe379b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c85fe379b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Emotional Intelligence was discovered to enhance organisational commitment by self-efficacy by Hameli and Ordun.</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When an employee feels confident in his/her own strengths, the employee will be more committed and perform better.</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Effective leaders are listeners who can support staff and build their confidence.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Psychological prowess also enhances cooperation and perseverance among genuine researchers in multicultural study teams working on complicated scientific endeavors.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sympathetic leadership style employed by Heard is probably strong in terms of confidence and commitment.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c85fe379b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c85fe379b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Microsoft has operations in over 190 countries, where it relies on virtual teams that are global. Emotional Intelligence, along with Cultural Intelligence, is needed by leaders to handle time zone collaboration. Unilever has also been using expatriate managers regularly, and in this case, cross cultural adjustment affects the effectiveness of the assignment. To increase the involvement and decrease the turnover, Google invests in the development of leaders. Siemens encourages trust-oriented leadership among various engineering teams. These actual contexts of organisations are indicative of the research findings and in line with the philosophy of collaborative and multicultural leadership as recommended by Heard.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c85fe379b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c85fe379b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The Emotional Intelligence and Cultural Intelligence can be seen in the statement made by Heard.</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EI is manifested via empathy and listening, and CQ is manifested via multicultural upbringing.</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Chenyang demonstrates that the structured cross-cultural training enhances the performance performance.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As Davaei et al. affirm, both EI and CQ reinforce the team climate satisfaction.</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Emotional awareness and cultural adaptability are two complements that encourage sustainable collaboration and innovations in international laboratories.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c85fe379b0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c85fe379b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EI, CQ, and leadership results always have positive associations with the aid of research.</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Conceptual and measurement issues are raised by Sternberg and others, though.</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Doğru does not employ extreme effect sizes but moderate ones, indicating realistic expectations.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effectiveness of leadership is a factor in the organisation.</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Both EI and CQ seem especially applicable in scientific settings that need individuals to collaborate.</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Critical analysis enhances even-handed comprehensiveness.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c85fe379b0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c85fe379b0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111111"/>
                </a:solidFill>
                <a:latin typeface="Times New Roman"/>
                <a:ea typeface="Times New Roman"/>
                <a:cs typeface="Times New Roman"/>
                <a:sym typeface="Times New Roman"/>
              </a:rPr>
              <a:t>The style of Edith Heard illustrates the ways in which empathy and multicultural awareness can be used to build good leaders.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Emotional Intelligence develops trust and performance based on the relational processes.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Cultural Intelligence aids in the adjustment of international scientific networks.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results of several studies prove some tangible organisational benefits.</a:t>
            </a:r>
            <a:r>
              <a:rPr lang="en" sz="1200">
                <a:solidFill>
                  <a:schemeClr val="dk1"/>
                </a:solidFill>
                <a:latin typeface="Times New Roman"/>
                <a:ea typeface="Times New Roman"/>
                <a:cs typeface="Times New Roman"/>
                <a:sym typeface="Times New Roman"/>
              </a:rPr>
              <a:t> </a:t>
            </a:r>
            <a:r>
              <a:rPr lang="en" sz="1200">
                <a:solidFill>
                  <a:srgbClr val="111111"/>
                </a:solidFill>
                <a:latin typeface="Times New Roman"/>
                <a:ea typeface="Times New Roman"/>
                <a:cs typeface="Times New Roman"/>
                <a:sym typeface="Times New Roman"/>
              </a:rPr>
              <a:t>The combination of EI and CQ in multi-cultural and teamwork settings will offer a sound condition of sustainable leadership practices.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c85fe379b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c85fe379b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6350"/>
            <a:ext cx="9144000" cy="5149850"/>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924579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867038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1283649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2026309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6115721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2004572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9376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0375035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7182327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125411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93661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0228857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88936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4408312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29122206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3821932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98548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6350"/>
            <a:ext cx="9144000" cy="5149850"/>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2/22/2026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lumMod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9162954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342900" rtl="0" eaLnBrk="1" latinLnBrk="0" hangingPunct="1">
        <a:spcBef>
          <a:spcPct val="0"/>
        </a:spcBef>
        <a:buNone/>
        <a:defRPr sz="27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lumMod val="75000"/>
          </a:schemeClr>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lumMod val="75000"/>
          </a:schemeClr>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lumMod val="75000"/>
          </a:schemeClr>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8" Type="http://schemas.openxmlformats.org/officeDocument/2006/relationships/hyperlink" Target="https://www.emerald.com/ejms/article-pdf/27/1/75/230624/ejms-05-2021-0033.pdf" TargetMode="External"/><Relationship Id="rId3" Type="http://schemas.openxmlformats.org/officeDocument/2006/relationships/hyperlink" Target="https://www.emerald.com/cdi/article-pdf/27/2/185/94620/cdi-09-2020-0247.pdf" TargetMode="External"/><Relationship Id="rId7" Type="http://schemas.openxmlformats.org/officeDocument/2006/relationships/hyperlink" Target="https://www.sciencedirect.com/science/article/pii/S0160289625000376" TargetMode="External"/><Relationship Id="rId12" Type="http://schemas.openxmlformats.org/officeDocument/2006/relationships/hyperlink" Target="http://gbmrjournal.com/pdf/v14n3s/V14N3s-37.pdf" TargetMode="Externa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hyperlink" Target="https://www.emerald.com/lodj/article-pdf/42/8/1206/1930134/lodj-01-2021-0016.pdf" TargetMode="External"/><Relationship Id="rId11" Type="http://schemas.openxmlformats.org/officeDocument/2006/relationships/hyperlink" Target="https://www.mdpi.com/2079-3200/10/3/54" TargetMode="External"/><Relationship Id="rId5" Type="http://schemas.openxmlformats.org/officeDocument/2006/relationships/hyperlink" Target="https://www.frontiersin.org/journals/psychology/articles/10.3389/fpsyg.2022.611348/full?utm_source=chatgpt.com" TargetMode="External"/><Relationship Id="rId10" Type="http://schemas.openxmlformats.org/officeDocument/2006/relationships/hyperlink" Target="https://www.cell.com/heliyon/pdf/S2405-8440(23)05215-5.pdf" TargetMode="External"/><Relationship Id="rId4" Type="http://schemas.openxmlformats.org/officeDocument/2006/relationships/hyperlink" Target="https://www.inderscienceonline.com/doi/abs/10.1504/EJIM.2025.146847" TargetMode="External"/><Relationship Id="rId9" Type="http://schemas.openxmlformats.org/officeDocument/2006/relationships/hyperlink" Target="https://journals.sagepub.com/doi/pdf/10.1177/002202212211095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130300" y="447299"/>
            <a:ext cx="5825202" cy="1273472"/>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3200" b="1">
                <a:latin typeface="Times New Roman"/>
                <a:ea typeface="Times New Roman"/>
                <a:cs typeface="Times New Roman"/>
                <a:sym typeface="Times New Roman"/>
              </a:rPr>
              <a:t>Programme: BA (Hons) Business Management</a:t>
            </a:r>
            <a:endParaRPr sz="3200" b="1">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1130300" y="1749828"/>
            <a:ext cx="5825202" cy="822674"/>
          </a:xfrm>
          <a:prstGeom prst="rect">
            <a:avLst/>
          </a:prstGeom>
        </p:spPr>
        <p:txBody>
          <a:bodyPr spcFirstLastPara="1" wrap="square" lIns="91425" tIns="91425" rIns="91425" bIns="91425" anchor="t" anchorCtr="0">
            <a:normAutofit fontScale="92500" lnSpcReduction="10000"/>
          </a:bodyPr>
          <a:lstStyle/>
          <a:p>
            <a:pPr marL="0" lvl="0" indent="0" algn="ctr" rtl="0">
              <a:spcBef>
                <a:spcPts val="0"/>
              </a:spcBef>
              <a:spcAft>
                <a:spcPts val="0"/>
              </a:spcAft>
              <a:buSzPts val="1018"/>
              <a:buNone/>
            </a:pPr>
            <a:r>
              <a:rPr lang="en" sz="2490" b="1">
                <a:latin typeface="Times New Roman"/>
                <a:ea typeface="Times New Roman"/>
                <a:cs typeface="Times New Roman"/>
                <a:sym typeface="Times New Roman"/>
              </a:rPr>
              <a:t>Module: Leadership and Management Theory and Practice</a:t>
            </a:r>
            <a:endParaRPr sz="2490" b="1">
              <a:latin typeface="Times New Roman"/>
              <a:ea typeface="Times New Roman"/>
              <a:cs typeface="Times New Roman"/>
              <a:sym typeface="Times New Roman"/>
            </a:endParaRPr>
          </a:p>
        </p:txBody>
      </p:sp>
      <p:sp>
        <p:nvSpPr>
          <p:cNvPr id="2" name="CasetăText 1">
            <a:extLst>
              <a:ext uri="{FF2B5EF4-FFF2-40B4-BE49-F238E27FC236}">
                <a16:creationId xmlns:a16="http://schemas.microsoft.com/office/drawing/2014/main" id="{4E626D9A-A4CA-E996-682F-90FF442966E2}"/>
              </a:ext>
            </a:extLst>
          </p:cNvPr>
          <p:cNvSpPr txBox="1"/>
          <p:nvPr/>
        </p:nvSpPr>
        <p:spPr>
          <a:xfrm>
            <a:off x="911678" y="3349663"/>
            <a:ext cx="45330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dirty="0"/>
              <a:t>Student </a:t>
            </a:r>
            <a:r>
              <a:rPr lang="ro-RO" dirty="0" err="1"/>
              <a:t>name</a:t>
            </a:r>
            <a:r>
              <a:rPr lang="ro-RO" dirty="0"/>
              <a:t> : Sanda </a:t>
            </a:r>
            <a:r>
              <a:rPr lang="ro-RO" dirty="0" err="1"/>
              <a:t>Ancuta</a:t>
            </a:r>
            <a:r>
              <a:rPr lang="ro-RO" dirty="0"/>
              <a:t> </a:t>
            </a:r>
            <a:r>
              <a:rPr lang="ro-RO" dirty="0" err="1"/>
              <a:t>Vaneata</a:t>
            </a:r>
          </a:p>
          <a:p>
            <a:r>
              <a:rPr lang="ro-RO" dirty="0"/>
              <a:t>Student </a:t>
            </a:r>
            <a:r>
              <a:rPr lang="ro-RO" dirty="0" err="1"/>
              <a:t>number</a:t>
            </a:r>
            <a:r>
              <a:rPr lang="ro-RO" dirty="0"/>
              <a:t> : 2128921</a:t>
            </a:r>
          </a:p>
          <a:p>
            <a:r>
              <a:rPr lang="ro-RO" dirty="0"/>
              <a:t>Module code: LCBB6022</a:t>
            </a:r>
          </a:p>
          <a:p>
            <a:r>
              <a:rPr lang="ro-RO" dirty="0"/>
              <a:t>Coordonator </a:t>
            </a:r>
            <a:r>
              <a:rPr lang="ro-RO" dirty="0" err="1"/>
              <a:t>name</a:t>
            </a:r>
            <a:r>
              <a:rPr lang="ro-RO" dirty="0"/>
              <a:t> : </a:t>
            </a:r>
            <a:r>
              <a:rPr lang="ro-RO" dirty="0" err="1"/>
              <a:t>Rebecca</a:t>
            </a:r>
            <a:r>
              <a:rPr lang="ro-RO" dirty="0"/>
              <a:t> Stewart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1. Introduction and Context</a:t>
            </a:r>
            <a:endParaRPr sz="1800"/>
          </a:p>
        </p:txBody>
      </p:sp>
      <p:sp>
        <p:nvSpPr>
          <p:cNvPr id="61" name="Google Shape;61;p14"/>
          <p:cNvSpPr txBox="1">
            <a:spLocks noGrp="1"/>
          </p:cNvSpPr>
          <p:nvPr>
            <p:ph type="body" idx="1"/>
          </p:nvPr>
        </p:nvSpPr>
        <p:spPr>
          <a:xfrm>
            <a:off x="311700" y="1152475"/>
            <a:ext cx="48558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Edith Heard encourages horizontal multicultural science team leadership that is empathic.</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There is an inclusion and collaborative leadership practice that is strengthened with multicultural experience.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Individual differences are governed by Emotional Intelligence and Cultural Intelligence, respectively.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This is an evaluation of the two in the context of Heard.</a:t>
            </a:r>
            <a:endParaRPr/>
          </a:p>
        </p:txBody>
      </p:sp>
      <p:pic>
        <p:nvPicPr>
          <p:cNvPr id="62" name="Google Shape;62;p14"/>
          <p:cNvPicPr preferRelativeResize="0"/>
          <p:nvPr/>
        </p:nvPicPr>
        <p:blipFill>
          <a:blip r:embed="rId3">
            <a:alphaModFix/>
          </a:blip>
          <a:stretch>
            <a:fillRect/>
          </a:stretch>
        </p:blipFill>
        <p:spPr>
          <a:xfrm>
            <a:off x="5580875" y="1398500"/>
            <a:ext cx="2359449" cy="1756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2. Understanding Emotional Intelligence</a:t>
            </a:r>
            <a:endParaRPr sz="1800"/>
          </a:p>
        </p:txBody>
      </p:sp>
      <p:sp>
        <p:nvSpPr>
          <p:cNvPr id="68" name="Google Shape;68;p15"/>
          <p:cNvSpPr txBox="1">
            <a:spLocks noGrp="1"/>
          </p:cNvSpPr>
          <p:nvPr>
            <p:ph type="body" idx="1"/>
          </p:nvPr>
        </p:nvSpPr>
        <p:spPr>
          <a:xfrm>
            <a:off x="311700" y="1152475"/>
            <a:ext cx="4464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What is intended by EI is the capacity to experience and control emotions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Question of overlap with personality. The debate of measurement challenges the overlap of personality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Geneva test is one that models ability-based EI (Gignac and Schlegel, 2025).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It has been demonstrated that there are quantifiable differences in EI (Gignac and Schlegel, 2025).</a:t>
            </a:r>
            <a:endParaRPr/>
          </a:p>
        </p:txBody>
      </p:sp>
      <p:pic>
        <p:nvPicPr>
          <p:cNvPr id="69" name="Google Shape;69;p15"/>
          <p:cNvPicPr preferRelativeResize="0"/>
          <p:nvPr/>
        </p:nvPicPr>
        <p:blipFill>
          <a:blip r:embed="rId3">
            <a:alphaModFix/>
          </a:blip>
          <a:stretch>
            <a:fillRect/>
          </a:stretch>
        </p:blipFill>
        <p:spPr>
          <a:xfrm>
            <a:off x="5004525" y="1626825"/>
            <a:ext cx="2892324" cy="20530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3. Emotional Intelligence and Employee Outcomes</a:t>
            </a:r>
            <a:endParaRPr sz="1800"/>
          </a:p>
        </p:txBody>
      </p:sp>
      <p:sp>
        <p:nvSpPr>
          <p:cNvPr id="75" name="Google Shape;75;p16"/>
          <p:cNvSpPr txBox="1">
            <a:spLocks noGrp="1"/>
          </p:cNvSpPr>
          <p:nvPr>
            <p:ph type="body" idx="1"/>
          </p:nvPr>
        </p:nvSpPr>
        <p:spPr>
          <a:xfrm>
            <a:off x="311700" y="1152475"/>
            <a:ext cx="47034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Finally, job performance is predicted by EI (Dogun,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Meta-analysis demonstrates the moderate sizes of the effects (Doğru,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decreases turnover intention (Gara Bach Ouerdian et al., 2021).</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mediation of this effect is through commitment (Gara Bach Ouerdian et al., 2021).</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76" name="Google Shape;76;p16"/>
          <p:cNvPicPr preferRelativeResize="0"/>
          <p:nvPr/>
        </p:nvPicPr>
        <p:blipFill>
          <a:blip r:embed="rId3">
            <a:alphaModFix/>
          </a:blip>
          <a:stretch>
            <a:fillRect/>
          </a:stretch>
        </p:blipFill>
        <p:spPr>
          <a:xfrm>
            <a:off x="5276250" y="1096925"/>
            <a:ext cx="2979452" cy="2949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4. Emotional Intelligence and Leadership Effectiveness</a:t>
            </a:r>
            <a:endParaRPr sz="1800"/>
          </a:p>
        </p:txBody>
      </p:sp>
      <p:sp>
        <p:nvSpPr>
          <p:cNvPr id="82" name="Google Shape;82;p17"/>
          <p:cNvSpPr txBox="1">
            <a:spLocks noGrp="1"/>
          </p:cNvSpPr>
          <p:nvPr>
            <p:ph type="body" idx="1"/>
          </p:nvPr>
        </p:nvSpPr>
        <p:spPr>
          <a:xfrm>
            <a:off x="311700" y="1152475"/>
            <a:ext cx="4551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Transformational leadership is enhanced by EI.</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Leaders with high emotional intelligence are good motivators (Tan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intermedia and performance through trust.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Indirect through trust. Yes, this does make a difference (Lee et al., 2023).</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83" name="Google Shape;83;p17"/>
          <p:cNvPicPr preferRelativeResize="0"/>
          <p:nvPr/>
        </p:nvPicPr>
        <p:blipFill>
          <a:blip r:embed="rId3">
            <a:alphaModFix/>
          </a:blip>
          <a:stretch>
            <a:fillRect/>
          </a:stretch>
        </p:blipFill>
        <p:spPr>
          <a:xfrm>
            <a:off x="5222000" y="1474600"/>
            <a:ext cx="2495550" cy="18383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5. Limitations of Emotional Intelligence</a:t>
            </a:r>
            <a:endParaRPr sz="1800"/>
          </a:p>
        </p:txBody>
      </p:sp>
      <p:sp>
        <p:nvSpPr>
          <p:cNvPr id="89" name="Google Shape;89;p18"/>
          <p:cNvSpPr txBox="1">
            <a:spLocks noGrp="1"/>
          </p:cNvSpPr>
          <p:nvPr>
            <p:ph type="body" idx="1"/>
          </p:nvPr>
        </p:nvSpPr>
        <p:spPr>
          <a:xfrm>
            <a:off x="311700" y="1152475"/>
            <a:ext cx="47688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is measured differently in the models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Overlapping with personality expresses some concerns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Objectivity is enhanced by ability tests (Gignac and Schlegel, 2025).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can be acquired during the course of age (Gignac and Schlegel, 2025).</a:t>
            </a:r>
            <a:endParaRPr/>
          </a:p>
        </p:txBody>
      </p:sp>
      <p:pic>
        <p:nvPicPr>
          <p:cNvPr id="90" name="Google Shape;90;p18"/>
          <p:cNvPicPr preferRelativeResize="0"/>
          <p:nvPr/>
        </p:nvPicPr>
        <p:blipFill>
          <a:blip r:embed="rId3">
            <a:alphaModFix/>
          </a:blip>
          <a:stretch>
            <a:fillRect/>
          </a:stretch>
        </p:blipFill>
        <p:spPr>
          <a:xfrm>
            <a:off x="5265525" y="1420250"/>
            <a:ext cx="3443126" cy="20964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6. Understanding Cultural Intelligence</a:t>
            </a:r>
            <a:endParaRPr sz="1800"/>
          </a:p>
        </p:txBody>
      </p:sp>
      <p:sp>
        <p:nvSpPr>
          <p:cNvPr id="96" name="Google Shape;96;p19"/>
          <p:cNvSpPr txBox="1">
            <a:spLocks noGrp="1"/>
          </p:cNvSpPr>
          <p:nvPr>
            <p:ph type="body" idx="1"/>
          </p:nvPr>
        </p:nvSpPr>
        <p:spPr>
          <a:xfrm>
            <a:off x="311700" y="1152475"/>
            <a:ext cx="49317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CQ promotes successful cross-cultural operations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Measurement is valid when there are clear dimensions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CQ and performance are enhanced by training (Chenyang,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MI - Results are statistically significant (Chenyang, 2022).</a:t>
            </a:r>
            <a:endParaRPr/>
          </a:p>
        </p:txBody>
      </p:sp>
      <p:pic>
        <p:nvPicPr>
          <p:cNvPr id="97" name="Google Shape;97;p19"/>
          <p:cNvPicPr preferRelativeResize="0"/>
          <p:nvPr/>
        </p:nvPicPr>
        <p:blipFill>
          <a:blip r:embed="rId3">
            <a:alphaModFix/>
          </a:blip>
          <a:stretch>
            <a:fillRect/>
          </a:stretch>
        </p:blipFill>
        <p:spPr>
          <a:xfrm>
            <a:off x="5319675" y="1431125"/>
            <a:ext cx="3359724" cy="1889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7. Cultural Intelligence and Cross-Cultural Adaptation</a:t>
            </a:r>
            <a:endParaRPr sz="1800"/>
          </a:p>
        </p:txBody>
      </p:sp>
      <p:sp>
        <p:nvSpPr>
          <p:cNvPr id="103" name="Google Shape;103;p20"/>
          <p:cNvSpPr txBox="1">
            <a:spLocks noGrp="1"/>
          </p:cNvSpPr>
          <p:nvPr>
            <p:ph type="body" idx="1"/>
          </p:nvPr>
        </p:nvSpPr>
        <p:spPr>
          <a:xfrm>
            <a:off x="311700" y="1152475"/>
            <a:ext cx="45840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cross-cultural characteristics also determine adjustment (Han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Both meta-analysis and strong predictors are confirmed (Han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Higher CQ promotes movement around the world.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Unsuccessful assignments are expensive.</a:t>
            </a:r>
            <a:endParaRPr/>
          </a:p>
        </p:txBody>
      </p:sp>
      <p:pic>
        <p:nvPicPr>
          <p:cNvPr id="104" name="Google Shape;104;p20"/>
          <p:cNvPicPr preferRelativeResize="0"/>
          <p:nvPr/>
        </p:nvPicPr>
        <p:blipFill>
          <a:blip r:embed="rId3">
            <a:alphaModFix/>
          </a:blip>
          <a:stretch>
            <a:fillRect/>
          </a:stretch>
        </p:blipFill>
        <p:spPr>
          <a:xfrm>
            <a:off x="5048100" y="1170125"/>
            <a:ext cx="3392450" cy="27649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8. EI and CQ in Global Virtual Teams</a:t>
            </a:r>
            <a:endParaRPr sz="1800"/>
          </a:p>
        </p:txBody>
      </p:sp>
      <p:sp>
        <p:nvSpPr>
          <p:cNvPr id="110" name="Google Shape;110;p21"/>
          <p:cNvSpPr txBox="1">
            <a:spLocks noGrp="1"/>
          </p:cNvSpPr>
          <p:nvPr>
            <p:ph type="body" idx="1"/>
          </p:nvPr>
        </p:nvSpPr>
        <p:spPr>
          <a:xfrm>
            <a:off x="311700" y="1152475"/>
            <a:ext cx="48231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and CQ have an effect on team climate (Davaei et al., 2025).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Favorable climate is an indicator of performance (Davaei et al., 2025).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Virtual teams: Emotions must be controlled.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Intelligences EI, CQ make teamwork.</a:t>
            </a:r>
            <a:endParaRPr/>
          </a:p>
        </p:txBody>
      </p:sp>
      <p:pic>
        <p:nvPicPr>
          <p:cNvPr id="111" name="Google Shape;111;p21"/>
          <p:cNvPicPr preferRelativeResize="0"/>
          <p:nvPr/>
        </p:nvPicPr>
        <p:blipFill>
          <a:blip r:embed="rId3">
            <a:alphaModFix/>
          </a:blip>
          <a:stretch>
            <a:fillRect/>
          </a:stretch>
        </p:blipFill>
        <p:spPr>
          <a:xfrm>
            <a:off x="5287200" y="1311463"/>
            <a:ext cx="3360776" cy="25205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9. Organisational Commitment and Self-efficacy</a:t>
            </a:r>
            <a:endParaRPr sz="1800" b="1">
              <a:latin typeface="Times New Roman"/>
              <a:ea typeface="Times New Roman"/>
              <a:cs typeface="Times New Roman"/>
              <a:sym typeface="Times New Roman"/>
            </a:endParaRPr>
          </a:p>
          <a:p>
            <a:pPr marL="0" lvl="0" indent="0" algn="ctr" rtl="0">
              <a:spcBef>
                <a:spcPts val="0"/>
              </a:spcBef>
              <a:spcAft>
                <a:spcPts val="0"/>
              </a:spcAft>
              <a:buNone/>
            </a:pPr>
            <a:endParaRPr sz="1800"/>
          </a:p>
        </p:txBody>
      </p:sp>
      <p:sp>
        <p:nvSpPr>
          <p:cNvPr id="117" name="Google Shape;117;p22"/>
          <p:cNvSpPr txBox="1">
            <a:spLocks noGrp="1"/>
          </p:cNvSpPr>
          <p:nvPr>
            <p:ph type="body" idx="1"/>
          </p:nvPr>
        </p:nvSpPr>
        <p:spPr>
          <a:xfrm>
            <a:off x="311700" y="1152475"/>
            <a:ext cx="47580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enhances commitment in organisations (Hameli and Ordun,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Self-efficacy is a mediator of this relationship (Hameli and Ordun,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Employees who are confident will work better.</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Empathic leaders develop psychological fortitude.</a:t>
            </a:r>
            <a:endParaRPr/>
          </a:p>
        </p:txBody>
      </p:sp>
      <p:pic>
        <p:nvPicPr>
          <p:cNvPr id="118" name="Google Shape;118;p22"/>
          <p:cNvPicPr preferRelativeResize="0"/>
          <p:nvPr/>
        </p:nvPicPr>
        <p:blipFill>
          <a:blip r:embed="rId3">
            <a:alphaModFix/>
          </a:blip>
          <a:stretch>
            <a:fillRect/>
          </a:stretch>
        </p:blipFill>
        <p:spPr>
          <a:xfrm>
            <a:off x="5222100" y="1539850"/>
            <a:ext cx="3398450" cy="191162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10. Business Applications and Examples</a:t>
            </a:r>
            <a:endParaRPr sz="1800"/>
          </a:p>
        </p:txBody>
      </p:sp>
      <p:sp>
        <p:nvSpPr>
          <p:cNvPr id="124" name="Google Shape;124;p23"/>
          <p:cNvSpPr txBox="1">
            <a:spLocks noGrp="1"/>
          </p:cNvSpPr>
          <p:nvPr>
            <p:ph type="body" idx="1"/>
          </p:nvPr>
        </p:nvSpPr>
        <p:spPr>
          <a:xfrm>
            <a:off x="311700" y="1152475"/>
            <a:ext cx="48447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collaboration within Microsoft global virtual teams is based on the use of EI and CQ (Davaei et al., 2025).</a:t>
            </a:r>
            <a:endParaRPr sz="1200">
              <a:solidFill>
                <a:srgbClr val="11111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Unilever ex-pats leaders need the skills of cross cultural adjustment (Han et al., 2022).</a:t>
            </a:r>
            <a:endParaRPr sz="1200">
              <a:solidFill>
                <a:srgbClr val="11111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empathetic leadership of Google helps in reducing turnover (Gara Bach Ouerdian et al., 2021).</a:t>
            </a:r>
            <a:endParaRPr sz="1200">
              <a:solidFill>
                <a:srgbClr val="11111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Trust-based transformational leadership is utilized in Siemens (Lee et al., 2023).</a:t>
            </a:r>
            <a:endParaRPr/>
          </a:p>
        </p:txBody>
      </p:sp>
      <p:pic>
        <p:nvPicPr>
          <p:cNvPr id="125" name="Google Shape;125;p23"/>
          <p:cNvPicPr preferRelativeResize="0"/>
          <p:nvPr/>
        </p:nvPicPr>
        <p:blipFill>
          <a:blip r:embed="rId3">
            <a:alphaModFix/>
          </a:blip>
          <a:stretch>
            <a:fillRect/>
          </a:stretch>
        </p:blipFill>
        <p:spPr>
          <a:xfrm>
            <a:off x="5384925" y="1300600"/>
            <a:ext cx="2772900" cy="26738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11 Integrating EI and CQ in Heard’s Leadership</a:t>
            </a:r>
            <a:endParaRPr sz="1800" b="1">
              <a:latin typeface="Times New Roman"/>
              <a:ea typeface="Times New Roman"/>
              <a:cs typeface="Times New Roman"/>
              <a:sym typeface="Times New Roman"/>
            </a:endParaRPr>
          </a:p>
          <a:p>
            <a:pPr marL="0" lvl="0" indent="0" algn="ctr" rtl="0">
              <a:spcBef>
                <a:spcPts val="0"/>
              </a:spcBef>
              <a:spcAft>
                <a:spcPts val="0"/>
              </a:spcAft>
              <a:buNone/>
            </a:pPr>
            <a:endParaRPr sz="1800"/>
          </a:p>
        </p:txBody>
      </p:sp>
      <p:sp>
        <p:nvSpPr>
          <p:cNvPr id="131" name="Google Shape;131;p24"/>
          <p:cNvSpPr txBox="1">
            <a:spLocks noGrp="1"/>
          </p:cNvSpPr>
          <p:nvPr>
            <p:ph type="body" idx="1"/>
          </p:nvPr>
        </p:nvSpPr>
        <p:spPr>
          <a:xfrm>
            <a:off x="311700" y="1152475"/>
            <a:ext cx="49101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EI aids in empathy and emotional control.</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CQ helps in intercultural adaptation.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Training improves CQ (Chenyang,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skills are combined to enhance team climate (Davaei et al., 2025).</a:t>
            </a:r>
            <a:endParaRPr/>
          </a:p>
        </p:txBody>
      </p:sp>
      <p:pic>
        <p:nvPicPr>
          <p:cNvPr id="132" name="Google Shape;132;p24"/>
          <p:cNvPicPr preferRelativeResize="0"/>
          <p:nvPr/>
        </p:nvPicPr>
        <p:blipFill>
          <a:blip r:embed="rId3">
            <a:alphaModFix/>
          </a:blip>
          <a:stretch>
            <a:fillRect/>
          </a:stretch>
        </p:blipFill>
        <p:spPr>
          <a:xfrm>
            <a:off x="5308950" y="1431125"/>
            <a:ext cx="3398451" cy="19116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 sz="1200" b="1">
                <a:latin typeface="Times New Roman"/>
                <a:ea typeface="Times New Roman"/>
                <a:cs typeface="Times New Roman"/>
                <a:sym typeface="Times New Roman"/>
              </a:rPr>
              <a:t>Slide 12 Critical Evaluation and Theoretical Integration</a:t>
            </a:r>
            <a:endParaRPr/>
          </a:p>
        </p:txBody>
      </p:sp>
      <p:sp>
        <p:nvSpPr>
          <p:cNvPr id="138" name="Google Shape;138;p25"/>
          <p:cNvSpPr txBox="1">
            <a:spLocks noGrp="1"/>
          </p:cNvSpPr>
          <p:nvPr>
            <p:ph type="body" idx="1"/>
          </p:nvPr>
        </p:nvSpPr>
        <p:spPr>
          <a:xfrm>
            <a:off x="311700" y="1152475"/>
            <a:ext cx="4725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There is positive empirical support for EI and CQ.</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There are still disputes of measurement (Sternberg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magnitude of the effect is moderate (Doğru,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Context has an effect on leadership.</a:t>
            </a:r>
            <a:endParaRPr/>
          </a:p>
        </p:txBody>
      </p:sp>
      <p:pic>
        <p:nvPicPr>
          <p:cNvPr id="139" name="Google Shape;139;p25"/>
          <p:cNvPicPr preferRelativeResize="0"/>
          <p:nvPr/>
        </p:nvPicPr>
        <p:blipFill>
          <a:blip r:embed="rId3">
            <a:alphaModFix/>
          </a:blip>
          <a:stretch>
            <a:fillRect/>
          </a:stretch>
        </p:blipFill>
        <p:spPr>
          <a:xfrm>
            <a:off x="4863175" y="1152475"/>
            <a:ext cx="3802198" cy="237830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311700" y="390650"/>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Slide 13 Conclusion</a:t>
            </a:r>
            <a:endParaRPr sz="1800" b="1">
              <a:latin typeface="Times New Roman"/>
              <a:ea typeface="Times New Roman"/>
              <a:cs typeface="Times New Roman"/>
              <a:sym typeface="Times New Roman"/>
            </a:endParaRPr>
          </a:p>
          <a:p>
            <a:pPr marL="0" lvl="0" indent="0" algn="ctr" rtl="0">
              <a:spcBef>
                <a:spcPts val="0"/>
              </a:spcBef>
              <a:spcAft>
                <a:spcPts val="0"/>
              </a:spcAft>
              <a:buNone/>
            </a:pPr>
            <a:endParaRPr sz="1800"/>
          </a:p>
        </p:txBody>
      </p:sp>
      <p:sp>
        <p:nvSpPr>
          <p:cNvPr id="145" name="Google Shape;145;p26"/>
          <p:cNvSpPr txBox="1">
            <a:spLocks noGrp="1"/>
          </p:cNvSpPr>
          <p:nvPr>
            <p:ph type="body" idx="1"/>
          </p:nvPr>
        </p:nvSpPr>
        <p:spPr>
          <a:xfrm>
            <a:off x="311700" y="1152475"/>
            <a:ext cx="45186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His leadership shows that Heard possesses good EI and CQ.</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EI enhances retention and trust (Lee et al., 2023).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CQ promotes adaptation at the global level (Han et al., 2022).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111111"/>
              </a:buClr>
              <a:buSzPts val="1200"/>
              <a:buFont typeface="Times New Roman"/>
              <a:buChar char="●"/>
            </a:pPr>
            <a:r>
              <a:rPr lang="en" sz="1200">
                <a:solidFill>
                  <a:srgbClr val="111111"/>
                </a:solidFill>
                <a:latin typeface="Times New Roman"/>
                <a:ea typeface="Times New Roman"/>
                <a:cs typeface="Times New Roman"/>
                <a:sym typeface="Times New Roman"/>
              </a:rPr>
              <a:t>The two capacities contribute to multicultural cooperation.</a:t>
            </a:r>
            <a:endParaRPr/>
          </a:p>
        </p:txBody>
      </p:sp>
      <p:pic>
        <p:nvPicPr>
          <p:cNvPr id="146" name="Google Shape;146;p26"/>
          <p:cNvPicPr preferRelativeResize="0"/>
          <p:nvPr/>
        </p:nvPicPr>
        <p:blipFill rotWithShape="1">
          <a:blip r:embed="rId3">
            <a:alphaModFix/>
          </a:blip>
          <a:srcRect b="15059"/>
          <a:stretch/>
        </p:blipFill>
        <p:spPr>
          <a:xfrm>
            <a:off x="4939200" y="1387600"/>
            <a:ext cx="3654477" cy="208562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1800" b="1">
                <a:latin typeface="Times New Roman"/>
                <a:ea typeface="Times New Roman"/>
                <a:cs typeface="Times New Roman"/>
                <a:sym typeface="Times New Roman"/>
              </a:rPr>
              <a:t>References </a:t>
            </a:r>
            <a:endParaRPr sz="1800" b="1">
              <a:latin typeface="Times New Roman"/>
              <a:ea typeface="Times New Roman"/>
              <a:cs typeface="Times New Roman"/>
              <a:sym typeface="Times New Roman"/>
            </a:endParaRPr>
          </a:p>
        </p:txBody>
      </p:sp>
      <p:sp>
        <p:nvSpPr>
          <p:cNvPr id="152" name="Google Shape;152;p27"/>
          <p:cNvSpPr txBox="1">
            <a:spLocks noGrp="1"/>
          </p:cNvSpPr>
          <p:nvPr>
            <p:ph type="body" idx="1"/>
          </p:nvPr>
        </p:nvSpPr>
        <p:spPr>
          <a:prstGeom prst="rect">
            <a:avLst/>
          </a:prstGeom>
        </p:spPr>
        <p:txBody>
          <a:bodyPr spcFirstLastPara="1" wrap="square" lIns="91425" tIns="91425" rIns="91425" bIns="91425" anchor="t" anchorCtr="0">
            <a:normAutofit fontScale="62500" lnSpcReduction="20000"/>
          </a:bodyPr>
          <a:lstStyle/>
          <a:p>
            <a:pPr marL="0" lvl="0" indent="0" algn="l" rtl="0">
              <a:spcBef>
                <a:spcPts val="1200"/>
              </a:spcBef>
              <a:spcAft>
                <a:spcPts val="0"/>
              </a:spcAft>
              <a:buClr>
                <a:schemeClr val="dk1"/>
              </a:buClr>
              <a:buSzPct val="100000"/>
              <a:buFont typeface="Arial"/>
              <a:buNone/>
            </a:pPr>
            <a:r>
              <a:rPr lang="en" sz="1100">
                <a:solidFill>
                  <a:schemeClr val="dk1"/>
                </a:solidFill>
              </a:rPr>
              <a:t>Chenyang, L., 2022. Meta-analysis of the impact of cross-cultural training on adjustment, cultural intelligence, and job performance. </a:t>
            </a:r>
            <a:r>
              <a:rPr lang="en" sz="1100" i="1">
                <a:solidFill>
                  <a:schemeClr val="dk1"/>
                </a:solidFill>
              </a:rPr>
              <a:t>Career Development International</a:t>
            </a:r>
            <a:r>
              <a:rPr lang="en" sz="1100">
                <a:solidFill>
                  <a:schemeClr val="dk1"/>
                </a:solidFill>
              </a:rPr>
              <a:t>, </a:t>
            </a:r>
            <a:r>
              <a:rPr lang="en" sz="1100" i="1">
                <a:solidFill>
                  <a:schemeClr val="dk1"/>
                </a:solidFill>
              </a:rPr>
              <a:t>27</a:t>
            </a:r>
            <a:r>
              <a:rPr lang="en" sz="1100">
                <a:solidFill>
                  <a:schemeClr val="dk1"/>
                </a:solidFill>
              </a:rPr>
              <a:t>(2), pp.185-200.</a:t>
            </a:r>
            <a:r>
              <a:rPr lang="en" sz="1100">
                <a:solidFill>
                  <a:schemeClr val="dk1"/>
                </a:solidFill>
                <a:uFill>
                  <a:noFill/>
                </a:uFill>
                <a:hlinkClick r:id="rId3">
                  <a:extLst>
                    <a:ext uri="{A12FA001-AC4F-418D-AE19-62706E023703}">
                      <ahyp:hlinkClr xmlns:ahyp="http://schemas.microsoft.com/office/drawing/2018/hyperlinkcolor" val="tx"/>
                    </a:ext>
                  </a:extLst>
                </a:hlinkClick>
              </a:rPr>
              <a:t> </a:t>
            </a:r>
            <a:r>
              <a:rPr lang="en" sz="1100" u="sng">
                <a:solidFill>
                  <a:schemeClr val="hlink"/>
                </a:solidFill>
                <a:hlinkClick r:id="rId3"/>
              </a:rPr>
              <a:t>https://www.emerald.com/cdi/article-pdf/27/2/185/94620/cdi-09-2020-0247.pdf</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Davaei, M., Gunkel, M. and Taras, V., 2025. Team climate and performance in global virtual teams: exploring the effects of cultural intelligence and emotional intelligence on team climate satisfaction. </a:t>
            </a:r>
            <a:r>
              <a:rPr lang="en" sz="1100" i="1">
                <a:solidFill>
                  <a:schemeClr val="dk1"/>
                </a:solidFill>
              </a:rPr>
              <a:t>European Journal of International Management</a:t>
            </a:r>
            <a:r>
              <a:rPr lang="en" sz="1100">
                <a:solidFill>
                  <a:schemeClr val="dk1"/>
                </a:solidFill>
              </a:rPr>
              <a:t>, </a:t>
            </a:r>
            <a:r>
              <a:rPr lang="en" sz="1100" i="1">
                <a:solidFill>
                  <a:schemeClr val="dk1"/>
                </a:solidFill>
              </a:rPr>
              <a:t>26</a:t>
            </a:r>
            <a:r>
              <a:rPr lang="en" sz="1100">
                <a:solidFill>
                  <a:schemeClr val="dk1"/>
                </a:solidFill>
              </a:rPr>
              <a:t>(3-4), pp.565-594.</a:t>
            </a:r>
            <a:r>
              <a:rPr lang="en" sz="1100">
                <a:solidFill>
                  <a:schemeClr val="dk1"/>
                </a:solidFill>
                <a:uFill>
                  <a:noFill/>
                </a:uFill>
                <a:hlinkClick r:id="rId4">
                  <a:extLst>
                    <a:ext uri="{A12FA001-AC4F-418D-AE19-62706E023703}">
                      <ahyp:hlinkClr xmlns:ahyp="http://schemas.microsoft.com/office/drawing/2018/hyperlinkcolor" val="tx"/>
                    </a:ext>
                  </a:extLst>
                </a:hlinkClick>
              </a:rPr>
              <a:t> </a:t>
            </a:r>
            <a:r>
              <a:rPr lang="en" sz="1100" u="sng">
                <a:solidFill>
                  <a:schemeClr val="hlink"/>
                </a:solidFill>
                <a:hlinkClick r:id="rId4"/>
              </a:rPr>
              <a:t>https://www.inderscienceonline.com/doi/abs/10.1504/EJIM.2025.146847</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Doǧru, Ç., 2022. A meta-analysis of the relationships between emotional intelligence and employee outcomes. </a:t>
            </a:r>
            <a:r>
              <a:rPr lang="en" sz="1100" i="1">
                <a:solidFill>
                  <a:schemeClr val="dk1"/>
                </a:solidFill>
              </a:rPr>
              <a:t>Frontiers in psychology</a:t>
            </a:r>
            <a:r>
              <a:rPr lang="en" sz="1100">
                <a:solidFill>
                  <a:schemeClr val="dk1"/>
                </a:solidFill>
              </a:rPr>
              <a:t>, </a:t>
            </a:r>
            <a:r>
              <a:rPr lang="en" sz="1100" i="1">
                <a:solidFill>
                  <a:schemeClr val="dk1"/>
                </a:solidFill>
              </a:rPr>
              <a:t>13</a:t>
            </a:r>
            <a:r>
              <a:rPr lang="en" sz="1100">
                <a:solidFill>
                  <a:schemeClr val="dk1"/>
                </a:solidFill>
              </a:rPr>
              <a:t>, p.611348.</a:t>
            </a:r>
            <a:r>
              <a:rPr lang="en" sz="1100">
                <a:solidFill>
                  <a:schemeClr val="dk1"/>
                </a:solidFill>
                <a:uFill>
                  <a:noFill/>
                </a:uFill>
                <a:hlinkClick r:id="rId5">
                  <a:extLst>
                    <a:ext uri="{A12FA001-AC4F-418D-AE19-62706E023703}">
                      <ahyp:hlinkClr xmlns:ahyp="http://schemas.microsoft.com/office/drawing/2018/hyperlinkcolor" val="tx"/>
                    </a:ext>
                  </a:extLst>
                </a:hlinkClick>
              </a:rPr>
              <a:t> </a:t>
            </a:r>
            <a:r>
              <a:rPr lang="en" sz="1100" u="sng">
                <a:solidFill>
                  <a:schemeClr val="hlink"/>
                </a:solidFill>
                <a:hlinkClick r:id="rId5"/>
              </a:rPr>
              <a:t>https://www.frontiersin.org/journals/psychology/articles/10.3389/fpsyg.2022.611348/full?utm_source=chatgpt.com</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Gara Bach Ouerdian, E., Mansour, N., Gaha, K. and Gattoussi, M., 2021. Linking emotional intelligence to turnover intention: LMX and affective organizational commitment as serial mediators. </a:t>
            </a:r>
            <a:r>
              <a:rPr lang="en" sz="1100" i="1">
                <a:solidFill>
                  <a:schemeClr val="dk1"/>
                </a:solidFill>
              </a:rPr>
              <a:t>Leadership &amp; Organization Development Journal</a:t>
            </a:r>
            <a:r>
              <a:rPr lang="en" sz="1100">
                <a:solidFill>
                  <a:schemeClr val="dk1"/>
                </a:solidFill>
              </a:rPr>
              <a:t>, </a:t>
            </a:r>
            <a:r>
              <a:rPr lang="en" sz="1100" i="1">
                <a:solidFill>
                  <a:schemeClr val="dk1"/>
                </a:solidFill>
              </a:rPr>
              <a:t>42</a:t>
            </a:r>
            <a:r>
              <a:rPr lang="en" sz="1100">
                <a:solidFill>
                  <a:schemeClr val="dk1"/>
                </a:solidFill>
              </a:rPr>
              <a:t>(8), pp.1206-1221.</a:t>
            </a:r>
            <a:r>
              <a:rPr lang="en" sz="1100">
                <a:solidFill>
                  <a:schemeClr val="dk1"/>
                </a:solidFill>
                <a:uFill>
                  <a:noFill/>
                </a:uFill>
                <a:hlinkClick r:id="rId6">
                  <a:extLst>
                    <a:ext uri="{A12FA001-AC4F-418D-AE19-62706E023703}">
                      <ahyp:hlinkClr xmlns:ahyp="http://schemas.microsoft.com/office/drawing/2018/hyperlinkcolor" val="tx"/>
                    </a:ext>
                  </a:extLst>
                </a:hlinkClick>
              </a:rPr>
              <a:t> </a:t>
            </a:r>
            <a:r>
              <a:rPr lang="en" sz="1100" u="sng">
                <a:solidFill>
                  <a:schemeClr val="hlink"/>
                </a:solidFill>
                <a:hlinkClick r:id="rId6"/>
              </a:rPr>
              <a:t>https://www.emerald.com/lodj/article-pdf/42/8/1206/1930134/lodj-01-2021-0016.pdf</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Gignac, G.E. and Schlegel, K., 2025. Age and ability-based emotional intelligence: Evidence from the Geneva Emotional Competence Test. </a:t>
            </a:r>
            <a:r>
              <a:rPr lang="en" sz="1100" i="1">
                <a:solidFill>
                  <a:schemeClr val="dk1"/>
                </a:solidFill>
              </a:rPr>
              <a:t>Intelligence</a:t>
            </a:r>
            <a:r>
              <a:rPr lang="en" sz="1100">
                <a:solidFill>
                  <a:schemeClr val="dk1"/>
                </a:solidFill>
              </a:rPr>
              <a:t>, </a:t>
            </a:r>
            <a:r>
              <a:rPr lang="en" sz="1100" i="1">
                <a:solidFill>
                  <a:schemeClr val="dk1"/>
                </a:solidFill>
              </a:rPr>
              <a:t>111</a:t>
            </a:r>
            <a:r>
              <a:rPr lang="en" sz="1100">
                <a:solidFill>
                  <a:schemeClr val="dk1"/>
                </a:solidFill>
              </a:rPr>
              <a:t>, p.101934.</a:t>
            </a:r>
            <a:r>
              <a:rPr lang="en" sz="1100">
                <a:solidFill>
                  <a:schemeClr val="dk1"/>
                </a:solidFill>
                <a:uFill>
                  <a:noFill/>
                </a:uFill>
                <a:hlinkClick r:id="rId7">
                  <a:extLst>
                    <a:ext uri="{A12FA001-AC4F-418D-AE19-62706E023703}">
                      <ahyp:hlinkClr xmlns:ahyp="http://schemas.microsoft.com/office/drawing/2018/hyperlinkcolor" val="tx"/>
                    </a:ext>
                  </a:extLst>
                </a:hlinkClick>
              </a:rPr>
              <a:t> </a:t>
            </a:r>
            <a:r>
              <a:rPr lang="en" sz="1100" u="sng">
                <a:solidFill>
                  <a:schemeClr val="hlink"/>
                </a:solidFill>
                <a:hlinkClick r:id="rId7"/>
              </a:rPr>
              <a:t>https://www.sciencedirect.com/science/article/pii/S0160289625000376</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Hameli, K. and Ordun, G., 2022. The mediating role of self-efficacy in the relationship between emotional intelligence and organizational commitment. </a:t>
            </a:r>
            <a:r>
              <a:rPr lang="en" sz="1100" i="1">
                <a:solidFill>
                  <a:schemeClr val="dk1"/>
                </a:solidFill>
              </a:rPr>
              <a:t>European Journal of Management Studies</a:t>
            </a:r>
            <a:r>
              <a:rPr lang="en" sz="1100">
                <a:solidFill>
                  <a:schemeClr val="dk1"/>
                </a:solidFill>
              </a:rPr>
              <a:t>, </a:t>
            </a:r>
            <a:r>
              <a:rPr lang="en" sz="1100" i="1">
                <a:solidFill>
                  <a:schemeClr val="dk1"/>
                </a:solidFill>
              </a:rPr>
              <a:t>27</a:t>
            </a:r>
            <a:r>
              <a:rPr lang="en" sz="1100">
                <a:solidFill>
                  <a:schemeClr val="dk1"/>
                </a:solidFill>
              </a:rPr>
              <a:t>(1), pp.75-97.</a:t>
            </a:r>
            <a:r>
              <a:rPr lang="en" sz="1100">
                <a:solidFill>
                  <a:schemeClr val="dk1"/>
                </a:solidFill>
                <a:uFill>
                  <a:noFill/>
                </a:uFill>
                <a:hlinkClick r:id="rId8">
                  <a:extLst>
                    <a:ext uri="{A12FA001-AC4F-418D-AE19-62706E023703}">
                      <ahyp:hlinkClr xmlns:ahyp="http://schemas.microsoft.com/office/drawing/2018/hyperlinkcolor" val="tx"/>
                    </a:ext>
                  </a:extLst>
                </a:hlinkClick>
              </a:rPr>
              <a:t> </a:t>
            </a:r>
            <a:r>
              <a:rPr lang="en" sz="1100" u="sng">
                <a:solidFill>
                  <a:schemeClr val="hlink"/>
                </a:solidFill>
                <a:hlinkClick r:id="rId8"/>
              </a:rPr>
              <a:t>https://www.emerald.com/ejms/article-pdf/27/1/75/230624/ejms-05-2021-0033.pdf</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Han, Y., Sears, G.J., Darr, W.A. and Wang, Y., 2022. Facilitating cross-cultural adaptation: A meta-analytic review of dispositional predictors of expatriate adjustment. </a:t>
            </a:r>
            <a:r>
              <a:rPr lang="en" sz="1100" i="1">
                <a:solidFill>
                  <a:schemeClr val="dk1"/>
                </a:solidFill>
              </a:rPr>
              <a:t>Journal of Cross-Cultural Psychology</a:t>
            </a:r>
            <a:r>
              <a:rPr lang="en" sz="1100">
                <a:solidFill>
                  <a:schemeClr val="dk1"/>
                </a:solidFill>
              </a:rPr>
              <a:t>, </a:t>
            </a:r>
            <a:r>
              <a:rPr lang="en" sz="1100" i="1">
                <a:solidFill>
                  <a:schemeClr val="dk1"/>
                </a:solidFill>
              </a:rPr>
              <a:t>53</a:t>
            </a:r>
            <a:r>
              <a:rPr lang="en" sz="1100">
                <a:solidFill>
                  <a:schemeClr val="dk1"/>
                </a:solidFill>
              </a:rPr>
              <a:t>(9), pp.1054-1096.</a:t>
            </a:r>
            <a:r>
              <a:rPr lang="en" sz="1100">
                <a:solidFill>
                  <a:schemeClr val="dk1"/>
                </a:solidFill>
                <a:uFill>
                  <a:noFill/>
                </a:uFill>
                <a:hlinkClick r:id="rId9">
                  <a:extLst>
                    <a:ext uri="{A12FA001-AC4F-418D-AE19-62706E023703}">
                      <ahyp:hlinkClr xmlns:ahyp="http://schemas.microsoft.com/office/drawing/2018/hyperlinkcolor" val="tx"/>
                    </a:ext>
                  </a:extLst>
                </a:hlinkClick>
              </a:rPr>
              <a:t> </a:t>
            </a:r>
            <a:r>
              <a:rPr lang="en" sz="1100" u="sng">
                <a:solidFill>
                  <a:schemeClr val="hlink"/>
                </a:solidFill>
                <a:hlinkClick r:id="rId9"/>
              </a:rPr>
              <a:t>https://journals.sagepub.com/doi/pdf/10.1177/00220221221109559</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Lee, C.C., Yeh, W.C., Yu, Z. and Lin, X.C., 2023. The relationships between leader emotional intelligence, transformational leadership, and transactional leadership and job performance: A mediator model of trust. </a:t>
            </a:r>
            <a:r>
              <a:rPr lang="en" sz="1100" i="1">
                <a:solidFill>
                  <a:schemeClr val="dk1"/>
                </a:solidFill>
              </a:rPr>
              <a:t>Heliyon</a:t>
            </a:r>
            <a:r>
              <a:rPr lang="en" sz="1100">
                <a:solidFill>
                  <a:schemeClr val="dk1"/>
                </a:solidFill>
              </a:rPr>
              <a:t>, </a:t>
            </a:r>
            <a:r>
              <a:rPr lang="en" sz="1100" i="1">
                <a:solidFill>
                  <a:schemeClr val="dk1"/>
                </a:solidFill>
              </a:rPr>
              <a:t>9</a:t>
            </a:r>
            <a:r>
              <a:rPr lang="en" sz="1100">
                <a:solidFill>
                  <a:schemeClr val="dk1"/>
                </a:solidFill>
              </a:rPr>
              <a:t>(8).</a:t>
            </a:r>
            <a:r>
              <a:rPr lang="en" sz="1100">
                <a:solidFill>
                  <a:schemeClr val="dk1"/>
                </a:solidFill>
                <a:uFill>
                  <a:noFill/>
                </a:uFill>
                <a:hlinkClick r:id="rId10">
                  <a:extLst>
                    <a:ext uri="{A12FA001-AC4F-418D-AE19-62706E023703}">
                      <ahyp:hlinkClr xmlns:ahyp="http://schemas.microsoft.com/office/drawing/2018/hyperlinkcolor" val="tx"/>
                    </a:ext>
                  </a:extLst>
                </a:hlinkClick>
              </a:rPr>
              <a:t> </a:t>
            </a:r>
            <a:r>
              <a:rPr lang="en" sz="1100" u="sng">
                <a:solidFill>
                  <a:schemeClr val="hlink"/>
                </a:solidFill>
                <a:hlinkClick r:id="rId10"/>
              </a:rPr>
              <a:t>https://www.cell.com/heliyon/pdf/S2405-8440(23)05215-5.pdf</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Sternberg, R.J., Siriner, I., Oh, J. and Wong, C.H., 2022. Cultural intelligence: What is it and how can it effectively be measured?. </a:t>
            </a:r>
            <a:r>
              <a:rPr lang="en" sz="1100" i="1">
                <a:solidFill>
                  <a:schemeClr val="dk1"/>
                </a:solidFill>
              </a:rPr>
              <a:t>Journal of Intelligence</a:t>
            </a:r>
            <a:r>
              <a:rPr lang="en" sz="1100">
                <a:solidFill>
                  <a:schemeClr val="dk1"/>
                </a:solidFill>
              </a:rPr>
              <a:t>, </a:t>
            </a:r>
            <a:r>
              <a:rPr lang="en" sz="1100" i="1">
                <a:solidFill>
                  <a:schemeClr val="dk1"/>
                </a:solidFill>
              </a:rPr>
              <a:t>10</a:t>
            </a:r>
            <a:r>
              <a:rPr lang="en" sz="1100">
                <a:solidFill>
                  <a:schemeClr val="dk1"/>
                </a:solidFill>
              </a:rPr>
              <a:t>(3), p.54.</a:t>
            </a:r>
            <a:r>
              <a:rPr lang="en" sz="1100">
                <a:solidFill>
                  <a:schemeClr val="dk1"/>
                </a:solidFill>
                <a:uFill>
                  <a:noFill/>
                </a:uFill>
                <a:hlinkClick r:id="rId11">
                  <a:extLst>
                    <a:ext uri="{A12FA001-AC4F-418D-AE19-62706E023703}">
                      <ahyp:hlinkClr xmlns:ahyp="http://schemas.microsoft.com/office/drawing/2018/hyperlinkcolor" val="tx"/>
                    </a:ext>
                  </a:extLst>
                </a:hlinkClick>
              </a:rPr>
              <a:t> </a:t>
            </a:r>
            <a:r>
              <a:rPr lang="en" sz="1100" u="sng">
                <a:solidFill>
                  <a:schemeClr val="hlink"/>
                </a:solidFill>
                <a:hlinkClick r:id="rId11"/>
              </a:rPr>
              <a:t>https://www.mdpi.com/2079-3200/10/3/54</a:t>
            </a:r>
            <a:endParaRPr sz="1100" u="sng">
              <a:solidFill>
                <a:schemeClr val="hlink"/>
              </a:solidFill>
            </a:endParaRPr>
          </a:p>
          <a:p>
            <a:pPr marL="0" lvl="0" indent="0" algn="l" rtl="0">
              <a:spcBef>
                <a:spcPts val="1200"/>
              </a:spcBef>
              <a:spcAft>
                <a:spcPts val="0"/>
              </a:spcAft>
              <a:buClr>
                <a:schemeClr val="dk1"/>
              </a:buClr>
              <a:buSzPct val="100000"/>
              <a:buFont typeface="Arial"/>
              <a:buNone/>
            </a:pPr>
            <a:r>
              <a:rPr lang="en" sz="1100">
                <a:solidFill>
                  <a:schemeClr val="dk1"/>
                </a:solidFill>
              </a:rPr>
              <a:t>Tan, K.T.L., Voon, M.L. and Ngui, K.S., 2022. Emotional intelligence and leadership effectiveness: A critical review for future research. </a:t>
            </a:r>
            <a:r>
              <a:rPr lang="en" sz="1100" i="1">
                <a:solidFill>
                  <a:schemeClr val="dk1"/>
                </a:solidFill>
              </a:rPr>
              <a:t>Global Business and Management Research</a:t>
            </a:r>
            <a:r>
              <a:rPr lang="en" sz="1100">
                <a:solidFill>
                  <a:schemeClr val="dk1"/>
                </a:solidFill>
              </a:rPr>
              <a:t>, </a:t>
            </a:r>
            <a:r>
              <a:rPr lang="en" sz="1100" i="1">
                <a:solidFill>
                  <a:schemeClr val="dk1"/>
                </a:solidFill>
              </a:rPr>
              <a:t>14</a:t>
            </a:r>
            <a:r>
              <a:rPr lang="en" sz="1100">
                <a:solidFill>
                  <a:schemeClr val="dk1"/>
                </a:solidFill>
              </a:rPr>
              <a:t>(3s), pp.536-551.</a:t>
            </a:r>
            <a:r>
              <a:rPr lang="en" sz="1100">
                <a:solidFill>
                  <a:schemeClr val="dk1"/>
                </a:solidFill>
                <a:uFill>
                  <a:noFill/>
                </a:uFill>
                <a:hlinkClick r:id="rId12">
                  <a:extLst>
                    <a:ext uri="{A12FA001-AC4F-418D-AE19-62706E023703}">
                      <ahyp:hlinkClr xmlns:ahyp="http://schemas.microsoft.com/office/drawing/2018/hyperlinkcolor" val="tx"/>
                    </a:ext>
                  </a:extLst>
                </a:hlinkClick>
              </a:rPr>
              <a:t> </a:t>
            </a:r>
            <a:r>
              <a:rPr lang="en" sz="1100" u="sng">
                <a:solidFill>
                  <a:schemeClr val="hlink"/>
                </a:solidFill>
                <a:hlinkClick r:id="rId12"/>
              </a:rPr>
              <a:t>http://gbmrjournal.com/pdf/v14n3s/V14N3s-37.pdf</a:t>
            </a:r>
            <a:endParaRPr sz="1100" u="sng">
              <a:solidFill>
                <a:schemeClr val="hlink"/>
              </a:solidFill>
            </a:endParaRPr>
          </a:p>
          <a:p>
            <a:pPr marL="0" lvl="0" indent="0" algn="l" rtl="0">
              <a:spcBef>
                <a:spcPts val="1200"/>
              </a:spcBef>
              <a:spcAft>
                <a:spcPts val="1200"/>
              </a:spcAft>
              <a:buNone/>
            </a:pPr>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2374</Words>
  <Application>Microsoft Office PowerPoint</Application>
  <PresentationFormat>Expunere pe ecran (16:9)</PresentationFormat>
  <Paragraphs>91</Paragraphs>
  <Slides>15</Slides>
  <Notes>15</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Facet</vt:lpstr>
      <vt:lpstr>Programme: BA (Hons) Business Management</vt:lpstr>
      <vt:lpstr>Slide 1. Introduction and Context</vt:lpstr>
      <vt:lpstr>Slide 2. Understanding Emotional Intelligence</vt:lpstr>
      <vt:lpstr>Slide 3. Emotional Intelligence and Employee Outcomes</vt:lpstr>
      <vt:lpstr>Slide 4. Emotional Intelligence and Leadership Effectiveness</vt:lpstr>
      <vt:lpstr>Slide 5. Limitations of Emotional Intelligence</vt:lpstr>
      <vt:lpstr>Slide 6. Understanding Cultural Intelligence</vt:lpstr>
      <vt:lpstr>Slide 7. Cultural Intelligence and Cross-Cultural Adaptation</vt:lpstr>
      <vt:lpstr>Slide 8. EI and CQ in Global Virtual Teams</vt:lpstr>
      <vt:lpstr>Slide 9. Organisational Commitment and Self-efficacy </vt:lpstr>
      <vt:lpstr>Slide 10. Business Applications and Examples</vt:lpstr>
      <vt:lpstr>Slide 11 Integrating EI and CQ in Heard’s Leadership </vt:lpstr>
      <vt:lpstr>Slide 12 Critical Evaluation and Theoretical Integration</vt:lpstr>
      <vt:lpstr>Slide 13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Keshav Prashar</cp:lastModifiedBy>
  <cp:revision>16</cp:revision>
  <dcterms:modified xsi:type="dcterms:W3CDTF">2026-02-22T14:25:11Z</dcterms:modified>
</cp:coreProperties>
</file>