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4" r:id="rId1"/>
  </p:sldMasterIdLst>
  <p:sldIdLst>
    <p:sldId id="256" r:id="rId2"/>
    <p:sldId id="257" r:id="rId3"/>
    <p:sldId id="258" r:id="rId4"/>
    <p:sldId id="259" r:id="rId5"/>
    <p:sldId id="260" r:id="rId6"/>
    <p:sldId id="261" r:id="rId7"/>
    <p:sldId id="262" r:id="rId8"/>
    <p:sldId id="263" r:id="rId9"/>
    <p:sldId id="264" r:id="rId10"/>
    <p:sldId id="267" r:id="rId11"/>
    <p:sldId id="265" r:id="rId12"/>
    <p:sldId id="268" r:id="rId13"/>
    <p:sldId id="273" r:id="rId14"/>
    <p:sldId id="266" r:id="rId15"/>
    <p:sldId id="269" r:id="rId16"/>
    <p:sldId id="270" r:id="rId17"/>
    <p:sldId id="271" r:id="rId18"/>
    <p:sldId id="272"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96F2-02BD-E71F-EFBD-14FECCF2D331}"/>
              </a:ext>
            </a:extLst>
          </p:cNvPr>
          <p:cNvSpPr>
            <a:spLocks noGrp="1"/>
          </p:cNvSpPr>
          <p:nvPr>
            <p:ph type="ctrTitle"/>
          </p:nvPr>
        </p:nvSpPr>
        <p:spPr>
          <a:xfrm>
            <a:off x="1524000" y="1122362"/>
            <a:ext cx="7172325" cy="3152251"/>
          </a:xfrm>
        </p:spPr>
        <p:txBody>
          <a:bodyPr anchor="b">
            <a:normAutofit/>
          </a:bodyPr>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BBE90113-E8E1-4E48-41BC-583802BFC956}"/>
              </a:ext>
            </a:extLst>
          </p:cNvPr>
          <p:cNvSpPr>
            <a:spLocks noGrp="1"/>
          </p:cNvSpPr>
          <p:nvPr>
            <p:ph type="subTitle" idx="1"/>
          </p:nvPr>
        </p:nvSpPr>
        <p:spPr>
          <a:xfrm>
            <a:off x="1524000" y="4920137"/>
            <a:ext cx="7172325" cy="1122363"/>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AC7EE5-BFF0-D779-4261-E239DB450A69}"/>
              </a:ext>
            </a:extLst>
          </p:cNvPr>
          <p:cNvSpPr>
            <a:spLocks noGrp="1"/>
          </p:cNvSpPr>
          <p:nvPr>
            <p:ph type="dt" sz="half" idx="10"/>
          </p:nvPr>
        </p:nvSpPr>
        <p:spPr/>
        <p:txBody>
          <a:bodyPr/>
          <a:lstStyle/>
          <a:p>
            <a:fld id="{9D0D92BC-42A9-434B-8530-ADBF4485E407}" type="datetimeFigureOut">
              <a:rPr lang="en-US" smtClean="0"/>
              <a:t>1/18/26</a:t>
            </a:fld>
            <a:endParaRPr lang="en-US"/>
          </a:p>
        </p:txBody>
      </p:sp>
      <p:sp>
        <p:nvSpPr>
          <p:cNvPr id="5" name="Footer Placeholder 4">
            <a:extLst>
              <a:ext uri="{FF2B5EF4-FFF2-40B4-BE49-F238E27FC236}">
                <a16:creationId xmlns:a16="http://schemas.microsoft.com/office/drawing/2014/main" id="{63789492-34ED-FE24-4F29-E4C8F5497B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B0C886-7F1E-7BC1-9A9E-B24C2AC2F0F5}"/>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8" name="Straight Connector 7">
            <a:extLst>
              <a:ext uri="{FF2B5EF4-FFF2-40B4-BE49-F238E27FC236}">
                <a16:creationId xmlns:a16="http://schemas.microsoft.com/office/drawing/2014/main" id="{1C74AEE6-9CA7-5247-DC34-99634247DF50}"/>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2382697"/>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258B98-3BD5-0A20-B0E7-944EAEB2654A}"/>
              </a:ext>
            </a:extLst>
          </p:cNvPr>
          <p:cNvSpPr/>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C0D404C1-E8A5-65FC-C068-21EA0397ED63}"/>
              </a:ext>
            </a:extLst>
          </p:cNvPr>
          <p:cNvSpPr>
            <a:spLocks noGrp="1"/>
          </p:cNvSpPr>
          <p:nvPr>
            <p:ph type="title"/>
          </p:nvPr>
        </p:nvSpPr>
        <p:spPr>
          <a:xfrm>
            <a:off x="952500" y="757238"/>
            <a:ext cx="10287000" cy="1147762"/>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DCFD78-F171-BA47-AAF3-C6EB75F94C78}"/>
              </a:ext>
            </a:extLst>
          </p:cNvPr>
          <p:cNvSpPr>
            <a:spLocks noGrp="1"/>
          </p:cNvSpPr>
          <p:nvPr>
            <p:ph type="body" idx="1"/>
          </p:nvPr>
        </p:nvSpPr>
        <p:spPr>
          <a:xfrm>
            <a:off x="952500" y="2285997"/>
            <a:ext cx="10287000" cy="389096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5965A77-B1AB-D608-A6C5-F0F99B6913D8}"/>
              </a:ext>
            </a:extLst>
          </p:cNvPr>
          <p:cNvSpPr>
            <a:spLocks noGrp="1"/>
          </p:cNvSpPr>
          <p:nvPr>
            <p:ph type="dt" sz="half" idx="2"/>
          </p:nvPr>
        </p:nvSpPr>
        <p:spPr>
          <a:xfrm rot="5400000">
            <a:off x="10568087" y="4756249"/>
            <a:ext cx="2476307"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9D0D92BC-42A9-434B-8530-ADBF4485E407}" type="datetimeFigureOut">
              <a:rPr lang="en-US" smtClean="0"/>
              <a:pPr/>
              <a:t>1/18/26</a:t>
            </a:fld>
            <a:endParaRPr lang="en-US" dirty="0"/>
          </a:p>
        </p:txBody>
      </p:sp>
      <p:sp>
        <p:nvSpPr>
          <p:cNvPr id="5" name="Footer Placeholder 4">
            <a:extLst>
              <a:ext uri="{FF2B5EF4-FFF2-40B4-BE49-F238E27FC236}">
                <a16:creationId xmlns:a16="http://schemas.microsoft.com/office/drawing/2014/main" id="{05DE34E5-5E9B-7786-05B5-B93241EE2F42}"/>
              </a:ext>
            </a:extLst>
          </p:cNvPr>
          <p:cNvSpPr>
            <a:spLocks noGrp="1"/>
          </p:cNvSpPr>
          <p:nvPr>
            <p:ph type="ftr" sz="quarter" idx="3"/>
          </p:nvPr>
        </p:nvSpPr>
        <p:spPr>
          <a:xfrm rot="5400000">
            <a:off x="10589519" y="1758059"/>
            <a:ext cx="2433442"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525CD4B-611E-32FA-419D-326099EEF340}"/>
              </a:ext>
            </a:extLst>
          </p:cNvPr>
          <p:cNvSpPr>
            <a:spLocks noGrp="1"/>
          </p:cNvSpPr>
          <p:nvPr>
            <p:ph type="sldNum" sz="quarter" idx="4"/>
          </p:nvPr>
        </p:nvSpPr>
        <p:spPr>
          <a:xfrm>
            <a:off x="11539542" y="3246437"/>
            <a:ext cx="533399" cy="365125"/>
          </a:xfrm>
          <a:prstGeom prst="rect">
            <a:avLst/>
          </a:prstGeom>
        </p:spPr>
        <p:txBody>
          <a:bodyPr vert="horz" lIns="91440" tIns="45720" rIns="91440" bIns="45720" rtlCol="0" anchor="ctr"/>
          <a:lstStyle>
            <a:lvl1pPr algn="ctr">
              <a:defRPr sz="1600" b="1" cap="all" baseline="0">
                <a:solidFill>
                  <a:schemeClr val="tx1"/>
                </a:solidFill>
                <a:latin typeface="+mj-lt"/>
              </a:defRPr>
            </a:lvl1p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2355887579"/>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56032"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21208"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39496"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3210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26DD882-9EA6-DF4B-AF70-0C6166EA8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FB2E755-2902-3512-ABBE-E472FC038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510164"/>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2043A7-B55D-4DDA-8EA3-E7D1FA3929C6}"/>
              </a:ext>
            </a:extLst>
          </p:cNvPr>
          <p:cNvSpPr>
            <a:spLocks noGrp="1"/>
          </p:cNvSpPr>
          <p:nvPr>
            <p:ph type="ctrTitle"/>
          </p:nvPr>
        </p:nvSpPr>
        <p:spPr>
          <a:xfrm>
            <a:off x="2238807" y="3826502"/>
            <a:ext cx="7714388" cy="1048007"/>
          </a:xfrm>
        </p:spPr>
        <p:txBody>
          <a:bodyPr>
            <a:normAutofit/>
          </a:bodyPr>
          <a:lstStyle/>
          <a:p>
            <a:pPr algn="ctr"/>
            <a:r>
              <a:rPr lang="en-GB" dirty="0"/>
              <a:t>The First 1000 Days</a:t>
            </a:r>
            <a:endParaRPr lang="en-US" dirty="0"/>
          </a:p>
        </p:txBody>
      </p:sp>
      <p:sp>
        <p:nvSpPr>
          <p:cNvPr id="3" name="Subtitle 2">
            <a:extLst>
              <a:ext uri="{FF2B5EF4-FFF2-40B4-BE49-F238E27FC236}">
                <a16:creationId xmlns:a16="http://schemas.microsoft.com/office/drawing/2014/main" id="{FF4FDBCF-B0CC-2EBC-9450-352CE96B12EB}"/>
              </a:ext>
            </a:extLst>
          </p:cNvPr>
          <p:cNvSpPr>
            <a:spLocks noGrp="1"/>
          </p:cNvSpPr>
          <p:nvPr>
            <p:ph type="subTitle" idx="1"/>
          </p:nvPr>
        </p:nvSpPr>
        <p:spPr>
          <a:xfrm>
            <a:off x="1942473" y="3280533"/>
            <a:ext cx="7714388" cy="613207"/>
          </a:xfrm>
        </p:spPr>
        <p:txBody>
          <a:bodyPr>
            <a:normAutofit/>
          </a:bodyPr>
          <a:lstStyle/>
          <a:p>
            <a:pPr algn="ctr"/>
            <a:r>
              <a:rPr lang="en-GB" dirty="0"/>
              <a:t>(IDSMed, 2019)</a:t>
            </a:r>
            <a:endParaRPr lang="en-US" dirty="0"/>
          </a:p>
        </p:txBody>
      </p:sp>
      <p:pic>
        <p:nvPicPr>
          <p:cNvPr id="4" name="Picture 3">
            <a:extLst>
              <a:ext uri="{FF2B5EF4-FFF2-40B4-BE49-F238E27FC236}">
                <a16:creationId xmlns:a16="http://schemas.microsoft.com/office/drawing/2014/main" id="{EE940A32-1E5B-ABC9-4FEA-732930DB8667}"/>
              </a:ext>
            </a:extLst>
          </p:cNvPr>
          <p:cNvPicPr>
            <a:picLocks noChangeAspect="1"/>
          </p:cNvPicPr>
          <p:nvPr/>
        </p:nvPicPr>
        <p:blipFill>
          <a:blip r:embed="rId2"/>
          <a:stretch>
            <a:fillRect/>
          </a:stretch>
        </p:blipFill>
        <p:spPr>
          <a:xfrm>
            <a:off x="3696576" y="761999"/>
            <a:ext cx="4663767" cy="2391295"/>
          </a:xfrm>
          <a:prstGeom prst="rect">
            <a:avLst/>
          </a:prstGeom>
        </p:spPr>
      </p:pic>
      <p:cxnSp>
        <p:nvCxnSpPr>
          <p:cNvPr id="22" name="Straight Connector 21">
            <a:extLst>
              <a:ext uri="{FF2B5EF4-FFF2-40B4-BE49-F238E27FC236}">
                <a16:creationId xmlns:a16="http://schemas.microsoft.com/office/drawing/2014/main" id="{5D6A2EB7-6350-58C2-B619-F0C3C0C06C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0424" y="517139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C85CD2F-476B-AF41-0E56-805D93E5F7B9}"/>
              </a:ext>
            </a:extLst>
          </p:cNvPr>
          <p:cNvSpPr txBox="1"/>
          <p:nvPr/>
        </p:nvSpPr>
        <p:spPr>
          <a:xfrm>
            <a:off x="113673" y="128846"/>
            <a:ext cx="1828800" cy="923330"/>
          </a:xfrm>
          <a:prstGeom prst="rect">
            <a:avLst/>
          </a:prstGeom>
          <a:noFill/>
        </p:spPr>
        <p:txBody>
          <a:bodyPr wrap="square" rtlCol="0">
            <a:spAutoFit/>
          </a:bodyPr>
          <a:lstStyle/>
          <a:p>
            <a:pPr algn="l"/>
            <a:r>
              <a:rPr lang="en-GB" dirty="0"/>
              <a:t>2508665</a:t>
            </a:r>
          </a:p>
          <a:p>
            <a:pPr algn="l"/>
            <a:r>
              <a:rPr lang="en-GB" dirty="0"/>
              <a:t>ECEY4005</a:t>
            </a:r>
          </a:p>
          <a:p>
            <a:pPr algn="l"/>
            <a:r>
              <a:rPr lang="en-GB" dirty="0"/>
              <a:t>2,690 words</a:t>
            </a:r>
            <a:endParaRPr lang="en-US" dirty="0"/>
          </a:p>
        </p:txBody>
      </p:sp>
      <p:sp>
        <p:nvSpPr>
          <p:cNvPr id="6" name="TextBox 5">
            <a:extLst>
              <a:ext uri="{FF2B5EF4-FFF2-40B4-BE49-F238E27FC236}">
                <a16:creationId xmlns:a16="http://schemas.microsoft.com/office/drawing/2014/main" id="{6F8BE924-A306-FCF0-04E1-ECAACC0D86A8}"/>
              </a:ext>
            </a:extLst>
          </p:cNvPr>
          <p:cNvSpPr txBox="1"/>
          <p:nvPr/>
        </p:nvSpPr>
        <p:spPr>
          <a:xfrm>
            <a:off x="3970867" y="5491566"/>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AD9954A6-97D7-2EC2-5167-E6DCDC896908}"/>
              </a:ext>
            </a:extLst>
          </p:cNvPr>
          <p:cNvSpPr txBox="1"/>
          <p:nvPr/>
        </p:nvSpPr>
        <p:spPr>
          <a:xfrm>
            <a:off x="3047999" y="5401028"/>
            <a:ext cx="6392333" cy="923330"/>
          </a:xfrm>
          <a:prstGeom prst="rect">
            <a:avLst/>
          </a:prstGeom>
          <a:noFill/>
        </p:spPr>
        <p:txBody>
          <a:bodyPr wrap="square" rtlCol="0">
            <a:spAutoFit/>
          </a:bodyPr>
          <a:lstStyle/>
          <a:p>
            <a:pPr algn="ctr"/>
            <a:r>
              <a:rPr lang="en-GB" dirty="0"/>
              <a:t>I confirm that I have not used AI in the creation of my work and that all content is my own. I can provide drafts and notes as evidence if required.</a:t>
            </a:r>
            <a:endParaRPr lang="en-US" dirty="0"/>
          </a:p>
        </p:txBody>
      </p:sp>
    </p:spTree>
    <p:extLst>
      <p:ext uri="{BB962C8B-B14F-4D97-AF65-F5344CB8AC3E}">
        <p14:creationId xmlns:p14="http://schemas.microsoft.com/office/powerpoint/2010/main" val="2013684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10639-CB16-F343-323C-D4A52974DF5C}"/>
              </a:ext>
            </a:extLst>
          </p:cNvPr>
          <p:cNvSpPr>
            <a:spLocks noGrp="1"/>
          </p:cNvSpPr>
          <p:nvPr>
            <p:ph type="ctrTitle"/>
          </p:nvPr>
        </p:nvSpPr>
        <p:spPr>
          <a:xfrm>
            <a:off x="1523998" y="467102"/>
            <a:ext cx="7172325" cy="697971"/>
          </a:xfrm>
        </p:spPr>
        <p:txBody>
          <a:bodyPr anchor="t"/>
          <a:lstStyle/>
          <a:p>
            <a:r>
              <a:rPr lang="en-GB" dirty="0"/>
              <a:t>What are the first 1000 days?</a:t>
            </a:r>
            <a:endParaRPr lang="en-US" dirty="0"/>
          </a:p>
        </p:txBody>
      </p:sp>
      <p:sp>
        <p:nvSpPr>
          <p:cNvPr id="3" name="Subtitle 2">
            <a:extLst>
              <a:ext uri="{FF2B5EF4-FFF2-40B4-BE49-F238E27FC236}">
                <a16:creationId xmlns:a16="http://schemas.microsoft.com/office/drawing/2014/main" id="{3BF73548-8A4F-4F46-8BDF-F2F6DEE173BF}"/>
              </a:ext>
            </a:extLst>
          </p:cNvPr>
          <p:cNvSpPr>
            <a:spLocks noGrp="1"/>
          </p:cNvSpPr>
          <p:nvPr>
            <p:ph type="subTitle" idx="1"/>
          </p:nvPr>
        </p:nvSpPr>
        <p:spPr>
          <a:xfrm>
            <a:off x="450021" y="1086607"/>
            <a:ext cx="7172325" cy="1919112"/>
          </a:xfrm>
        </p:spPr>
        <p:txBody>
          <a:bodyPr>
            <a:noAutofit/>
          </a:bodyPr>
          <a:lstStyle/>
          <a:p>
            <a:r>
              <a:rPr lang="en-GB" sz="1200" b="0" i="0" dirty="0">
                <a:effectLst/>
                <a:latin typeface="Arial" panose="020B0604020202020204" pitchFamily="34" charset="0"/>
                <a:ea typeface="Times New Roman" panose="02020603050405020304" pitchFamily="18" charset="0"/>
              </a:rPr>
              <a:t>  </a:t>
            </a:r>
            <a:endParaRPr lang="en-US" sz="1200" dirty="0"/>
          </a:p>
        </p:txBody>
      </p:sp>
      <p:sp>
        <p:nvSpPr>
          <p:cNvPr id="4" name="TextBox 3">
            <a:extLst>
              <a:ext uri="{FF2B5EF4-FFF2-40B4-BE49-F238E27FC236}">
                <a16:creationId xmlns:a16="http://schemas.microsoft.com/office/drawing/2014/main" id="{075667A9-D7BB-B47E-4AE2-200653FB049A}"/>
              </a:ext>
            </a:extLst>
          </p:cNvPr>
          <p:cNvSpPr txBox="1"/>
          <p:nvPr/>
        </p:nvSpPr>
        <p:spPr>
          <a:xfrm>
            <a:off x="184150" y="1784578"/>
            <a:ext cx="7438196" cy="2400657"/>
          </a:xfrm>
          <a:prstGeom prst="rect">
            <a:avLst/>
          </a:prstGeom>
          <a:noFill/>
        </p:spPr>
        <p:txBody>
          <a:bodyPr wrap="square" rtlCol="0">
            <a:spAutoFit/>
          </a:bodyPr>
          <a:lstStyle/>
          <a:p>
            <a:pPr algn="l"/>
            <a:r>
              <a:rPr lang="en-GB" sz="1500" dirty="0">
                <a:latin typeface="Arial" panose="020B0604020202020204" pitchFamily="34" charset="0"/>
                <a:cs typeface="Arial" panose="020B0604020202020204" pitchFamily="34" charset="0"/>
              </a:rPr>
              <a:t>The first 1000 days refers to the conception period to the child’s second birthday. Pregnancy plays a vital role in his a child develops within the first 1000 days. During pregnancy, a baby rapidly develops neurological and physical systems which form the foundation for future growth and development. A mothers health during this stage of pregnancy, including nutrition, mental health and lifestyle choices significantly affects the way the foetus grows as the foetus relies on the mother for nutrients. Poor nutrition, high stress levels and substance misuse during pregnancy all affect a way the foetuses develops such as delays in development and health conditions. Pregnancy in the first 1000 days shapes a child’s health and wellbeing from birth through weekly childhood.</a:t>
            </a:r>
          </a:p>
        </p:txBody>
      </p:sp>
      <p:pic>
        <p:nvPicPr>
          <p:cNvPr id="5" name="Picture 4">
            <a:extLst>
              <a:ext uri="{FF2B5EF4-FFF2-40B4-BE49-F238E27FC236}">
                <a16:creationId xmlns:a16="http://schemas.microsoft.com/office/drawing/2014/main" id="{B9FB319F-71DF-1117-56E5-CDC9ECAC80D1}"/>
              </a:ext>
            </a:extLst>
          </p:cNvPr>
          <p:cNvPicPr>
            <a:picLocks noChangeAspect="1"/>
          </p:cNvPicPr>
          <p:nvPr/>
        </p:nvPicPr>
        <p:blipFill>
          <a:blip r:embed="rId2"/>
          <a:stretch>
            <a:fillRect/>
          </a:stretch>
        </p:blipFill>
        <p:spPr>
          <a:xfrm>
            <a:off x="7622346" y="1165073"/>
            <a:ext cx="4511676" cy="2856351"/>
          </a:xfrm>
          <a:prstGeom prst="rect">
            <a:avLst/>
          </a:prstGeom>
        </p:spPr>
      </p:pic>
      <p:sp>
        <p:nvSpPr>
          <p:cNvPr id="6" name="TextBox 5">
            <a:extLst>
              <a:ext uri="{FF2B5EF4-FFF2-40B4-BE49-F238E27FC236}">
                <a16:creationId xmlns:a16="http://schemas.microsoft.com/office/drawing/2014/main" id="{37D5F071-1A41-32EB-D54F-4787132ED8D1}"/>
              </a:ext>
            </a:extLst>
          </p:cNvPr>
          <p:cNvSpPr txBox="1"/>
          <p:nvPr/>
        </p:nvSpPr>
        <p:spPr>
          <a:xfrm>
            <a:off x="8932334" y="4099890"/>
            <a:ext cx="2794000" cy="292388"/>
          </a:xfrm>
          <a:prstGeom prst="rect">
            <a:avLst/>
          </a:prstGeom>
          <a:noFill/>
        </p:spPr>
        <p:txBody>
          <a:bodyPr wrap="square" rtlCol="0">
            <a:spAutoFit/>
          </a:bodyPr>
          <a:lstStyle/>
          <a:p>
            <a:pPr algn="l"/>
            <a:r>
              <a:rPr lang="en-GB" sz="1300" dirty="0">
                <a:latin typeface="Arial" panose="020B0604020202020204" pitchFamily="34" charset="0"/>
                <a:cs typeface="Arial" panose="020B0604020202020204" pitchFamily="34" charset="0"/>
              </a:rPr>
              <a:t>(Frontiers for Young Minds, 2018)</a:t>
            </a:r>
            <a:endParaRPr lang="en-US" sz="13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BAB04BDC-4C1A-810C-6CF9-3B5588936710}"/>
              </a:ext>
            </a:extLst>
          </p:cNvPr>
          <p:cNvSpPr txBox="1"/>
          <p:nvPr/>
        </p:nvSpPr>
        <p:spPr>
          <a:xfrm>
            <a:off x="184150" y="4549676"/>
            <a:ext cx="7823085" cy="2308324"/>
          </a:xfrm>
          <a:prstGeom prst="rect">
            <a:avLst/>
          </a:prstGeom>
          <a:noFill/>
        </p:spPr>
        <p:txBody>
          <a:bodyPr wrap="square" rtlCol="0">
            <a:spAutoFit/>
          </a:bodyPr>
          <a:lstStyle/>
          <a:p>
            <a:pPr algn="l"/>
            <a:r>
              <a:rPr lang="en-GB" sz="1600" dirty="0">
                <a:latin typeface="Arial" panose="020B0604020202020204" pitchFamily="34" charset="0"/>
                <a:cs typeface="Arial" panose="020B0604020202020204" pitchFamily="34" charset="0"/>
              </a:rPr>
              <a:t>Vaccinations</a:t>
            </a:r>
            <a:r>
              <a:rPr lang="en-GB" sz="1600" dirty="0"/>
              <a:t> </a:t>
            </a:r>
            <a:r>
              <a:rPr lang="en-GB" sz="1600" dirty="0">
                <a:latin typeface="Arial" panose="020B0604020202020204" pitchFamily="34" charset="0"/>
                <a:cs typeface="Arial" panose="020B0604020202020204" pitchFamily="34" charset="0"/>
              </a:rPr>
              <a:t>play a vital role in a child’s health during the first 1000 days of their life as they are more vulnerable and sensitive to illnesses and diseases. As a child is developing from a young age, their immune system is still developing, making it harder to fight off infections and illnesses. Regular vaccinations protect babies from diseases like measles, meningitis, polio and whooping cough, which can be extremely dangerous to babies. Vaccinations are widely recognised as one of the most important public health interventions to protect children and adult from serious illnesses, preventing up to three million deaths worldwide each year (Queens Road Partnership, 2025).</a:t>
            </a:r>
            <a:endParaRPr lang="en-US" sz="1600" dirty="0"/>
          </a:p>
        </p:txBody>
      </p:sp>
    </p:spTree>
    <p:extLst>
      <p:ext uri="{BB962C8B-B14F-4D97-AF65-F5344CB8AC3E}">
        <p14:creationId xmlns:p14="http://schemas.microsoft.com/office/powerpoint/2010/main" val="1388089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DAD064D-86F0-42ED-B520-996898579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1DCC51-A300-D4E7-7017-A55D25D461EF}"/>
              </a:ext>
            </a:extLst>
          </p:cNvPr>
          <p:cNvSpPr>
            <a:spLocks noGrp="1"/>
          </p:cNvSpPr>
          <p:nvPr>
            <p:ph type="ctrTitle"/>
          </p:nvPr>
        </p:nvSpPr>
        <p:spPr>
          <a:xfrm>
            <a:off x="952500" y="764771"/>
            <a:ext cx="4274158" cy="1140229"/>
          </a:xfrm>
        </p:spPr>
        <p:txBody>
          <a:bodyPr vert="horz" lIns="91440" tIns="45720" rIns="91440" bIns="45720" rtlCol="0" anchor="b">
            <a:normAutofit/>
          </a:bodyPr>
          <a:lstStyle/>
          <a:p>
            <a:r>
              <a:rPr lang="en-US" b="1" kern="1200" cap="all" spc="600" baseline="0">
                <a:solidFill>
                  <a:schemeClr val="tx1"/>
                </a:solidFill>
                <a:latin typeface="+mj-lt"/>
                <a:ea typeface="+mj-ea"/>
                <a:cs typeface="+mj-cs"/>
              </a:rPr>
              <a:t>What are the first 1000 days?</a:t>
            </a:r>
          </a:p>
        </p:txBody>
      </p:sp>
      <p:sp>
        <p:nvSpPr>
          <p:cNvPr id="4" name="TextBox 3">
            <a:extLst>
              <a:ext uri="{FF2B5EF4-FFF2-40B4-BE49-F238E27FC236}">
                <a16:creationId xmlns:a16="http://schemas.microsoft.com/office/drawing/2014/main" id="{E1896E24-8DB9-CD6B-00A2-2F8D2E08C127}"/>
              </a:ext>
            </a:extLst>
          </p:cNvPr>
          <p:cNvSpPr txBox="1"/>
          <p:nvPr/>
        </p:nvSpPr>
        <p:spPr>
          <a:xfrm>
            <a:off x="869343" y="2124039"/>
            <a:ext cx="4191000" cy="3890965"/>
          </a:xfrm>
          <a:prstGeom prst="rect">
            <a:avLst/>
          </a:prstGeom>
        </p:spPr>
        <p:txBody>
          <a:bodyPr vert="horz" lIns="91440" tIns="45720" rIns="91440" bIns="45720" rtlCol="0">
            <a:noAutofit/>
          </a:bodyPr>
          <a:lstStyle/>
          <a:p>
            <a:pPr defTabSz="914400">
              <a:lnSpc>
                <a:spcPct val="110000"/>
              </a:lnSpc>
              <a:spcAft>
                <a:spcPts val="600"/>
              </a:spcAft>
            </a:pPr>
            <a:r>
              <a:rPr lang="en-US" sz="1200" dirty="0">
                <a:latin typeface="Arial" panose="020B0604020202020204" pitchFamily="34" charset="0"/>
                <a:cs typeface="Arial" panose="020B0604020202020204" pitchFamily="34" charset="0"/>
              </a:rPr>
              <a:t>Nutrition for a child during the first 1000 days of life, from conception to their second birthday is vital for growth and development. During the maternal period, a good nutrition is the key factor to fetal brain development and healthy birth outcomes and poor nutrition increases the risk of long term health conditions. After the baby is born, their diet consists of breast milk or formula which provides nutrients to develop brain growth and physical development. Once foods are introduced at six months old, it is importantly that their diet is based mainly around foods that are rich in iron and protein with plenty of vitamins in order to continue cognitive and physical development. A child’s diet is sensitive at this period, meaning that a poor diet can affect the child’s overall health. “</a:t>
            </a:r>
            <a:r>
              <a:rPr lang="en-US" sz="1200" b="0" i="0" u="none" strike="noStrike" dirty="0">
                <a:effectLst/>
                <a:latin typeface="Arial" panose="020B0604020202020204" pitchFamily="34" charset="0"/>
                <a:cs typeface="Arial" panose="020B0604020202020204" pitchFamily="34" charset="0"/>
              </a:rPr>
              <a:t>Children who receive proper nutrition in the first 1,000 days have a higher likelihood of birthing at a healthy weight; have a reduced risk of developing a number of illnesses and disorders, such as obesity and type 2 diabetes; become better learners with fewer behavioral issues in kindergarten; and benefit from better health and financial stability” (</a:t>
            </a:r>
            <a:r>
              <a:rPr lang="en-US" sz="1200" b="0" i="0" u="none" strike="noStrike" dirty="0" err="1">
                <a:effectLst/>
                <a:latin typeface="Arial" panose="020B0604020202020204" pitchFamily="34" charset="0"/>
                <a:cs typeface="Arial" panose="020B0604020202020204" pitchFamily="34" charset="0"/>
              </a:rPr>
              <a:t>Likhar</a:t>
            </a:r>
            <a:r>
              <a:rPr lang="en-US" sz="1200" b="0" i="0" u="none" strike="noStrike" dirty="0">
                <a:effectLst/>
                <a:latin typeface="Arial" panose="020B0604020202020204" pitchFamily="34" charset="0"/>
                <a:cs typeface="Arial" panose="020B0604020202020204" pitchFamily="34" charset="0"/>
              </a:rPr>
              <a:t> and </a:t>
            </a:r>
            <a:r>
              <a:rPr lang="en-US" sz="1200" b="0" i="0" u="none" strike="noStrike" dirty="0" err="1">
                <a:effectLst/>
                <a:latin typeface="Arial" panose="020B0604020202020204" pitchFamily="34" charset="0"/>
                <a:cs typeface="Arial" panose="020B0604020202020204" pitchFamily="34" charset="0"/>
              </a:rPr>
              <a:t>Patil</a:t>
            </a:r>
            <a:r>
              <a:rPr lang="en-US" sz="1200" b="0" i="0" u="none" strike="noStrike" dirty="0">
                <a:effectLst/>
                <a:latin typeface="Arial" panose="020B0604020202020204" pitchFamily="34" charset="0"/>
                <a:cs typeface="Arial" panose="020B0604020202020204" pitchFamily="34" charset="0"/>
              </a:rPr>
              <a:t>, 2022)</a:t>
            </a:r>
          </a:p>
          <a:p>
            <a:pPr defTabSz="914400">
              <a:lnSpc>
                <a:spcPct val="110000"/>
              </a:lnSpc>
              <a:spcAft>
                <a:spcPts val="600"/>
              </a:spcAft>
            </a:pPr>
            <a:br>
              <a:rPr lang="en-US" sz="1200" dirty="0">
                <a:latin typeface="Arial" panose="020B0604020202020204" pitchFamily="34" charset="0"/>
                <a:cs typeface="Arial" panose="020B0604020202020204" pitchFamily="34" charset="0"/>
              </a:rPr>
            </a:br>
            <a:endParaRPr lang="en-US" sz="1200" dirty="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683DE4F2-E127-9EB5-D502-A101EED16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E846EAC-5575-E5C8-46C9-DF671D5891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65341"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B5169D8D-2CBA-629B-60C5-D33930675F7F}"/>
              </a:ext>
            </a:extLst>
          </p:cNvPr>
          <p:cNvPicPr>
            <a:picLocks noChangeAspect="1"/>
          </p:cNvPicPr>
          <p:nvPr/>
        </p:nvPicPr>
        <p:blipFill>
          <a:blip r:embed="rId2"/>
          <a:stretch>
            <a:fillRect/>
          </a:stretch>
        </p:blipFill>
        <p:spPr>
          <a:xfrm>
            <a:off x="6400799" y="1806345"/>
            <a:ext cx="5486400" cy="3935526"/>
          </a:xfrm>
          <a:prstGeom prst="rect">
            <a:avLst/>
          </a:prstGeom>
        </p:spPr>
      </p:pic>
    </p:spTree>
    <p:extLst>
      <p:ext uri="{BB962C8B-B14F-4D97-AF65-F5344CB8AC3E}">
        <p14:creationId xmlns:p14="http://schemas.microsoft.com/office/powerpoint/2010/main" val="35225760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090EC-2CD0-64FE-AC8F-C5A57EDBA17E}"/>
              </a:ext>
            </a:extLst>
          </p:cNvPr>
          <p:cNvSpPr>
            <a:spLocks noGrp="1"/>
          </p:cNvSpPr>
          <p:nvPr>
            <p:ph type="ctrTitle"/>
          </p:nvPr>
        </p:nvSpPr>
        <p:spPr>
          <a:xfrm>
            <a:off x="931333" y="361737"/>
            <a:ext cx="7172325" cy="3152251"/>
          </a:xfrm>
        </p:spPr>
        <p:txBody>
          <a:bodyPr anchor="t"/>
          <a:lstStyle/>
          <a:p>
            <a:r>
              <a:rPr lang="en-GB" dirty="0"/>
              <a:t>What is exceptional caregiving?</a:t>
            </a:r>
            <a:endParaRPr lang="en-US" dirty="0"/>
          </a:p>
        </p:txBody>
      </p:sp>
      <p:sp>
        <p:nvSpPr>
          <p:cNvPr id="3" name="Subtitle 2">
            <a:extLst>
              <a:ext uri="{FF2B5EF4-FFF2-40B4-BE49-F238E27FC236}">
                <a16:creationId xmlns:a16="http://schemas.microsoft.com/office/drawing/2014/main" id="{A1D7059F-DB86-2297-DFBB-064B07806253}"/>
              </a:ext>
            </a:extLst>
          </p:cNvPr>
          <p:cNvSpPr>
            <a:spLocks noGrp="1"/>
          </p:cNvSpPr>
          <p:nvPr>
            <p:ph type="subTitle" idx="1"/>
          </p:nvPr>
        </p:nvSpPr>
        <p:spPr>
          <a:xfrm>
            <a:off x="744183" y="4788189"/>
            <a:ext cx="7172325" cy="1708074"/>
          </a:xfrm>
        </p:spPr>
        <p:txBody>
          <a:bodyPr>
            <a:normAutofit fontScale="92500"/>
          </a:bodyPr>
          <a:lstStyle/>
          <a:p>
            <a:r>
              <a:rPr lang="en-GB" sz="1500" dirty="0">
                <a:latin typeface="Arial" panose="020B0604020202020204" pitchFamily="34" charset="0"/>
                <a:cs typeface="Arial" panose="020B0604020202020204" pitchFamily="34" charset="0"/>
              </a:rPr>
              <a:t>Exceptional caregiving links to </a:t>
            </a:r>
            <a:r>
              <a:rPr lang="en-GB" sz="1500" dirty="0" err="1">
                <a:latin typeface="Arial" panose="020B0604020202020204" pitchFamily="34" charset="0"/>
                <a:cs typeface="Arial" panose="020B0604020202020204" pitchFamily="34" charset="0"/>
              </a:rPr>
              <a:t>Bronfenbrenner’s</a:t>
            </a:r>
            <a:r>
              <a:rPr lang="en-GB" sz="1500" dirty="0">
                <a:latin typeface="Arial" panose="020B0604020202020204" pitchFamily="34" charset="0"/>
                <a:cs typeface="Arial" panose="020B0604020202020204" pitchFamily="34" charset="0"/>
              </a:rPr>
              <a:t> ecological systems theory which emphasises the influence of environmental systems on a child’s development. </a:t>
            </a:r>
            <a:r>
              <a:rPr lang="en-GB" sz="1500" dirty="0" err="1">
                <a:latin typeface="Arial" panose="020B0604020202020204" pitchFamily="34" charset="0"/>
                <a:cs typeface="Arial" panose="020B0604020202020204" pitchFamily="34" charset="0"/>
              </a:rPr>
              <a:t>Bronfenbrenners</a:t>
            </a:r>
            <a:r>
              <a:rPr lang="en-GB" sz="1500" dirty="0">
                <a:latin typeface="Arial" panose="020B0604020202020204" pitchFamily="34" charset="0"/>
                <a:cs typeface="Arial" panose="020B0604020202020204" pitchFamily="34" charset="0"/>
              </a:rPr>
              <a:t> theory explains how human development is shaped by by different interactions within the environment a child is in. Through research, I have discovered that the five systems, such as microsystem, </a:t>
            </a:r>
            <a:r>
              <a:rPr lang="en-GB" sz="1500" dirty="0" err="1">
                <a:latin typeface="Arial" panose="020B0604020202020204" pitchFamily="34" charset="0"/>
                <a:cs typeface="Arial" panose="020B0604020202020204" pitchFamily="34" charset="0"/>
              </a:rPr>
              <a:t>mesosystem</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exosystem</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macrosystem</a:t>
            </a:r>
            <a:r>
              <a:rPr lang="en-GB" sz="1500" dirty="0">
                <a:latin typeface="Arial" panose="020B0604020202020204" pitchFamily="34" charset="0"/>
                <a:cs typeface="Arial" panose="020B0604020202020204" pitchFamily="34" charset="0"/>
              </a:rPr>
              <a:t> and </a:t>
            </a:r>
            <a:r>
              <a:rPr lang="en-GB" sz="1500" dirty="0" err="1">
                <a:latin typeface="Arial" panose="020B0604020202020204" pitchFamily="34" charset="0"/>
                <a:cs typeface="Arial" panose="020B0604020202020204" pitchFamily="34" charset="0"/>
              </a:rPr>
              <a:t>chronosystem</a:t>
            </a:r>
            <a:r>
              <a:rPr lang="en-GB" sz="1500" dirty="0">
                <a:latin typeface="Arial" panose="020B0604020202020204" pitchFamily="34" charset="0"/>
                <a:cs typeface="Arial" panose="020B0604020202020204" pitchFamily="34" charset="0"/>
              </a:rPr>
              <a:t> all play a different role in shaping behaviour (Guy Evans, 2025).</a:t>
            </a:r>
            <a:endParaRPr lang="en-US" sz="15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9F1AACE5-DE71-E00D-D696-7B887004907E}"/>
              </a:ext>
            </a:extLst>
          </p:cNvPr>
          <p:cNvPicPr>
            <a:picLocks noChangeAspect="1"/>
          </p:cNvPicPr>
          <p:nvPr/>
        </p:nvPicPr>
        <p:blipFill>
          <a:blip r:embed="rId2"/>
          <a:stretch>
            <a:fillRect/>
          </a:stretch>
        </p:blipFill>
        <p:spPr>
          <a:xfrm>
            <a:off x="8833556" y="112238"/>
            <a:ext cx="3358444" cy="2235076"/>
          </a:xfrm>
          <a:prstGeom prst="rect">
            <a:avLst/>
          </a:prstGeom>
        </p:spPr>
      </p:pic>
      <p:sp>
        <p:nvSpPr>
          <p:cNvPr id="5" name="TextBox 4">
            <a:extLst>
              <a:ext uri="{FF2B5EF4-FFF2-40B4-BE49-F238E27FC236}">
                <a16:creationId xmlns:a16="http://schemas.microsoft.com/office/drawing/2014/main" id="{F026248C-F341-7E12-AA4D-C8E791B4B380}"/>
              </a:ext>
            </a:extLst>
          </p:cNvPr>
          <p:cNvSpPr txBox="1"/>
          <p:nvPr/>
        </p:nvSpPr>
        <p:spPr>
          <a:xfrm>
            <a:off x="744183" y="1508629"/>
            <a:ext cx="7546623" cy="3093154"/>
          </a:xfrm>
          <a:prstGeom prst="rect">
            <a:avLst/>
          </a:prstGeom>
          <a:noFill/>
        </p:spPr>
        <p:txBody>
          <a:bodyPr wrap="square" rtlCol="0">
            <a:spAutoFit/>
          </a:bodyPr>
          <a:lstStyle/>
          <a:p>
            <a:pPr algn="l"/>
            <a:r>
              <a:rPr lang="en-GB" sz="1500" dirty="0">
                <a:latin typeface="Arial" panose="020B0604020202020204" pitchFamily="34" charset="0"/>
                <a:cs typeface="Arial" panose="020B0604020202020204" pitchFamily="34" charset="0"/>
              </a:rPr>
              <a:t>Exceptional care is providing a high standard of care that goes beyond simply meeting basic needs. In early childhood, it means adapting to each child’s basic needs and supporting their physical, emotional, social and cognitive development. Exceptional care also means being able to offer a nurturing environment, making every child in your care feel safe and and valued, and being able to thrive and develop further within that environment. It also comes down to practitioners who build connections with children and families, building a trusting relationship and working alongside families and other professionals when needed. Exceptional care supports children with achieving their full potential and supporting their wellbeing. Exceptional caregiving is important as it plays a crucial role in a child’s development and wellbeing, especially during their early years when they are developing rapidly. When caregivers are are delivering positive interactions with children, they are more likely to develop confidence and stronger social skills.</a:t>
            </a:r>
            <a:endParaRPr lang="en-US" sz="15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35358C66-54B0-A80A-F26F-C534F22A173C}"/>
              </a:ext>
            </a:extLst>
          </p:cNvPr>
          <p:cNvSpPr txBox="1"/>
          <p:nvPr/>
        </p:nvSpPr>
        <p:spPr>
          <a:xfrm>
            <a:off x="8833556" y="2514600"/>
            <a:ext cx="3358444" cy="276999"/>
          </a:xfrm>
          <a:prstGeom prst="rect">
            <a:avLst/>
          </a:prstGeom>
          <a:noFill/>
        </p:spPr>
        <p:txBody>
          <a:bodyPr wrap="square" rtlCol="0">
            <a:spAutoFit/>
          </a:bodyPr>
          <a:lstStyle/>
          <a:p>
            <a:pPr algn="l"/>
            <a:r>
              <a:rPr lang="en-GB" sz="1200" dirty="0">
                <a:latin typeface="Arial" panose="020B0604020202020204" pitchFamily="34" charset="0"/>
                <a:cs typeface="Arial" panose="020B0604020202020204" pitchFamily="34" charset="0"/>
              </a:rPr>
              <a:t>(Childcare Resources of New Jersey, 2025).</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95397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3DAD064D-86F0-42ED-B520-996898579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7182E6-EB70-FFDB-D632-F48582A9BFC6}"/>
              </a:ext>
            </a:extLst>
          </p:cNvPr>
          <p:cNvSpPr>
            <a:spLocks noGrp="1"/>
          </p:cNvSpPr>
          <p:nvPr>
            <p:ph type="ctrTitle"/>
          </p:nvPr>
        </p:nvSpPr>
        <p:spPr>
          <a:xfrm>
            <a:off x="952500" y="812042"/>
            <a:ext cx="4264686" cy="1092958"/>
          </a:xfrm>
        </p:spPr>
        <p:txBody>
          <a:bodyPr vert="horz" lIns="91440" tIns="45720" rIns="91440" bIns="45720" rtlCol="0" anchor="b">
            <a:normAutofit/>
          </a:bodyPr>
          <a:lstStyle/>
          <a:p>
            <a:pPr>
              <a:lnSpc>
                <a:spcPct val="110000"/>
              </a:lnSpc>
            </a:pPr>
            <a:r>
              <a:rPr lang="en-US" sz="2000" b="1" kern="1200" cap="all" spc="600" baseline="0">
                <a:solidFill>
                  <a:schemeClr val="tx1"/>
                </a:solidFill>
                <a:latin typeface="+mj-lt"/>
                <a:ea typeface="+mj-ea"/>
                <a:cs typeface="+mj-cs"/>
              </a:rPr>
              <a:t>How does exceptional care giving link to bowlby’s theory?</a:t>
            </a:r>
          </a:p>
        </p:txBody>
      </p:sp>
      <p:sp>
        <p:nvSpPr>
          <p:cNvPr id="15" name="Rectangle 14">
            <a:extLst>
              <a:ext uri="{FF2B5EF4-FFF2-40B4-BE49-F238E27FC236}">
                <a16:creationId xmlns:a16="http://schemas.microsoft.com/office/drawing/2014/main" id="{17A4D85E-F98A-F670-16C3-7B2B0DA3A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17781"/>
            <a:ext cx="6096000" cy="3640219"/>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7879EEAF-CF0C-EBFE-0438-6B8B20205203}"/>
              </a:ext>
            </a:extLst>
          </p:cNvPr>
          <p:cNvSpPr>
            <a:spLocks noGrp="1"/>
          </p:cNvSpPr>
          <p:nvPr>
            <p:ph type="subTitle" idx="1"/>
          </p:nvPr>
        </p:nvSpPr>
        <p:spPr>
          <a:xfrm>
            <a:off x="952500" y="2285997"/>
            <a:ext cx="4191000" cy="3890965"/>
          </a:xfrm>
        </p:spPr>
        <p:txBody>
          <a:bodyPr vert="horz" lIns="91440" tIns="45720" rIns="91440" bIns="45720" rtlCol="0">
            <a:normAutofit/>
          </a:bodyPr>
          <a:lstStyle/>
          <a:p>
            <a:pPr>
              <a:lnSpc>
                <a:spcPct val="110000"/>
              </a:lnSpc>
            </a:pPr>
            <a:r>
              <a:rPr lang="en-US" sz="1500" dirty="0">
                <a:latin typeface="Arial" panose="020B0604020202020204" pitchFamily="34" charset="0"/>
                <a:cs typeface="Arial" panose="020B0604020202020204" pitchFamily="34" charset="0"/>
              </a:rPr>
              <a:t>Exceptional caregiving closely links with Bowlby’s attachment theory, which signifies the importance of emotional bonds in the early years between a child and their caregiver. Bowlby stated that these bonds are important for a child’s survival and development, as it supports a child with forming future relationships (McLeod, 2025). Exceptional caregivers act through a form of sensitivity and emotional availability, which are they key factors in giving a child secure attachment. When caregivers respond to a child’s needs, the child develops trust towards their caregiver, allowing them to find comfort and protection within their caregiver.</a:t>
            </a:r>
          </a:p>
        </p:txBody>
      </p:sp>
      <p:pic>
        <p:nvPicPr>
          <p:cNvPr id="6" name="Picture 5">
            <a:extLst>
              <a:ext uri="{FF2B5EF4-FFF2-40B4-BE49-F238E27FC236}">
                <a16:creationId xmlns:a16="http://schemas.microsoft.com/office/drawing/2014/main" id="{31D055F3-0313-18C8-7DFD-748083FDBB6E}"/>
              </a:ext>
            </a:extLst>
          </p:cNvPr>
          <p:cNvPicPr>
            <a:picLocks noChangeAspect="1"/>
          </p:cNvPicPr>
          <p:nvPr/>
        </p:nvPicPr>
        <p:blipFill>
          <a:blip r:embed="rId2"/>
          <a:srcRect l="6658" r="4454"/>
          <a:stretch>
            <a:fillRect/>
          </a:stretch>
        </p:blipFill>
        <p:spPr>
          <a:xfrm>
            <a:off x="6096000" y="10"/>
            <a:ext cx="6095999" cy="6857990"/>
          </a:xfrm>
          <a:prstGeom prst="rect">
            <a:avLst/>
          </a:prstGeom>
        </p:spPr>
      </p:pic>
      <p:sp>
        <p:nvSpPr>
          <p:cNvPr id="4" name="TextBox 3">
            <a:extLst>
              <a:ext uri="{FF2B5EF4-FFF2-40B4-BE49-F238E27FC236}">
                <a16:creationId xmlns:a16="http://schemas.microsoft.com/office/drawing/2014/main" id="{1EAB9B30-FCFA-D53F-C0CC-6A433B4D6F2D}"/>
              </a:ext>
            </a:extLst>
          </p:cNvPr>
          <p:cNvSpPr txBox="1"/>
          <p:nvPr/>
        </p:nvSpPr>
        <p:spPr>
          <a:xfrm>
            <a:off x="5181600" y="1907822"/>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BEC8FBA9-9AE3-0DC7-4E8F-E2C0F15A88D4}"/>
              </a:ext>
            </a:extLst>
          </p:cNvPr>
          <p:cNvSpPr txBox="1"/>
          <p:nvPr/>
        </p:nvSpPr>
        <p:spPr>
          <a:xfrm>
            <a:off x="6060416" y="76200"/>
            <a:ext cx="1828800" cy="261610"/>
          </a:xfrm>
          <a:prstGeom prst="rect">
            <a:avLst/>
          </a:prstGeom>
          <a:noFill/>
        </p:spPr>
        <p:txBody>
          <a:bodyPr wrap="square" rtlCol="0">
            <a:spAutoFit/>
          </a:bodyPr>
          <a:lstStyle/>
          <a:p>
            <a:pPr algn="l"/>
            <a:r>
              <a:rPr lang="en-GB" sz="1100" dirty="0"/>
              <a:t>(Simply Psychology, 2025)</a:t>
            </a:r>
            <a:endParaRPr lang="en-US" sz="1100" dirty="0"/>
          </a:p>
        </p:txBody>
      </p:sp>
    </p:spTree>
    <p:extLst>
      <p:ext uri="{BB962C8B-B14F-4D97-AF65-F5344CB8AC3E}">
        <p14:creationId xmlns:p14="http://schemas.microsoft.com/office/powerpoint/2010/main" val="9244526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53B40-5291-471E-EEE2-5B2D91CD2032}"/>
              </a:ext>
            </a:extLst>
          </p:cNvPr>
          <p:cNvSpPr>
            <a:spLocks noGrp="1"/>
          </p:cNvSpPr>
          <p:nvPr>
            <p:ph type="ctrTitle"/>
          </p:nvPr>
        </p:nvSpPr>
        <p:spPr>
          <a:xfrm>
            <a:off x="333759" y="-1760221"/>
            <a:ext cx="7172325" cy="3152251"/>
          </a:xfrm>
        </p:spPr>
        <p:txBody>
          <a:bodyPr/>
          <a:lstStyle/>
          <a:p>
            <a:r>
              <a:rPr lang="en-GB" dirty="0"/>
              <a:t>What are the challenges in providing high quality care?</a:t>
            </a:r>
            <a:endParaRPr lang="en-US" dirty="0"/>
          </a:p>
        </p:txBody>
      </p:sp>
      <p:sp>
        <p:nvSpPr>
          <p:cNvPr id="4" name="TextBox 3">
            <a:extLst>
              <a:ext uri="{FF2B5EF4-FFF2-40B4-BE49-F238E27FC236}">
                <a16:creationId xmlns:a16="http://schemas.microsoft.com/office/drawing/2014/main" id="{23CC00DB-B0A3-5F88-552D-453DE5F8638D}"/>
              </a:ext>
            </a:extLst>
          </p:cNvPr>
          <p:cNvSpPr txBox="1"/>
          <p:nvPr/>
        </p:nvSpPr>
        <p:spPr>
          <a:xfrm>
            <a:off x="474870" y="1600201"/>
            <a:ext cx="5945686" cy="2893100"/>
          </a:xfrm>
          <a:prstGeom prst="rect">
            <a:avLst/>
          </a:prstGeom>
          <a:noFill/>
        </p:spPr>
        <p:txBody>
          <a:bodyPr wrap="square" rtlCol="0">
            <a:spAutoFit/>
          </a:bodyPr>
          <a:lstStyle/>
          <a:p>
            <a:pPr algn="l"/>
            <a:r>
              <a:rPr lang="en-GB" sz="1400" b="1" u="sng" dirty="0">
                <a:latin typeface="Arial" panose="020B0604020202020204" pitchFamily="34" charset="0"/>
                <a:cs typeface="Arial" panose="020B0604020202020204" pitchFamily="34" charset="0"/>
              </a:rPr>
              <a:t>Funding</a:t>
            </a:r>
            <a:r>
              <a:rPr lang="en-GB" sz="1400" dirty="0"/>
              <a:t> </a:t>
            </a:r>
          </a:p>
          <a:p>
            <a:pPr algn="l"/>
            <a:endParaRPr lang="en-GB" sz="1400" dirty="0">
              <a:latin typeface="Arial" panose="020B0604020202020204" pitchFamily="34" charset="0"/>
              <a:cs typeface="Arial" panose="020B0604020202020204" pitchFamily="34" charset="0"/>
            </a:endParaRPr>
          </a:p>
          <a:p>
            <a:pPr algn="l"/>
            <a:r>
              <a:rPr lang="en-GB" sz="1400" dirty="0">
                <a:latin typeface="Arial" panose="020B0604020202020204" pitchFamily="34" charset="0"/>
                <a:cs typeface="Arial" panose="020B0604020202020204" pitchFamily="34" charset="0"/>
              </a:rPr>
              <a:t>Funding is an important aspect to providing high quality care. Many things that support delivering high quality care cost money, like certain resources, training and equipment. A lack of resources and equipment can affect the quality of care negatively. Limited funding also results in staff being paid less, which makes it harder to employ people. Having a high staff turnover causes a negative impact the children’s emotional security and attachment. </a:t>
            </a:r>
            <a:r>
              <a:rPr lang="en-GB" sz="1400" dirty="0" err="1">
                <a:latin typeface="Arial" panose="020B0604020202020204" pitchFamily="34" charset="0"/>
                <a:cs typeface="Arial" panose="020B0604020202020204" pitchFamily="34" charset="0"/>
              </a:rPr>
              <a:t>Ofsted</a:t>
            </a:r>
            <a:r>
              <a:rPr lang="en-GB" sz="1400" dirty="0">
                <a:latin typeface="Arial" panose="020B0604020202020204" pitchFamily="34" charset="0"/>
                <a:cs typeface="Arial" panose="020B0604020202020204" pitchFamily="34" charset="0"/>
              </a:rPr>
              <a:t> highlights that current workforce challenges include difficulties in recruiting and retaining well qualified staff, which can limit practitioners ability to build strong relationships with children, which may affect how accurately development and next steps are identified (</a:t>
            </a:r>
            <a:r>
              <a:rPr lang="en-GB" sz="1400" dirty="0" err="1">
                <a:latin typeface="Arial" panose="020B0604020202020204" pitchFamily="34" charset="0"/>
                <a:cs typeface="Arial" panose="020B0604020202020204" pitchFamily="34" charset="0"/>
              </a:rPr>
              <a:t>Ofsted</a:t>
            </a:r>
            <a:r>
              <a:rPr lang="en-GB" sz="1400" dirty="0">
                <a:latin typeface="Arial" panose="020B0604020202020204" pitchFamily="34" charset="0"/>
                <a:cs typeface="Arial" panose="020B0604020202020204" pitchFamily="34" charset="0"/>
              </a:rPr>
              <a:t>, 2024).</a:t>
            </a:r>
          </a:p>
        </p:txBody>
      </p:sp>
      <p:sp>
        <p:nvSpPr>
          <p:cNvPr id="5" name="TextBox 4">
            <a:extLst>
              <a:ext uri="{FF2B5EF4-FFF2-40B4-BE49-F238E27FC236}">
                <a16:creationId xmlns:a16="http://schemas.microsoft.com/office/drawing/2014/main" id="{ACE3A662-C6E2-0463-80C7-B8759A2FBE88}"/>
              </a:ext>
            </a:extLst>
          </p:cNvPr>
          <p:cNvSpPr txBox="1"/>
          <p:nvPr/>
        </p:nvSpPr>
        <p:spPr>
          <a:xfrm>
            <a:off x="7270044" y="1531795"/>
            <a:ext cx="4447086" cy="2169825"/>
          </a:xfrm>
          <a:prstGeom prst="rect">
            <a:avLst/>
          </a:prstGeom>
          <a:noFill/>
        </p:spPr>
        <p:txBody>
          <a:bodyPr wrap="square" rtlCol="0">
            <a:spAutoFit/>
          </a:bodyPr>
          <a:lstStyle/>
          <a:p>
            <a:pPr algn="l"/>
            <a:r>
              <a:rPr lang="en-GB" sz="1500" b="1" u="sng" dirty="0">
                <a:latin typeface="Arial" panose="020B0604020202020204" pitchFamily="34" charset="0"/>
                <a:cs typeface="Arial" panose="020B0604020202020204" pitchFamily="34" charset="0"/>
              </a:rPr>
              <a:t>Ratios</a:t>
            </a:r>
          </a:p>
          <a:p>
            <a:pPr algn="l"/>
            <a:endParaRPr lang="en-GB" sz="1500" b="1" u="sng" dirty="0">
              <a:latin typeface="Arial" panose="020B0604020202020204" pitchFamily="34" charset="0"/>
              <a:cs typeface="Arial" panose="020B0604020202020204" pitchFamily="34" charset="0"/>
            </a:endParaRPr>
          </a:p>
          <a:p>
            <a:pPr algn="l"/>
            <a:r>
              <a:rPr lang="en-GB" sz="1500" dirty="0">
                <a:latin typeface="Arial" panose="020B0604020202020204" pitchFamily="34" charset="0"/>
                <a:cs typeface="Arial" panose="020B0604020202020204" pitchFamily="34" charset="0"/>
              </a:rPr>
              <a:t>Ratios can be challenging, as there needs to be enough staff to cater for the children. If there is a lack of staff, it takes away the attention from individual children, meaning they aren’t getting the support and high quality care that they need. This can affect a child emotional support and learning opportunities.</a:t>
            </a:r>
          </a:p>
        </p:txBody>
      </p:sp>
      <p:sp>
        <p:nvSpPr>
          <p:cNvPr id="6" name="TextBox 5">
            <a:extLst>
              <a:ext uri="{FF2B5EF4-FFF2-40B4-BE49-F238E27FC236}">
                <a16:creationId xmlns:a16="http://schemas.microsoft.com/office/drawing/2014/main" id="{5ACA0269-1FD6-49B1-684A-4D359EB91BE7}"/>
              </a:ext>
            </a:extLst>
          </p:cNvPr>
          <p:cNvSpPr txBox="1"/>
          <p:nvPr/>
        </p:nvSpPr>
        <p:spPr>
          <a:xfrm>
            <a:off x="5181600" y="1590322"/>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2574E00E-A989-6762-6415-FA4FAB2A25E2}"/>
              </a:ext>
            </a:extLst>
          </p:cNvPr>
          <p:cNvSpPr txBox="1"/>
          <p:nvPr/>
        </p:nvSpPr>
        <p:spPr>
          <a:xfrm>
            <a:off x="5181600" y="1597378"/>
            <a:ext cx="1828800" cy="1828800"/>
          </a:xfrm>
          <a:prstGeom prst="rect">
            <a:avLst/>
          </a:prstGeom>
          <a:noFill/>
        </p:spPr>
        <p:txBody>
          <a:bodyPr wrap="square" rtlCol="0">
            <a:spAutoFit/>
          </a:bodyPr>
          <a:lstStyle/>
          <a:p>
            <a:pPr algn="l"/>
            <a:endParaRPr lang="en-US" dirty="0"/>
          </a:p>
        </p:txBody>
      </p:sp>
      <p:sp>
        <p:nvSpPr>
          <p:cNvPr id="8" name="TextBox 7">
            <a:extLst>
              <a:ext uri="{FF2B5EF4-FFF2-40B4-BE49-F238E27FC236}">
                <a16:creationId xmlns:a16="http://schemas.microsoft.com/office/drawing/2014/main" id="{9721883F-68E5-C506-5FC7-C253DA5EF8EB}"/>
              </a:ext>
            </a:extLst>
          </p:cNvPr>
          <p:cNvSpPr txBox="1"/>
          <p:nvPr/>
        </p:nvSpPr>
        <p:spPr>
          <a:xfrm>
            <a:off x="333759" y="4737099"/>
            <a:ext cx="5014352" cy="1708160"/>
          </a:xfrm>
          <a:prstGeom prst="rect">
            <a:avLst/>
          </a:prstGeom>
          <a:noFill/>
        </p:spPr>
        <p:txBody>
          <a:bodyPr wrap="square" rtlCol="0">
            <a:spAutoFit/>
          </a:bodyPr>
          <a:lstStyle/>
          <a:p>
            <a:pPr algn="l"/>
            <a:r>
              <a:rPr lang="en-GB" sz="1500" b="1" u="sng" dirty="0">
                <a:latin typeface="Arial" panose="020B0604020202020204" pitchFamily="34" charset="0"/>
                <a:cs typeface="Arial" panose="020B0604020202020204" pitchFamily="34" charset="0"/>
              </a:rPr>
              <a:t>ALN support</a:t>
            </a:r>
          </a:p>
          <a:p>
            <a:pPr algn="l"/>
            <a:endParaRPr lang="en-GB" sz="1500" dirty="0">
              <a:latin typeface="Arial" panose="020B0604020202020204" pitchFamily="34" charset="0"/>
              <a:cs typeface="Arial" panose="020B0604020202020204" pitchFamily="34" charset="0"/>
            </a:endParaRPr>
          </a:p>
          <a:p>
            <a:pPr algn="l"/>
            <a:r>
              <a:rPr lang="en-GB" sz="1500" dirty="0">
                <a:latin typeface="Arial" panose="020B0604020202020204" pitchFamily="34" charset="0"/>
                <a:cs typeface="Arial" panose="020B0604020202020204" pitchFamily="34" charset="0"/>
              </a:rPr>
              <a:t>Funding can limit learning opportunities and support for children with additional needs, as well as experienced staff and resources tailored to their needs. These children will not meet the level of support required to thrive.</a:t>
            </a:r>
            <a:endParaRPr lang="en-US" dirty="0"/>
          </a:p>
        </p:txBody>
      </p:sp>
      <p:sp>
        <p:nvSpPr>
          <p:cNvPr id="9" name="TextBox 8">
            <a:extLst>
              <a:ext uri="{FF2B5EF4-FFF2-40B4-BE49-F238E27FC236}">
                <a16:creationId xmlns:a16="http://schemas.microsoft.com/office/drawing/2014/main" id="{03D5348B-965D-05EC-AA93-89942DBA5F71}"/>
              </a:ext>
            </a:extLst>
          </p:cNvPr>
          <p:cNvSpPr txBox="1"/>
          <p:nvPr/>
        </p:nvSpPr>
        <p:spPr>
          <a:xfrm>
            <a:off x="7119732" y="4621683"/>
            <a:ext cx="4597398" cy="1938992"/>
          </a:xfrm>
          <a:prstGeom prst="rect">
            <a:avLst/>
          </a:prstGeom>
          <a:noFill/>
        </p:spPr>
        <p:txBody>
          <a:bodyPr wrap="square" rtlCol="0">
            <a:spAutoFit/>
          </a:bodyPr>
          <a:lstStyle/>
          <a:p>
            <a:pPr algn="l"/>
            <a:r>
              <a:rPr lang="en-GB" sz="1500" b="1" u="sng" dirty="0">
                <a:latin typeface="Arial" panose="020B0604020202020204" pitchFamily="34" charset="0"/>
                <a:cs typeface="Arial" panose="020B0604020202020204" pitchFamily="34" charset="0"/>
              </a:rPr>
              <a:t>Costs</a:t>
            </a:r>
          </a:p>
          <a:p>
            <a:pPr algn="l"/>
            <a:endParaRPr lang="en-GB" sz="1500" b="1" u="sng" dirty="0">
              <a:latin typeface="Arial" panose="020B0604020202020204" pitchFamily="34" charset="0"/>
              <a:cs typeface="Arial" panose="020B0604020202020204" pitchFamily="34" charset="0"/>
            </a:endParaRPr>
          </a:p>
          <a:p>
            <a:pPr algn="l"/>
            <a:r>
              <a:rPr lang="en-GB" sz="1500" dirty="0">
                <a:latin typeface="Arial" panose="020B0604020202020204" pitchFamily="34" charset="0"/>
                <a:cs typeface="Arial" panose="020B0604020202020204" pitchFamily="34" charset="0"/>
              </a:rPr>
              <a:t>A lack of funding may mean that fees will become higher for parents, which also means that some families may not be able to access high quality care. As a result, some parents may choose cheaper settings that have fewer resources, which impacts the quality of care for their children.</a:t>
            </a:r>
            <a:endParaRPr lang="en-US"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261998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E8F36D5-F23D-8345-DF55-A79F21EBFB8C}"/>
              </a:ext>
            </a:extLst>
          </p:cNvPr>
          <p:cNvPicPr>
            <a:picLocks noChangeAspect="1"/>
          </p:cNvPicPr>
          <p:nvPr/>
        </p:nvPicPr>
        <p:blipFill>
          <a:blip r:embed="rId2">
            <a:alphaModFix/>
          </a:blip>
          <a:srcRect t="14926" b="4735"/>
          <a:stretch>
            <a:fillRect/>
          </a:stretch>
        </p:blipFill>
        <p:spPr>
          <a:xfrm>
            <a:off x="20" y="1571"/>
            <a:ext cx="12191980" cy="6856429"/>
          </a:xfrm>
          <a:prstGeom prst="rect">
            <a:avLst/>
          </a:prstGeom>
        </p:spPr>
      </p:pic>
      <p:sp>
        <p:nvSpPr>
          <p:cNvPr id="20" name="Freeform: Shape 19">
            <a:extLst>
              <a:ext uri="{FF2B5EF4-FFF2-40B4-BE49-F238E27FC236}">
                <a16:creationId xmlns:a16="http://schemas.microsoft.com/office/drawing/2014/main" id="{53174E83-2682-EA33-BF59-CACA1385E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65342"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2000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C4691F1-9D4B-4757-B400-EC48E5B0A39B}"/>
              </a:ext>
            </a:extLst>
          </p:cNvPr>
          <p:cNvSpPr>
            <a:spLocks noGrp="1"/>
          </p:cNvSpPr>
          <p:nvPr>
            <p:ph type="ctrTitle"/>
          </p:nvPr>
        </p:nvSpPr>
        <p:spPr>
          <a:xfrm>
            <a:off x="7376161" y="2211978"/>
            <a:ext cx="3535679" cy="1425728"/>
          </a:xfrm>
        </p:spPr>
        <p:txBody>
          <a:bodyPr anchor="b">
            <a:normAutofit/>
          </a:bodyPr>
          <a:lstStyle/>
          <a:p>
            <a:pPr algn="ctr"/>
            <a:r>
              <a:rPr lang="en-GB" dirty="0"/>
              <a:t>Professional partnerships</a:t>
            </a:r>
            <a:endParaRPr lang="en-US" dirty="0"/>
          </a:p>
        </p:txBody>
      </p:sp>
      <p:sp>
        <p:nvSpPr>
          <p:cNvPr id="3" name="Subtitle 2">
            <a:extLst>
              <a:ext uri="{FF2B5EF4-FFF2-40B4-BE49-F238E27FC236}">
                <a16:creationId xmlns:a16="http://schemas.microsoft.com/office/drawing/2014/main" id="{9EEFD7DA-1CB2-C6C2-26A9-4EA5FFDC05E2}"/>
              </a:ext>
            </a:extLst>
          </p:cNvPr>
          <p:cNvSpPr>
            <a:spLocks noGrp="1"/>
          </p:cNvSpPr>
          <p:nvPr>
            <p:ph type="subTitle" idx="1"/>
          </p:nvPr>
        </p:nvSpPr>
        <p:spPr>
          <a:xfrm>
            <a:off x="7620000" y="4249360"/>
            <a:ext cx="3048000" cy="877585"/>
          </a:xfrm>
        </p:spPr>
        <p:txBody>
          <a:bodyPr>
            <a:normAutofit/>
          </a:bodyPr>
          <a:lstStyle/>
          <a:p>
            <a:pPr algn="ctr"/>
            <a:r>
              <a:rPr lang="en-GB" dirty="0">
                <a:latin typeface="Arial" panose="020B0604020202020204" pitchFamily="34" charset="0"/>
                <a:cs typeface="Arial" panose="020B0604020202020204" pitchFamily="34" charset="0"/>
              </a:rPr>
              <a:t>(Eileen M. </a:t>
            </a:r>
            <a:r>
              <a:rPr lang="en-GB" dirty="0" err="1">
                <a:latin typeface="Arial" panose="020B0604020202020204" pitchFamily="34" charset="0"/>
                <a:cs typeface="Arial" panose="020B0604020202020204" pitchFamily="34" charset="0"/>
              </a:rPr>
              <a:t>Handberg</a:t>
            </a:r>
            <a:r>
              <a:rPr lang="en-GB" dirty="0">
                <a:latin typeface="Arial" panose="020B0604020202020204" pitchFamily="34" charset="0"/>
                <a:cs typeface="Arial" panose="020B0604020202020204" pitchFamily="34" charset="0"/>
              </a:rPr>
              <a:t>, 2022)</a:t>
            </a:r>
            <a:endParaRPr lang="en-US" dirty="0">
              <a:latin typeface="Arial" panose="020B0604020202020204" pitchFamily="34" charset="0"/>
              <a:cs typeface="Arial" panose="020B0604020202020204" pitchFamily="34" charset="0"/>
            </a:endParaRPr>
          </a:p>
        </p:txBody>
      </p:sp>
      <p:cxnSp>
        <p:nvCxnSpPr>
          <p:cNvPr id="21" name="Straight Connector 20">
            <a:extLst>
              <a:ext uri="{FF2B5EF4-FFF2-40B4-BE49-F238E27FC236}">
                <a16:creationId xmlns:a16="http://schemas.microsoft.com/office/drawing/2014/main" id="{8D8181E6-BF6C-7868-46D1-88E2970D08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8423" y="395142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51659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BD5CB-CC6D-CA49-66F5-57EA46FA3864}"/>
              </a:ext>
            </a:extLst>
          </p:cNvPr>
          <p:cNvSpPr>
            <a:spLocks noGrp="1"/>
          </p:cNvSpPr>
          <p:nvPr>
            <p:ph type="ctrTitle"/>
          </p:nvPr>
        </p:nvSpPr>
        <p:spPr>
          <a:xfrm>
            <a:off x="250933" y="-1278155"/>
            <a:ext cx="7172325" cy="3152251"/>
          </a:xfrm>
        </p:spPr>
        <p:txBody>
          <a:bodyPr>
            <a:normAutofit/>
          </a:bodyPr>
          <a:lstStyle/>
          <a:p>
            <a:r>
              <a:rPr lang="en-GB" sz="2300" dirty="0"/>
              <a:t>What is the role of an early years practitioner in supporting children and families in the first 1000 days?</a:t>
            </a:r>
            <a:endParaRPr lang="en-US" sz="2300" dirty="0"/>
          </a:p>
        </p:txBody>
      </p:sp>
      <p:sp>
        <p:nvSpPr>
          <p:cNvPr id="3" name="Subtitle 2">
            <a:extLst>
              <a:ext uri="{FF2B5EF4-FFF2-40B4-BE49-F238E27FC236}">
                <a16:creationId xmlns:a16="http://schemas.microsoft.com/office/drawing/2014/main" id="{FCF62819-4B82-4901-1FFE-5A2F0F4C8D98}"/>
              </a:ext>
            </a:extLst>
          </p:cNvPr>
          <p:cNvSpPr>
            <a:spLocks noGrp="1"/>
          </p:cNvSpPr>
          <p:nvPr>
            <p:ph type="subTitle" idx="1"/>
          </p:nvPr>
        </p:nvSpPr>
        <p:spPr>
          <a:xfrm>
            <a:off x="250933" y="2072993"/>
            <a:ext cx="7295445" cy="2712014"/>
          </a:xfrm>
        </p:spPr>
        <p:txBody>
          <a:bodyPr>
            <a:normAutofit fontScale="77500" lnSpcReduction="20000"/>
          </a:bodyPr>
          <a:lstStyle/>
          <a:p>
            <a:r>
              <a:rPr lang="en-GB" dirty="0">
                <a:latin typeface="Arial" panose="020B0604020202020204" pitchFamily="34" charset="0"/>
                <a:cs typeface="Arial" panose="020B0604020202020204" pitchFamily="34" charset="0"/>
              </a:rPr>
              <a:t>The role of an early years practitioner in supporting children within the first 1000 days includes promoting healthy environments, being able to need a child’s individual needs and promoting healthy development. Practitioners play a key role in a child’s learning and development as well as providing a safe environment for a child to develop attachment and emotional well being. When a child is consistently spending time with practitioners and it becomes part of their routine, they develop secure attachments which supports their learning in future, behaviour and wellbeing. Practitioners play a very important role in a child’s first 1000 days as they observe a child’s development, which allows them to pick up on any delays or additional needs. Being able to identify these needs in a child’s earlier stages gives practitioners the opportunity to provide early intervention and appropriate support, which give them better outcomes later in life. </a:t>
            </a:r>
            <a:endParaRPr lang="en-US"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A56EE86-98C0-EDD8-72A6-23D4608FEE01}"/>
              </a:ext>
            </a:extLst>
          </p:cNvPr>
          <p:cNvSpPr txBox="1"/>
          <p:nvPr/>
        </p:nvSpPr>
        <p:spPr>
          <a:xfrm>
            <a:off x="3107266" y="4567766"/>
            <a:ext cx="7715955" cy="1815882"/>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Early years practitioners are also helpful during the first 1000 days as they support families by working in partnership with parents and carers. The earlier stages of a child’s life can be challenging for families, especially new parents. Practitioners are able to give guidance and reassurance by sharing information about a child</a:t>
            </a:r>
            <a:r>
              <a:rPr lang="en-GB" dirty="0"/>
              <a:t> </a:t>
            </a:r>
            <a:r>
              <a:rPr lang="en-GB" sz="1400" dirty="0">
                <a:latin typeface="Arial" panose="020B0604020202020204" pitchFamily="34" charset="0"/>
                <a:cs typeface="Arial" panose="020B0604020202020204" pitchFamily="34" charset="0"/>
              </a:rPr>
              <a:t>and any observations</a:t>
            </a:r>
            <a:r>
              <a:rPr lang="en-GB" sz="1300" dirty="0">
                <a:latin typeface="Arial" panose="020B0604020202020204" pitchFamily="34" charset="0"/>
                <a:cs typeface="Arial" panose="020B0604020202020204" pitchFamily="34" charset="0"/>
              </a:rPr>
              <a:t> they make within their setting. These observations might include the child’s development, engagement with activities, nutrition and routines. These observations allow parents to review the observations to see which stages of development their child is at and to be able to support their child’s development at home. This collaborative approach supports positive outcomes for both the child and the family.</a:t>
            </a:r>
            <a:endParaRPr lang="en-US" dirty="0"/>
          </a:p>
        </p:txBody>
      </p:sp>
    </p:spTree>
    <p:extLst>
      <p:ext uri="{BB962C8B-B14F-4D97-AF65-F5344CB8AC3E}">
        <p14:creationId xmlns:p14="http://schemas.microsoft.com/office/powerpoint/2010/main" val="6262012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74299-D513-5F51-B708-975FA6A7F3E4}"/>
              </a:ext>
            </a:extLst>
          </p:cNvPr>
          <p:cNvSpPr>
            <a:spLocks noGrp="1"/>
          </p:cNvSpPr>
          <p:nvPr>
            <p:ph type="ctrTitle"/>
          </p:nvPr>
        </p:nvSpPr>
        <p:spPr>
          <a:xfrm>
            <a:off x="211667" y="-1925638"/>
            <a:ext cx="7172325" cy="3152251"/>
          </a:xfrm>
        </p:spPr>
        <p:txBody>
          <a:bodyPr/>
          <a:lstStyle/>
          <a:p>
            <a:r>
              <a:rPr lang="en-GB" dirty="0"/>
              <a:t>The importance of effective partnership working</a:t>
            </a:r>
            <a:endParaRPr lang="en-US" dirty="0"/>
          </a:p>
        </p:txBody>
      </p:sp>
      <p:sp>
        <p:nvSpPr>
          <p:cNvPr id="3" name="Subtitle 2">
            <a:extLst>
              <a:ext uri="{FF2B5EF4-FFF2-40B4-BE49-F238E27FC236}">
                <a16:creationId xmlns:a16="http://schemas.microsoft.com/office/drawing/2014/main" id="{774EE5F1-9471-6010-AAE1-C1D575E4E240}"/>
              </a:ext>
            </a:extLst>
          </p:cNvPr>
          <p:cNvSpPr>
            <a:spLocks noGrp="1"/>
          </p:cNvSpPr>
          <p:nvPr>
            <p:ph type="subTitle" idx="1"/>
          </p:nvPr>
        </p:nvSpPr>
        <p:spPr>
          <a:xfrm>
            <a:off x="310445" y="1462914"/>
            <a:ext cx="7172325" cy="2996197"/>
          </a:xfrm>
        </p:spPr>
        <p:txBody>
          <a:bodyPr>
            <a:normAutofit fontScale="85000" lnSpcReduction="10000"/>
          </a:bodyPr>
          <a:lstStyle/>
          <a:p>
            <a:r>
              <a:rPr lang="en-GB" dirty="0">
                <a:latin typeface="Arial" panose="020B0604020202020204" pitchFamily="34" charset="0"/>
                <a:cs typeface="Arial" panose="020B0604020202020204" pitchFamily="34" charset="0"/>
              </a:rPr>
              <a:t>Essential partnership working in early years promotes positive outcomes for children and families. When parents and caters work collaboratively, early years practitioners can gain a clearer understanding of a child’s specific needs and interests, which allows them to support a child’s based on their needs. According to the Department for Education, “research shows that involving parents and carers in their children’s learning is the most important factor in enabling some children to do well regardless of background”, highlighting how meaningful engagement with families contributes directly to positive outcomes for children (DfE, 2024). Thus collaborative approach begins with practitioners inviting parents to share knowledge about their child’s interests, routines and cultural context, which helps practitioners personalise learning and build trust.</a:t>
            </a:r>
            <a:endParaRPr lang="en-US"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56C1883-7F23-B592-E8E8-AB7EE0475451}"/>
              </a:ext>
            </a:extLst>
          </p:cNvPr>
          <p:cNvSpPr txBox="1"/>
          <p:nvPr/>
        </p:nvSpPr>
        <p:spPr>
          <a:xfrm>
            <a:off x="3615266" y="4634326"/>
            <a:ext cx="7172325" cy="1708160"/>
          </a:xfrm>
          <a:prstGeom prst="rect">
            <a:avLst/>
          </a:prstGeom>
          <a:noFill/>
        </p:spPr>
        <p:txBody>
          <a:bodyPr wrap="square" rtlCol="0">
            <a:spAutoFit/>
          </a:bodyPr>
          <a:lstStyle/>
          <a:p>
            <a:pPr algn="l"/>
            <a:r>
              <a:rPr lang="en-GB" sz="1500" dirty="0">
                <a:latin typeface="Arial" panose="020B0604020202020204" pitchFamily="34" charset="0"/>
                <a:cs typeface="Arial" panose="020B0604020202020204" pitchFamily="34" charset="0"/>
              </a:rPr>
              <a:t>Early years practitioners play a vital role in co ordinating information between families and other connections, such as health visitors, speech and language therapists and social services. Working in partnership enables practitioners to observe the children and share observations and monitor the child’s development, which is essential for positive developmental outcomes. This is especially important in the first 1000 days of life, as early identification of needs can reduce long term inequalities and prevent developmental delays.</a:t>
            </a:r>
            <a:endParaRPr lang="en-US" sz="15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C7F030A4-0FF4-2B31-8FF4-7CF76DFEDE4E}"/>
              </a:ext>
            </a:extLst>
          </p:cNvPr>
          <p:cNvPicPr>
            <a:picLocks noChangeAspect="1"/>
          </p:cNvPicPr>
          <p:nvPr/>
        </p:nvPicPr>
        <p:blipFill>
          <a:blip r:embed="rId2"/>
          <a:stretch>
            <a:fillRect/>
          </a:stretch>
        </p:blipFill>
        <p:spPr>
          <a:xfrm>
            <a:off x="7496897" y="0"/>
            <a:ext cx="4695103" cy="3521327"/>
          </a:xfrm>
          <a:prstGeom prst="rect">
            <a:avLst/>
          </a:prstGeom>
        </p:spPr>
      </p:pic>
      <p:sp>
        <p:nvSpPr>
          <p:cNvPr id="6" name="TextBox 5">
            <a:extLst>
              <a:ext uri="{FF2B5EF4-FFF2-40B4-BE49-F238E27FC236}">
                <a16:creationId xmlns:a16="http://schemas.microsoft.com/office/drawing/2014/main" id="{76B2146E-88F1-D130-D889-6DD10FCB2163}"/>
              </a:ext>
            </a:extLst>
          </p:cNvPr>
          <p:cNvSpPr txBox="1"/>
          <p:nvPr/>
        </p:nvSpPr>
        <p:spPr>
          <a:xfrm>
            <a:off x="8848894" y="3059668"/>
            <a:ext cx="2257778" cy="338554"/>
          </a:xfrm>
          <a:prstGeom prst="rect">
            <a:avLst/>
          </a:prstGeom>
          <a:noFill/>
        </p:spPr>
        <p:txBody>
          <a:bodyPr wrap="square" rtlCol="0">
            <a:spAutoFit/>
          </a:bodyPr>
          <a:lstStyle/>
          <a:p>
            <a:pPr algn="l"/>
            <a:r>
              <a:rPr lang="en-GB" sz="1600" dirty="0">
                <a:latin typeface="Arial" panose="020B0604020202020204" pitchFamily="34" charset="0"/>
                <a:cs typeface="Arial" panose="020B0604020202020204" pitchFamily="34" charset="0"/>
              </a:rPr>
              <a:t>(Asquith, 2021)</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65933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51154-D333-382C-5816-8B90B5C9916F}"/>
              </a:ext>
            </a:extLst>
          </p:cNvPr>
          <p:cNvSpPr>
            <a:spLocks noGrp="1"/>
          </p:cNvSpPr>
          <p:nvPr>
            <p:ph type="ctrTitle"/>
          </p:nvPr>
        </p:nvSpPr>
        <p:spPr>
          <a:xfrm>
            <a:off x="338667" y="-1826860"/>
            <a:ext cx="7172325" cy="3152251"/>
          </a:xfrm>
        </p:spPr>
        <p:txBody>
          <a:bodyPr/>
          <a:lstStyle/>
          <a:p>
            <a:r>
              <a:rPr lang="en-GB" dirty="0"/>
              <a:t>Maternal factors that could impact development </a:t>
            </a:r>
            <a:endParaRPr lang="en-US" dirty="0"/>
          </a:p>
        </p:txBody>
      </p:sp>
      <p:sp>
        <p:nvSpPr>
          <p:cNvPr id="3" name="Subtitle 2">
            <a:extLst>
              <a:ext uri="{FF2B5EF4-FFF2-40B4-BE49-F238E27FC236}">
                <a16:creationId xmlns:a16="http://schemas.microsoft.com/office/drawing/2014/main" id="{7FAEB063-20A7-D2C9-BD7F-B319BB824321}"/>
              </a:ext>
            </a:extLst>
          </p:cNvPr>
          <p:cNvSpPr>
            <a:spLocks noGrp="1"/>
          </p:cNvSpPr>
          <p:nvPr>
            <p:ph type="subTitle" idx="1"/>
          </p:nvPr>
        </p:nvSpPr>
        <p:spPr>
          <a:xfrm>
            <a:off x="338666" y="1325391"/>
            <a:ext cx="7172325" cy="2643419"/>
          </a:xfrm>
        </p:spPr>
        <p:txBody>
          <a:bodyPr>
            <a:noAutofit/>
          </a:bodyPr>
          <a:lstStyle/>
          <a:p>
            <a:r>
              <a:rPr lang="en-GB" sz="1300" dirty="0">
                <a:latin typeface="Arial" panose="020B0604020202020204" pitchFamily="34" charset="0"/>
                <a:cs typeface="Arial" panose="020B0604020202020204" pitchFamily="34" charset="0"/>
              </a:rPr>
              <a:t>Maternal factors play a crucial role in influencing a child’s development, especially during pregnancy and in the early postnatal period. A mothers health during pregnancy, including nutrition, directly affects a child’s growth and brain development. When a mother has poor health, such as poor nutrition or substance misuse during pregnancy, such as smoking or alcohol and drug misuse can cause a premature birth, low birth weight or long term development delays. It’s important for the mother to maintain a healthy diet and mental health as conditions such as anxiety or depression may affect the way a mother responds to her child’s needs. This could lead to negative effects on a child’s emotional security, attachment and social and emotional development. Research shows that the maternal environment including nutrition, social determinants, metabolic factors and inflammation can have “immediate consequences for the utero development of the foetus and long term programming into childhood and adulthood”, demonstrating how maternal health during pregnancy can shape a child’s lifelong health (</a:t>
            </a:r>
            <a:r>
              <a:rPr lang="en-GB" sz="1300" dirty="0" err="1">
                <a:latin typeface="Arial" panose="020B0604020202020204" pitchFamily="34" charset="0"/>
                <a:cs typeface="Arial" panose="020B0604020202020204" pitchFamily="34" charset="0"/>
              </a:rPr>
              <a:t>Muglia</a:t>
            </a:r>
            <a:r>
              <a:rPr lang="en-GB" sz="1300" dirty="0">
                <a:latin typeface="Arial" panose="020B0604020202020204" pitchFamily="34" charset="0"/>
                <a:cs typeface="Arial" panose="020B0604020202020204" pitchFamily="34" charset="0"/>
              </a:rPr>
              <a:t> et al., 2022)</a:t>
            </a:r>
          </a:p>
        </p:txBody>
      </p:sp>
      <p:pic>
        <p:nvPicPr>
          <p:cNvPr id="4" name="Picture 3">
            <a:extLst>
              <a:ext uri="{FF2B5EF4-FFF2-40B4-BE49-F238E27FC236}">
                <a16:creationId xmlns:a16="http://schemas.microsoft.com/office/drawing/2014/main" id="{76A9CE40-15EB-392C-F070-81103869CAF4}"/>
              </a:ext>
            </a:extLst>
          </p:cNvPr>
          <p:cNvPicPr>
            <a:picLocks noChangeAspect="1"/>
          </p:cNvPicPr>
          <p:nvPr/>
        </p:nvPicPr>
        <p:blipFill>
          <a:blip r:embed="rId2"/>
          <a:stretch>
            <a:fillRect/>
          </a:stretch>
        </p:blipFill>
        <p:spPr>
          <a:xfrm>
            <a:off x="7510992" y="127000"/>
            <a:ext cx="4434417" cy="3429000"/>
          </a:xfrm>
          <a:prstGeom prst="rect">
            <a:avLst/>
          </a:prstGeom>
        </p:spPr>
      </p:pic>
      <p:sp>
        <p:nvSpPr>
          <p:cNvPr id="5" name="TextBox 4">
            <a:extLst>
              <a:ext uri="{FF2B5EF4-FFF2-40B4-BE49-F238E27FC236}">
                <a16:creationId xmlns:a16="http://schemas.microsoft.com/office/drawing/2014/main" id="{4065D670-DA48-B7E7-2FC8-B5CCDDF36957}"/>
              </a:ext>
            </a:extLst>
          </p:cNvPr>
          <p:cNvSpPr txBox="1"/>
          <p:nvPr/>
        </p:nvSpPr>
        <p:spPr>
          <a:xfrm>
            <a:off x="8017932" y="3681060"/>
            <a:ext cx="3482623" cy="323165"/>
          </a:xfrm>
          <a:prstGeom prst="rect">
            <a:avLst/>
          </a:prstGeom>
          <a:noFill/>
        </p:spPr>
        <p:txBody>
          <a:bodyPr wrap="square" rtlCol="0">
            <a:spAutoFit/>
          </a:bodyPr>
          <a:lstStyle/>
          <a:p>
            <a:pPr algn="ctr"/>
            <a:r>
              <a:rPr lang="en-GB" sz="1500" dirty="0">
                <a:latin typeface="Arial" panose="020B0604020202020204" pitchFamily="34" charset="0"/>
                <a:cs typeface="Arial" panose="020B0604020202020204" pitchFamily="34" charset="0"/>
              </a:rPr>
              <a:t>(</a:t>
            </a:r>
            <a:r>
              <a:rPr lang="en-GB" sz="1500" dirty="0" err="1">
                <a:latin typeface="Arial" panose="020B0604020202020204" pitchFamily="34" charset="0"/>
                <a:cs typeface="Arial" panose="020B0604020202020204" pitchFamily="34" charset="0"/>
              </a:rPr>
              <a:t>CloudnineCare</a:t>
            </a:r>
            <a:r>
              <a:rPr lang="en-GB" sz="1500" dirty="0">
                <a:latin typeface="Arial" panose="020B0604020202020204" pitchFamily="34" charset="0"/>
                <a:cs typeface="Arial" panose="020B0604020202020204" pitchFamily="34" charset="0"/>
              </a:rPr>
              <a:t>, 2024)</a:t>
            </a:r>
            <a:endParaRPr lang="en-US" sz="15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E7ABEA32-7758-A86D-B966-18C887D35109}"/>
              </a:ext>
            </a:extLst>
          </p:cNvPr>
          <p:cNvSpPr txBox="1"/>
          <p:nvPr/>
        </p:nvSpPr>
        <p:spPr>
          <a:xfrm>
            <a:off x="4919776" y="4754391"/>
            <a:ext cx="6736002" cy="1938992"/>
          </a:xfrm>
          <a:prstGeom prst="rect">
            <a:avLst/>
          </a:prstGeom>
          <a:noFill/>
        </p:spPr>
        <p:txBody>
          <a:bodyPr wrap="square" rtlCol="0">
            <a:spAutoFit/>
          </a:bodyPr>
          <a:lstStyle/>
          <a:p>
            <a:pPr algn="l"/>
            <a:r>
              <a:rPr lang="en-GB" sz="1500" dirty="0">
                <a:latin typeface="Arial" panose="020B0604020202020204" pitchFamily="34" charset="0"/>
                <a:cs typeface="Arial" panose="020B0604020202020204" pitchFamily="34" charset="0"/>
              </a:rPr>
              <a:t>Additionally, maternal education and health literacy can improve parental practices, engagement with health professionals and early learning opportunities within the home environment. When maternal needs are not properly supported, the risk of inequalities in a child’s development can increase. Therefore, early intervention and support for mothers, such as access to mental health services, health education and community based support are importing in promoting positive developments, outcomes and helping to ensure children have the best possible start to life.</a:t>
            </a:r>
            <a:endParaRPr lang="en-US"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47645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F864CC4-E112-831E-5011-BFD162E58E96}"/>
              </a:ext>
            </a:extLst>
          </p:cNvPr>
          <p:cNvPicPr>
            <a:picLocks noChangeAspect="1"/>
          </p:cNvPicPr>
          <p:nvPr/>
        </p:nvPicPr>
        <p:blipFill>
          <a:blip r:embed="rId2">
            <a:alphaModFix/>
          </a:blip>
          <a:srcRect t="11571" b="4178"/>
          <a:stretch>
            <a:fillRect/>
          </a:stretch>
        </p:blipFill>
        <p:spPr>
          <a:xfrm>
            <a:off x="20" y="1571"/>
            <a:ext cx="12191980" cy="6856429"/>
          </a:xfrm>
          <a:prstGeom prst="rect">
            <a:avLst/>
          </a:prstGeom>
        </p:spPr>
      </p:pic>
      <p:sp>
        <p:nvSpPr>
          <p:cNvPr id="32" name="Freeform: Shape 31">
            <a:extLst>
              <a:ext uri="{FF2B5EF4-FFF2-40B4-BE49-F238E27FC236}">
                <a16:creationId xmlns:a16="http://schemas.microsoft.com/office/drawing/2014/main" id="{53174E83-2682-EA33-BF59-CACA1385E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65342"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2000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6DF0B9A-83EB-9FC3-79C9-4342EAB0B418}"/>
              </a:ext>
            </a:extLst>
          </p:cNvPr>
          <p:cNvSpPr>
            <a:spLocks noGrp="1"/>
          </p:cNvSpPr>
          <p:nvPr>
            <p:ph type="ctrTitle"/>
          </p:nvPr>
        </p:nvSpPr>
        <p:spPr>
          <a:xfrm>
            <a:off x="7376161" y="2211978"/>
            <a:ext cx="3535679" cy="1425728"/>
          </a:xfrm>
        </p:spPr>
        <p:txBody>
          <a:bodyPr anchor="b">
            <a:normAutofit/>
          </a:bodyPr>
          <a:lstStyle/>
          <a:p>
            <a:pPr algn="ctr">
              <a:lnSpc>
                <a:spcPct val="110000"/>
              </a:lnSpc>
            </a:pPr>
            <a:r>
              <a:rPr lang="en-GB" sz="2000" dirty="0"/>
              <a:t>Activities that provide meaningful learning</a:t>
            </a:r>
            <a:endParaRPr lang="en-US" sz="2000" dirty="0"/>
          </a:p>
        </p:txBody>
      </p:sp>
      <p:sp>
        <p:nvSpPr>
          <p:cNvPr id="3" name="Subtitle 2">
            <a:extLst>
              <a:ext uri="{FF2B5EF4-FFF2-40B4-BE49-F238E27FC236}">
                <a16:creationId xmlns:a16="http://schemas.microsoft.com/office/drawing/2014/main" id="{B92A4757-6C7D-5029-B4D8-6F2BE7C7B946}"/>
              </a:ext>
            </a:extLst>
          </p:cNvPr>
          <p:cNvSpPr>
            <a:spLocks noGrp="1"/>
          </p:cNvSpPr>
          <p:nvPr>
            <p:ph type="subTitle" idx="1"/>
          </p:nvPr>
        </p:nvSpPr>
        <p:spPr>
          <a:xfrm>
            <a:off x="7620000" y="4249360"/>
            <a:ext cx="3048000" cy="877585"/>
          </a:xfrm>
        </p:spPr>
        <p:txBody>
          <a:bodyPr>
            <a:normAutofit/>
          </a:bodyPr>
          <a:lstStyle/>
          <a:p>
            <a:pPr algn="ctr"/>
            <a:r>
              <a:rPr lang="en-GB" dirty="0"/>
              <a:t>(The British Psychological Society, 2023)</a:t>
            </a:r>
            <a:endParaRPr lang="en-US" dirty="0"/>
          </a:p>
        </p:txBody>
      </p:sp>
      <p:cxnSp>
        <p:nvCxnSpPr>
          <p:cNvPr id="34" name="Straight Connector 33">
            <a:extLst>
              <a:ext uri="{FF2B5EF4-FFF2-40B4-BE49-F238E27FC236}">
                <a16:creationId xmlns:a16="http://schemas.microsoft.com/office/drawing/2014/main" id="{8D8181E6-BF6C-7868-46D1-88E2970D08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8423" y="395142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89264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DF8A2-FE3F-61DA-76F7-39A4BCBA69BD}"/>
              </a:ext>
            </a:extLst>
          </p:cNvPr>
          <p:cNvSpPr>
            <a:spLocks noGrp="1"/>
          </p:cNvSpPr>
          <p:nvPr>
            <p:ph type="ctrTitle"/>
          </p:nvPr>
        </p:nvSpPr>
        <p:spPr>
          <a:xfrm>
            <a:off x="310445" y="-1883305"/>
            <a:ext cx="7172325" cy="3152251"/>
          </a:xfrm>
        </p:spPr>
        <p:txBody>
          <a:bodyPr/>
          <a:lstStyle/>
          <a:p>
            <a:r>
              <a:rPr lang="en-GB" dirty="0"/>
              <a:t>Activities to support a child in the first 1000 days </a:t>
            </a:r>
            <a:endParaRPr lang="en-US" dirty="0"/>
          </a:p>
        </p:txBody>
      </p:sp>
      <p:sp>
        <p:nvSpPr>
          <p:cNvPr id="3" name="Subtitle 2">
            <a:extLst>
              <a:ext uri="{FF2B5EF4-FFF2-40B4-BE49-F238E27FC236}">
                <a16:creationId xmlns:a16="http://schemas.microsoft.com/office/drawing/2014/main" id="{4150CFE7-ECA5-4E0A-F0A2-8AB5E046AA3C}"/>
              </a:ext>
            </a:extLst>
          </p:cNvPr>
          <p:cNvSpPr>
            <a:spLocks noGrp="1"/>
          </p:cNvSpPr>
          <p:nvPr>
            <p:ph type="subTitle" idx="1"/>
          </p:nvPr>
        </p:nvSpPr>
        <p:spPr>
          <a:xfrm>
            <a:off x="310445" y="1598553"/>
            <a:ext cx="7172325" cy="2550114"/>
          </a:xfrm>
        </p:spPr>
        <p:txBody>
          <a:bodyPr>
            <a:normAutofit lnSpcReduction="10000"/>
          </a:bodyPr>
          <a:lstStyle/>
          <a:p>
            <a:r>
              <a:rPr lang="en-GB" sz="1300" b="1" u="sng" dirty="0">
                <a:latin typeface="Arial" panose="020B0604020202020204" pitchFamily="34" charset="0"/>
                <a:cs typeface="Arial" panose="020B0604020202020204" pitchFamily="34" charset="0"/>
              </a:rPr>
              <a:t>Messy play</a:t>
            </a:r>
          </a:p>
          <a:p>
            <a:r>
              <a:rPr lang="en-GB" sz="1300" dirty="0">
                <a:latin typeface="Arial" panose="020B0604020202020204" pitchFamily="34" charset="0"/>
                <a:cs typeface="Arial" panose="020B0604020202020204" pitchFamily="34" charset="0"/>
              </a:rPr>
              <a:t>Messy play is an important activity for children during the first 1000 days as it allows babies and young children to explore and discover their senses. Messy play activities can include sand, paint, water or different food textured to help discover hand eye co ordination or fine motor skills. Activities involving messy play can also support children’s cognitive development by encouraging curiosity and problem solving. Messy play also provides opportunities for language development as adults can describe different textures and colours whilst playing alongside the child. Sensory experiences such as water play, different materials and messy play allow babies and toddlers to explore their environment using their senses, which supports curiosity and brain development,</a:t>
            </a:r>
            <a:endParaRPr lang="en-US" sz="13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B348781-6A85-C2F8-017F-B8C46491799C}"/>
              </a:ext>
            </a:extLst>
          </p:cNvPr>
          <p:cNvSpPr txBox="1"/>
          <p:nvPr/>
        </p:nvSpPr>
        <p:spPr>
          <a:xfrm>
            <a:off x="3699933" y="3920619"/>
            <a:ext cx="6798734" cy="2677656"/>
          </a:xfrm>
          <a:prstGeom prst="rect">
            <a:avLst/>
          </a:prstGeom>
          <a:noFill/>
        </p:spPr>
        <p:txBody>
          <a:bodyPr wrap="square" rtlCol="0">
            <a:spAutoFit/>
          </a:bodyPr>
          <a:lstStyle/>
          <a:p>
            <a:pPr algn="l"/>
            <a:r>
              <a:rPr lang="en-GB" sz="1400" b="1" u="sng" dirty="0">
                <a:latin typeface="Arial" panose="020B0604020202020204" pitchFamily="34" charset="0"/>
                <a:cs typeface="Arial" panose="020B0604020202020204" pitchFamily="34" charset="0"/>
              </a:rPr>
              <a:t>Story time</a:t>
            </a:r>
          </a:p>
          <a:p>
            <a:pPr algn="l"/>
            <a:endParaRPr lang="en-GB" sz="1400" b="1" u="sng" dirty="0">
              <a:latin typeface="Arial" panose="020B0604020202020204" pitchFamily="34" charset="0"/>
              <a:cs typeface="Arial" panose="020B0604020202020204" pitchFamily="34" charset="0"/>
            </a:endParaRPr>
          </a:p>
          <a:p>
            <a:pPr algn="l"/>
            <a:r>
              <a:rPr lang="en-GB" sz="1400" dirty="0">
                <a:latin typeface="Arial" panose="020B0604020202020204" pitchFamily="34" charset="0"/>
                <a:cs typeface="Arial" panose="020B0604020202020204" pitchFamily="34" charset="0"/>
              </a:rPr>
              <a:t>Story time can play quite an important role in the first 1000 days as it supports children’s language, cognitive and emotional development. Reading time with babies and young children allows them to become familiar with sounds, words and rhythms of language, even before they are able to speak. Story time also allows adults to build strong relationships with children by using close interaction, eye contact and shared enjoyment. Research also shows that regular story time can help boost young children’s language and literacy skills by introducing them to new vocabulary, supporting focus and memory and encouraging a lifelong interest in reading, which all contribute to early cognitive and emotional development (Oldham Council, 2023)</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905320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D93F9B4-E245-1AB9-433B-F060353505B5}"/>
              </a:ext>
            </a:extLst>
          </p:cNvPr>
          <p:cNvSpPr>
            <a:spLocks noGrp="1"/>
          </p:cNvSpPr>
          <p:nvPr>
            <p:ph type="subTitle" idx="1"/>
          </p:nvPr>
        </p:nvSpPr>
        <p:spPr>
          <a:xfrm>
            <a:off x="461065" y="557963"/>
            <a:ext cx="5634935" cy="2617037"/>
          </a:xfrm>
        </p:spPr>
        <p:txBody>
          <a:bodyPr>
            <a:noAutofit/>
          </a:bodyPr>
          <a:lstStyle/>
          <a:p>
            <a:r>
              <a:rPr lang="en-GB" sz="1400" b="1" u="sng" dirty="0">
                <a:latin typeface="Arial" panose="020B0604020202020204" pitchFamily="34" charset="0"/>
                <a:cs typeface="Arial" panose="020B0604020202020204" pitchFamily="34" charset="0"/>
              </a:rPr>
              <a:t>Singing</a:t>
            </a:r>
          </a:p>
          <a:p>
            <a:r>
              <a:rPr lang="en-GB" sz="1400" dirty="0">
                <a:latin typeface="Arial" panose="020B0604020202020204" pitchFamily="34" charset="0"/>
                <a:cs typeface="Arial" panose="020B0604020202020204" pitchFamily="34" charset="0"/>
              </a:rPr>
              <a:t>Singing plays an important role in supporting a child within the first 1000 days, as it supports their communication and brain development. From birth, babies are responsive to rhythm, repetition and familiar voices, and singing provides predictable patterns that support neural connections linked to language and memory. Singing nursery rhymes with babies and toddlers allows them to develop listening skills, early vocabulary and phonological awareness which support speech and literacy development. Singing develops emotional development and strengthens secure attachments due to the use of eye contact and shared enjoyment between the child and the caregiver. Overall, singing is a simple but powerful and important activity that supports holistic development in the first 1000 days.</a:t>
            </a:r>
            <a:endParaRPr lang="en-US" sz="1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2065B420-EBA6-C539-AB24-3B0C74F0E5A4}"/>
              </a:ext>
            </a:extLst>
          </p:cNvPr>
          <p:cNvSpPr txBox="1"/>
          <p:nvPr/>
        </p:nvSpPr>
        <p:spPr>
          <a:xfrm>
            <a:off x="6413869" y="1679223"/>
            <a:ext cx="5458177" cy="4770537"/>
          </a:xfrm>
          <a:prstGeom prst="rect">
            <a:avLst/>
          </a:prstGeom>
          <a:noFill/>
        </p:spPr>
        <p:txBody>
          <a:bodyPr wrap="square" rtlCol="0">
            <a:spAutoFit/>
          </a:bodyPr>
          <a:lstStyle/>
          <a:p>
            <a:pPr algn="l"/>
            <a:r>
              <a:rPr lang="en-GB" sz="1600" b="1" u="sng" dirty="0">
                <a:latin typeface="Arial" panose="020B0604020202020204" pitchFamily="34" charset="0"/>
                <a:cs typeface="Arial" panose="020B0604020202020204" pitchFamily="34" charset="0"/>
              </a:rPr>
              <a:t>Sensory play</a:t>
            </a:r>
          </a:p>
          <a:p>
            <a:pPr algn="l"/>
            <a:endParaRPr lang="en-GB" sz="1600" b="1" u="sng" dirty="0">
              <a:latin typeface="Arial" panose="020B0604020202020204" pitchFamily="34" charset="0"/>
              <a:cs typeface="Arial" panose="020B0604020202020204" pitchFamily="34" charset="0"/>
            </a:endParaRPr>
          </a:p>
          <a:p>
            <a:pPr algn="l"/>
            <a:r>
              <a:rPr lang="en-GB" sz="1600" dirty="0">
                <a:latin typeface="Arial" panose="020B0604020202020204" pitchFamily="34" charset="0"/>
                <a:cs typeface="Arial" panose="020B0604020202020204" pitchFamily="34" charset="0"/>
              </a:rPr>
              <a:t>Sensory play is another important activity within the first 1000 days as it encourages brain development through active exploration of the world using senses. During this stage, a child’s brain is developing rapidly, and sensory experiences such as touching different textures, listening to sounds and exploring materials help to build strong neural connections. Sensory play also supports physical development by supporting children with developing fine and gross motor skills through activities like grasping, pouring and moving. Sensory play can also support emotional wellbeing, as calming and repetitive sensory experiences can help children feel safe and regulated. When adults join in with sensory play and talk about what the child is experiencing, it further supports early communication and strengthens the child’s attachment, which makes sensory play a valuable activity in the first 1000 days.</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71607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736ACF6A-FC06-4E10-819E-2E7BC6978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55F12CF4-2DA8-61EA-0A5C-3753DDDAD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3217781"/>
            <a:ext cx="6096000" cy="3640219"/>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3F7E583-6242-5085-9B2E-123ED2E98465}"/>
              </a:ext>
            </a:extLst>
          </p:cNvPr>
          <p:cNvSpPr>
            <a:spLocks noGrp="1"/>
          </p:cNvSpPr>
          <p:nvPr>
            <p:ph type="ctrTitle"/>
          </p:nvPr>
        </p:nvSpPr>
        <p:spPr>
          <a:xfrm>
            <a:off x="7175862" y="-263048"/>
            <a:ext cx="3936275" cy="1351706"/>
          </a:xfrm>
        </p:spPr>
        <p:txBody>
          <a:bodyPr anchor="b">
            <a:normAutofit/>
          </a:bodyPr>
          <a:lstStyle/>
          <a:p>
            <a:pPr algn="ctr"/>
            <a:r>
              <a:rPr lang="en-GB" dirty="0"/>
              <a:t>International approaches</a:t>
            </a:r>
            <a:endParaRPr lang="en-US" dirty="0"/>
          </a:p>
        </p:txBody>
      </p:sp>
      <p:sp>
        <p:nvSpPr>
          <p:cNvPr id="3" name="Subtitle 2">
            <a:extLst>
              <a:ext uri="{FF2B5EF4-FFF2-40B4-BE49-F238E27FC236}">
                <a16:creationId xmlns:a16="http://schemas.microsoft.com/office/drawing/2014/main" id="{FCD2EFEC-CEA4-9752-23C4-6237E9FD0FB8}"/>
              </a:ext>
            </a:extLst>
          </p:cNvPr>
          <p:cNvSpPr>
            <a:spLocks noGrp="1"/>
          </p:cNvSpPr>
          <p:nvPr>
            <p:ph type="subTitle" idx="1"/>
          </p:nvPr>
        </p:nvSpPr>
        <p:spPr>
          <a:xfrm>
            <a:off x="6497442" y="1055376"/>
            <a:ext cx="5432777" cy="2373624"/>
          </a:xfrm>
        </p:spPr>
        <p:txBody>
          <a:bodyPr>
            <a:noAutofit/>
          </a:bodyPr>
          <a:lstStyle/>
          <a:p>
            <a:pPr algn="ctr">
              <a:lnSpc>
                <a:spcPct val="110000"/>
              </a:lnSpc>
            </a:pPr>
            <a:r>
              <a:rPr lang="en-GB" sz="1200" dirty="0">
                <a:latin typeface="Arial" panose="020B0604020202020204" pitchFamily="34" charset="0"/>
                <a:cs typeface="Arial" panose="020B0604020202020204" pitchFamily="34" charset="0"/>
              </a:rPr>
              <a:t>International approaches to early years education focus on supporting children’s development through play, exploration, and strong relationships. These approaches are used in different countries but have also influenced practice within the UK. They aim to support children’s learning in a more child centred way, particularly during the first 1000 days when they develop more rapidly. Examples of international approaches include Montessori, Reggio Emilia and forest school, each of which places emphasis on child centred learning in different ways. International approaches aim to move away from adult led learning and instead support children as active participants in their own development. By recognising children as capable learners and valuing their individual needs, these approaches help promote meaningful learning experiences that support children’s social, emotional, physical and cognitive development during the first 1000 days. </a:t>
            </a:r>
            <a:endParaRPr lang="en-US" sz="12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45D24C91-8C88-9802-8A9F-A56A9FF5F438}"/>
              </a:ext>
            </a:extLst>
          </p:cNvPr>
          <p:cNvPicPr>
            <a:picLocks noChangeAspect="1"/>
          </p:cNvPicPr>
          <p:nvPr/>
        </p:nvPicPr>
        <p:blipFill>
          <a:blip r:embed="rId2"/>
          <a:srcRect l="23108" r="17558" b="-2"/>
          <a:stretch>
            <a:fillRect/>
          </a:stretch>
        </p:blipFill>
        <p:spPr>
          <a:xfrm>
            <a:off x="-2" y="1"/>
            <a:ext cx="6096001" cy="6858000"/>
          </a:xfrm>
          <a:prstGeom prst="rect">
            <a:avLst/>
          </a:prstGeom>
        </p:spPr>
      </p:pic>
      <p:cxnSp>
        <p:nvCxnSpPr>
          <p:cNvPr id="44" name="Straight Connector 43">
            <a:extLst>
              <a:ext uri="{FF2B5EF4-FFF2-40B4-BE49-F238E27FC236}">
                <a16:creationId xmlns:a16="http://schemas.microsoft.com/office/drawing/2014/main" id="{7B9466E0-3884-B930-091B-5BB027876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8422" y="395142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B488E17-CF4A-95DB-4535-C70F31E267EF}"/>
              </a:ext>
            </a:extLst>
          </p:cNvPr>
          <p:cNvSpPr txBox="1"/>
          <p:nvPr/>
        </p:nvSpPr>
        <p:spPr>
          <a:xfrm>
            <a:off x="3047998" y="6488669"/>
            <a:ext cx="3217332" cy="369332"/>
          </a:xfrm>
          <a:prstGeom prst="rect">
            <a:avLst/>
          </a:prstGeom>
          <a:noFill/>
        </p:spPr>
        <p:txBody>
          <a:bodyPr wrap="square" rtlCol="0">
            <a:spAutoFit/>
          </a:bodyPr>
          <a:lstStyle/>
          <a:p>
            <a:pPr algn="ctr"/>
            <a:r>
              <a:rPr lang="en-GB" dirty="0"/>
              <a:t>(</a:t>
            </a:r>
            <a:r>
              <a:rPr lang="en-GB" b="1" dirty="0" err="1">
                <a:latin typeface="Arial" panose="020B0604020202020204" pitchFamily="34" charset="0"/>
                <a:cs typeface="Arial" panose="020B0604020202020204" pitchFamily="34" charset="0"/>
              </a:rPr>
              <a:t>Mansio</a:t>
            </a:r>
            <a:r>
              <a:rPr lang="en-GB" b="1" dirty="0">
                <a:latin typeface="Arial" panose="020B0604020202020204" pitchFamily="34" charset="0"/>
                <a:cs typeface="Arial" panose="020B0604020202020204" pitchFamily="34" charset="0"/>
              </a:rPr>
              <a:t> Montessori, 2025)</a:t>
            </a:r>
            <a:endParaRPr lang="en-US"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5AA0A88-9033-382C-0C47-1F54EA8B02F3}"/>
              </a:ext>
            </a:extLst>
          </p:cNvPr>
          <p:cNvSpPr txBox="1"/>
          <p:nvPr/>
        </p:nvSpPr>
        <p:spPr>
          <a:xfrm>
            <a:off x="6497441" y="4306438"/>
            <a:ext cx="5432777"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22229207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DB394B7-DE80-7815-C901-61998B9A2C25}"/>
              </a:ext>
            </a:extLst>
          </p:cNvPr>
          <p:cNvSpPr>
            <a:spLocks noGrp="1"/>
          </p:cNvSpPr>
          <p:nvPr>
            <p:ph type="subTitle" idx="1"/>
          </p:nvPr>
        </p:nvSpPr>
        <p:spPr>
          <a:xfrm>
            <a:off x="395112" y="334026"/>
            <a:ext cx="6702778" cy="2784530"/>
          </a:xfrm>
        </p:spPr>
        <p:txBody>
          <a:bodyPr>
            <a:noAutofit/>
          </a:bodyPr>
          <a:lstStyle/>
          <a:p>
            <a:r>
              <a:rPr lang="en-GB" sz="1400" b="1" u="sng" dirty="0">
                <a:latin typeface="Arial" panose="020B0604020202020204" pitchFamily="34" charset="0"/>
                <a:cs typeface="Arial" panose="020B0604020202020204" pitchFamily="34" charset="0"/>
              </a:rPr>
              <a:t>Reggio Emilia</a:t>
            </a:r>
          </a:p>
          <a:p>
            <a:r>
              <a:rPr lang="en-GB" sz="1400" dirty="0">
                <a:latin typeface="Arial" panose="020B0604020202020204" pitchFamily="34" charset="0"/>
                <a:cs typeface="Arial" panose="020B0604020202020204" pitchFamily="34" charset="0"/>
              </a:rPr>
              <a:t>The Reggio Emilia approach is an international early years approach that originated in Italy and is based on the belief that children are capable and curious learners. Learning is largely child led and develops from children’s interests, with practitioners taking on a supportive and observational role rather than directing activities. An important feature of the Reggio Emilia approach is the belief that children communicate and demonstrate their learning in a wide range of ways, such as through creative activities, play, movement and communication. Compared to the Montessori approach, Reggio Emilia is less structured and places greater emphasis on group learning, creativity and shared experiences rather than individual, task based activities. This approach is particularly effective in the first 1000 days as this is critical for brain development and children learn best through meaningful interactions and exploration.  By encouraging children to work together, the Reggio Emilia approach supports the development of social skills such as communication, co operation and forming relationships.</a:t>
            </a:r>
          </a:p>
        </p:txBody>
      </p:sp>
      <p:sp>
        <p:nvSpPr>
          <p:cNvPr id="4" name="TextBox 3">
            <a:extLst>
              <a:ext uri="{FF2B5EF4-FFF2-40B4-BE49-F238E27FC236}">
                <a16:creationId xmlns:a16="http://schemas.microsoft.com/office/drawing/2014/main" id="{FA678809-8F89-8BF7-EB2B-F2A4E97C00E6}"/>
              </a:ext>
            </a:extLst>
          </p:cNvPr>
          <p:cNvSpPr txBox="1"/>
          <p:nvPr/>
        </p:nvSpPr>
        <p:spPr>
          <a:xfrm>
            <a:off x="6914444" y="1907326"/>
            <a:ext cx="5122333" cy="4616648"/>
          </a:xfrm>
          <a:prstGeom prst="rect">
            <a:avLst/>
          </a:prstGeom>
          <a:noFill/>
        </p:spPr>
        <p:txBody>
          <a:bodyPr wrap="square" rtlCol="0">
            <a:spAutoFit/>
          </a:bodyPr>
          <a:lstStyle/>
          <a:p>
            <a:pPr algn="ctr"/>
            <a:r>
              <a:rPr lang="en-GB" sz="1400" b="1" u="sng">
                <a:latin typeface="Arial" panose="020B0604020202020204" pitchFamily="34" charset="0"/>
                <a:cs typeface="Arial" panose="020B0604020202020204" pitchFamily="34" charset="0"/>
              </a:rPr>
              <a:t>Montessori</a:t>
            </a:r>
            <a:r>
              <a:rPr lang="en-GB" sz="1400"/>
              <a:t> </a:t>
            </a:r>
          </a:p>
          <a:p>
            <a:pPr algn="r"/>
            <a:endParaRPr lang="en-GB" sz="1400"/>
          </a:p>
          <a:p>
            <a:pPr algn="r"/>
            <a:r>
              <a:rPr lang="en-GB" sz="1400">
                <a:latin typeface="Arial" panose="020B0604020202020204" pitchFamily="34" charset="0"/>
                <a:cs typeface="Arial" panose="020B0604020202020204" pitchFamily="34" charset="0"/>
              </a:rPr>
              <a:t>The Montessori approach also views children as active learners but places a stronger emphasis on independent learning. Children are encouraged to choose activities from a carefully prepared environment and work independently at their own pace. Montessori classrooms use materials designed to support skills like fine motor development, early maths and practical life activities. Practitioners act as guides, allowing children to develop concentration, self discipline, and confidence. This approach is particularly beneficial within the first 1000 days as it supports brain development through hands on, sensory based learning during a critical period of rapid growth. In contrast to Reggio Emilia, Montessori learning is more individual focussed with less emphasis on creative group work. Although Reggio Emilia places greater emphasis on open ended exploration, the Montessori approach focuses more on structure, routine and carefully planned activities. However, both approaches aim to support holistic development by valuing children’s capabilities and encouraging confidence and independence from an early age.</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48126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D7AE91E-249D-8124-6810-1408C1D893C1}"/>
              </a:ext>
            </a:extLst>
          </p:cNvPr>
          <p:cNvSpPr txBox="1"/>
          <p:nvPr/>
        </p:nvSpPr>
        <p:spPr>
          <a:xfrm>
            <a:off x="456751" y="170193"/>
            <a:ext cx="9863072" cy="6186309"/>
          </a:xfrm>
          <a:prstGeom prst="rect">
            <a:avLst/>
          </a:prstGeom>
          <a:noFill/>
        </p:spPr>
        <p:txBody>
          <a:bodyPr wrap="square" rtlCol="0">
            <a:spAutoFit/>
          </a:bodyPr>
          <a:lstStyle/>
          <a:p>
            <a:r>
              <a:rPr lang="en-GB" b="1" i="0">
                <a:effectLst/>
                <a:latin typeface="UICTFontTextStyleEmphasizedBody"/>
              </a:rPr>
              <a:t>1,000 Days</a:t>
            </a:r>
            <a:r>
              <a:rPr lang="en-GB" b="0" i="0">
                <a:effectLst/>
                <a:latin typeface="UICTFontTextStyleBody"/>
              </a:rPr>
              <a:t> (2016) </a:t>
            </a:r>
            <a:r>
              <a:rPr lang="en-GB" b="0" i="1">
                <a:effectLst/>
                <a:latin typeface="UICTFontTextStyleItalicBody"/>
              </a:rPr>
              <a:t>Nutrition in the First 1,000 Days: A Foundation for Brain Development and Learning</a:t>
            </a:r>
            <a:r>
              <a:rPr lang="en-GB" b="0" i="0">
                <a:effectLst/>
                <a:latin typeface="UICTFontTextStyleBody"/>
              </a:rPr>
              <a:t>. Available at: https://thousanddays.org/wp-content/uploads/1000Days-Nutrition_Brief_Brain-Think_Babies_FINAL.pdf (Accessed: 1 January 2026).</a:t>
            </a:r>
            <a:endParaRPr lang="en-GB">
              <a:effectLst/>
              <a:latin typeface=".AppleSystemUIFont"/>
            </a:endParaRPr>
          </a:p>
          <a:p>
            <a:br>
              <a:rPr lang="en-GB">
                <a:effectLst/>
                <a:latin typeface=".AppleSystemUIFont"/>
              </a:rPr>
            </a:br>
            <a:endParaRPr lang="en-GB">
              <a:effectLst/>
              <a:latin typeface=".AppleSystemUIFont"/>
            </a:endParaRPr>
          </a:p>
          <a:p>
            <a:r>
              <a:rPr lang="en-GB" b="1" i="0">
                <a:effectLst/>
                <a:latin typeface="UICTFontTextStyleEmphasizedBody"/>
              </a:rPr>
              <a:t>British Psychological Society</a:t>
            </a:r>
            <a:r>
              <a:rPr lang="en-GB" b="0" i="0">
                <a:effectLst/>
                <a:latin typeface="UICTFontTextStyleBody"/>
              </a:rPr>
              <a:t> (2023) </a:t>
            </a:r>
            <a:r>
              <a:rPr lang="en-GB" b="0" i="1">
                <a:effectLst/>
                <a:latin typeface="UICTFontTextStyleItalicBody"/>
              </a:rPr>
              <a:t>Image from article on barriers to play-based learning in primary schools</a:t>
            </a:r>
            <a:r>
              <a:rPr lang="en-GB" b="0" i="0">
                <a:effectLst/>
                <a:latin typeface="UICTFontTextStyleBody"/>
              </a:rPr>
              <a:t>. Available at: https://www.bps.org.uk/news/barriers-utilising-play-based-learning-englands-primary-school-classrooms (Accessed: 14 January 2026).</a:t>
            </a:r>
            <a:endParaRPr lang="en-GB">
              <a:effectLst/>
              <a:latin typeface=".AppleSystemUIFont"/>
            </a:endParaRPr>
          </a:p>
          <a:p>
            <a:br>
              <a:rPr lang="en-GB">
                <a:effectLst/>
                <a:latin typeface=".AppleSystemUIFont"/>
              </a:rPr>
            </a:br>
            <a:endParaRPr lang="en-GB">
              <a:effectLst/>
              <a:latin typeface=".AppleSystemUIFont"/>
            </a:endParaRPr>
          </a:p>
          <a:p>
            <a:r>
              <a:rPr lang="en-GB" b="1" i="0">
                <a:effectLst/>
                <a:latin typeface="UICTFontTextStyleEmphasizedBody"/>
              </a:rPr>
              <a:t>CloudnineCare</a:t>
            </a:r>
            <a:r>
              <a:rPr lang="en-GB" b="0" i="0">
                <a:effectLst/>
                <a:latin typeface="UICTFontTextStyleBody"/>
              </a:rPr>
              <a:t> (2024) </a:t>
            </a:r>
            <a:r>
              <a:rPr lang="en-GB" b="0" i="1">
                <a:effectLst/>
                <a:latin typeface="UICTFontTextStyleItalicBody"/>
              </a:rPr>
              <a:t>Image from article on optimal nutrition for mother and baby during pregnancy</a:t>
            </a:r>
            <a:r>
              <a:rPr lang="en-GB" b="0" i="0">
                <a:effectLst/>
                <a:latin typeface="UICTFontTextStyleBody"/>
              </a:rPr>
              <a:t>. Available at: https://www.cloudninecare.com/blog/optimal-nutrition-for-mother-and-baby-a-comprehensive-guide-to-healthy-eating-during-pregnancy (Accessed: 14 January 2026).</a:t>
            </a:r>
            <a:endParaRPr lang="en-GB">
              <a:effectLst/>
              <a:latin typeface=".AppleSystemUIFont"/>
            </a:endParaRPr>
          </a:p>
          <a:p>
            <a:br>
              <a:rPr lang="en-GB">
                <a:effectLst/>
                <a:latin typeface=".AppleSystemUIFont"/>
              </a:rPr>
            </a:br>
            <a:endParaRPr lang="en-GB">
              <a:effectLst/>
              <a:latin typeface=".AppleSystemUIFont"/>
            </a:endParaRPr>
          </a:p>
          <a:p>
            <a:r>
              <a:rPr lang="en-GB" b="1" i="0">
                <a:effectLst/>
                <a:latin typeface="UICTFontTextStyleEmphasizedBody"/>
              </a:rPr>
              <a:t>Department for Education</a:t>
            </a:r>
            <a:r>
              <a:rPr lang="en-GB" b="0" i="0">
                <a:effectLst/>
                <a:latin typeface="UICTFontTextStyleBody"/>
              </a:rPr>
              <a:t> (2024) </a:t>
            </a:r>
            <a:r>
              <a:rPr lang="en-GB" b="0" i="1">
                <a:effectLst/>
                <a:latin typeface="UICTFontTextStyleItalicBody"/>
              </a:rPr>
              <a:t>Working in partnership with parents and carers</a:t>
            </a:r>
            <a:r>
              <a:rPr lang="en-GB" b="0" i="0">
                <a:effectLst/>
                <a:latin typeface="UICTFontTextStyleBody"/>
              </a:rPr>
              <a:t>. Available at: https://help-for-early-years-providers.education.gov.uk/support-for-practitioners/working-in-partnership-with-parents-and-carers (Accessed: 12 January 2026).</a:t>
            </a:r>
            <a:endParaRPr lang="en-GB">
              <a:effectLst/>
              <a:latin typeface=".AppleSystemUIFont"/>
            </a:endParaRPr>
          </a:p>
          <a:p>
            <a:br>
              <a:rPr lang="en-GB">
                <a:effectLst/>
                <a:latin typeface=".AppleSystemUIFont"/>
              </a:rPr>
            </a:br>
            <a:endParaRPr lang="en-GB">
              <a:effectLst/>
              <a:latin typeface=".AppleSystemUIFont"/>
            </a:endParaRPr>
          </a:p>
          <a:p>
            <a:r>
              <a:rPr lang="en-GB" b="1" i="0">
                <a:effectLst/>
                <a:latin typeface="UICTFontTextStyleEmphasizedBody"/>
              </a:rPr>
              <a:t>Frontiers for Young Minds</a:t>
            </a:r>
            <a:r>
              <a:rPr lang="en-GB" b="0" i="0">
                <a:effectLst/>
                <a:latin typeface="UICTFontTextStyleBody"/>
              </a:rPr>
              <a:t> (2018) </a:t>
            </a:r>
            <a:r>
              <a:rPr lang="en-GB" b="0" i="1">
                <a:effectLst/>
                <a:latin typeface="UICTFontTextStyleItalicBody"/>
              </a:rPr>
              <a:t>Brain development before and after birth</a:t>
            </a:r>
            <a:r>
              <a:rPr lang="en-GB" b="0" i="0">
                <a:effectLst/>
                <a:latin typeface="UICTFontTextStyleBody"/>
              </a:rPr>
              <a:t>. Available at: https://kids.frontiersin.org/articles/10.3389/frym.2018.00020 (Accessed: 7 January 2026).</a:t>
            </a:r>
            <a:endParaRPr lang="en-GB">
              <a:effectLst/>
              <a:latin typeface=".AppleSystemUIFont"/>
            </a:endParaRPr>
          </a:p>
        </p:txBody>
      </p:sp>
    </p:spTree>
    <p:extLst>
      <p:ext uri="{BB962C8B-B14F-4D97-AF65-F5344CB8AC3E}">
        <p14:creationId xmlns:p14="http://schemas.microsoft.com/office/powerpoint/2010/main" val="29659189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EE465AD-BA45-70E8-6A87-00C576C728D2}"/>
              </a:ext>
            </a:extLst>
          </p:cNvPr>
          <p:cNvSpPr txBox="1"/>
          <p:nvPr/>
        </p:nvSpPr>
        <p:spPr>
          <a:xfrm>
            <a:off x="527539" y="399313"/>
            <a:ext cx="10182793" cy="6186309"/>
          </a:xfrm>
          <a:prstGeom prst="rect">
            <a:avLst/>
          </a:prstGeom>
          <a:noFill/>
        </p:spPr>
        <p:txBody>
          <a:bodyPr wrap="square" rtlCol="0">
            <a:spAutoFit/>
          </a:bodyPr>
          <a:lstStyle/>
          <a:p>
            <a:r>
              <a:rPr lang="en-GB" b="1" i="0" dirty="0">
                <a:effectLst/>
                <a:latin typeface="UICTFontTextStyleEmphasizedBody"/>
              </a:rPr>
              <a:t>Geneva Montessori School</a:t>
            </a:r>
            <a:r>
              <a:rPr lang="en-GB" b="0" i="0" dirty="0">
                <a:effectLst/>
                <a:latin typeface="UICTFontTextStyleBody"/>
              </a:rPr>
              <a:t> (2025) </a:t>
            </a:r>
            <a:r>
              <a:rPr lang="en-GB" b="0" i="1" dirty="0">
                <a:effectLst/>
                <a:latin typeface="UICTFontTextStyleItalicBody"/>
              </a:rPr>
              <a:t>The best Montessori activities for 2-year-olds</a:t>
            </a:r>
            <a:r>
              <a:rPr lang="en-GB" b="0" i="0" dirty="0">
                <a:effectLst/>
                <a:latin typeface="UICTFontTextStyleBody"/>
              </a:rPr>
              <a:t>. Available at: https://</a:t>
            </a:r>
            <a:r>
              <a:rPr lang="en-GB" b="0" i="0" dirty="0" err="1">
                <a:effectLst/>
                <a:latin typeface="UICTFontTextStyleBody"/>
              </a:rPr>
              <a:t>www.genevamontessori.org</a:t>
            </a:r>
            <a:r>
              <a:rPr lang="en-GB" b="0" i="0" dirty="0">
                <a:effectLst/>
                <a:latin typeface="UICTFontTextStyleBody"/>
              </a:rPr>
              <a:t>/the-best-montessori-activities-for-2-year-olds (Accessed: 16 January 2026).</a:t>
            </a:r>
            <a:endParaRPr lang="en-GB" dirty="0">
              <a:effectLst/>
              <a:latin typeface=".AppleSystemUIFont"/>
            </a:endParaRPr>
          </a:p>
          <a:p>
            <a:br>
              <a:rPr lang="en-GB" dirty="0">
                <a:effectLst/>
                <a:latin typeface=".AppleSystemUIFont"/>
              </a:rPr>
            </a:br>
            <a:endParaRPr lang="en-GB" dirty="0">
              <a:effectLst/>
              <a:latin typeface=".AppleSystemUIFont"/>
            </a:endParaRPr>
          </a:p>
          <a:p>
            <a:r>
              <a:rPr lang="en-GB" b="1" i="0" dirty="0">
                <a:effectLst/>
                <a:latin typeface="UICTFontTextStyleEmphasizedBody"/>
              </a:rPr>
              <a:t>Guy-Evans, O.</a:t>
            </a:r>
            <a:r>
              <a:rPr lang="en-GB" b="0" i="0" dirty="0">
                <a:effectLst/>
                <a:latin typeface="UICTFontTextStyleBody"/>
              </a:rPr>
              <a:t> (2025) </a:t>
            </a:r>
            <a:r>
              <a:rPr lang="en-GB" b="0" i="1" dirty="0">
                <a:effectLst/>
                <a:latin typeface="UICTFontTextStyleItalicBody"/>
              </a:rPr>
              <a:t>Bronfenbrenner’s ecological systems theory</a:t>
            </a:r>
            <a:r>
              <a:rPr lang="en-GB" b="0" i="0" dirty="0">
                <a:effectLst/>
                <a:latin typeface="UICTFontTextStyleBody"/>
              </a:rPr>
              <a:t>. SimplyPsychology. Available at: https://</a:t>
            </a:r>
            <a:r>
              <a:rPr lang="en-GB" b="0" i="0" dirty="0" err="1">
                <a:effectLst/>
                <a:latin typeface="UICTFontTextStyleBody"/>
              </a:rPr>
              <a:t>www.simplypsychology.org</a:t>
            </a:r>
            <a:r>
              <a:rPr lang="en-GB" b="0" i="0" dirty="0">
                <a:effectLst/>
                <a:latin typeface="UICTFontTextStyleBody"/>
              </a:rPr>
              <a:t>/bronfenbrenner.html (Accessed: 10 January 2026).</a:t>
            </a:r>
            <a:endParaRPr lang="en-GB" dirty="0">
              <a:effectLst/>
              <a:latin typeface=".AppleSystemUIFont"/>
            </a:endParaRPr>
          </a:p>
          <a:p>
            <a:br>
              <a:rPr lang="en-GB" dirty="0">
                <a:effectLst/>
                <a:latin typeface=".AppleSystemUIFont"/>
              </a:rPr>
            </a:br>
            <a:endParaRPr lang="en-GB" dirty="0">
              <a:effectLst/>
              <a:latin typeface=".AppleSystemUIFont"/>
            </a:endParaRPr>
          </a:p>
          <a:p>
            <a:r>
              <a:rPr lang="en-GB" b="1" i="0" dirty="0">
                <a:effectLst/>
                <a:latin typeface="UICTFontTextStyleEmphasizedBody"/>
              </a:rPr>
              <a:t>Health and Social Care Committee</a:t>
            </a:r>
            <a:r>
              <a:rPr lang="en-GB" b="0" i="0" dirty="0">
                <a:effectLst/>
                <a:latin typeface="UICTFontTextStyleBody"/>
              </a:rPr>
              <a:t> (2019) </a:t>
            </a:r>
            <a:r>
              <a:rPr lang="en-GB" b="0" i="1" dirty="0">
                <a:effectLst/>
                <a:latin typeface="UICTFontTextStyleItalicBody"/>
              </a:rPr>
              <a:t>First 1000 days of life</a:t>
            </a:r>
            <a:r>
              <a:rPr lang="en-GB" b="0" i="0" dirty="0">
                <a:effectLst/>
                <a:latin typeface="UICTFontTextStyleBody"/>
              </a:rPr>
              <a:t>. House of Commons. Available at: https://publications.parliament.uk/pa/cm201719/</a:t>
            </a:r>
            <a:r>
              <a:rPr lang="en-GB" b="0" i="0" dirty="0" err="1">
                <a:effectLst/>
                <a:latin typeface="UICTFontTextStyleBody"/>
              </a:rPr>
              <a:t>cmselect</a:t>
            </a:r>
            <a:r>
              <a:rPr lang="en-GB" b="0" i="0" dirty="0">
                <a:effectLst/>
                <a:latin typeface="UICTFontTextStyleBody"/>
              </a:rPr>
              <a:t>/</a:t>
            </a:r>
            <a:r>
              <a:rPr lang="en-GB" b="0" i="0" dirty="0" err="1">
                <a:effectLst/>
                <a:latin typeface="UICTFontTextStyleBody"/>
              </a:rPr>
              <a:t>cmhealth</a:t>
            </a:r>
            <a:r>
              <a:rPr lang="en-GB" b="0" i="0" dirty="0">
                <a:effectLst/>
                <a:latin typeface="UICTFontTextStyleBody"/>
              </a:rPr>
              <a:t>/1496/1496.pdf (Accessed: 1 January 2026).</a:t>
            </a:r>
            <a:endParaRPr lang="en-GB" dirty="0">
              <a:effectLst/>
              <a:latin typeface=".AppleSystemUIFont"/>
            </a:endParaRPr>
          </a:p>
          <a:p>
            <a:br>
              <a:rPr lang="en-GB" dirty="0">
                <a:effectLst/>
                <a:latin typeface=".AppleSystemUIFont"/>
              </a:rPr>
            </a:br>
            <a:endParaRPr lang="en-GB" dirty="0">
              <a:effectLst/>
              <a:latin typeface=".AppleSystemUIFont"/>
            </a:endParaRPr>
          </a:p>
          <a:p>
            <a:r>
              <a:rPr lang="en-GB" b="1" i="0" dirty="0">
                <a:effectLst/>
                <a:latin typeface="UICTFontTextStyleEmphasizedBody"/>
              </a:rPr>
              <a:t>idsMED</a:t>
            </a:r>
            <a:r>
              <a:rPr lang="en-GB" b="0" i="0" dirty="0">
                <a:effectLst/>
                <a:latin typeface="UICTFontTextStyleBody"/>
              </a:rPr>
              <a:t> (2019) </a:t>
            </a:r>
            <a:r>
              <a:rPr lang="en-GB" b="0" i="1" dirty="0">
                <a:effectLst/>
                <a:latin typeface="UICTFontTextStyleItalicBody"/>
              </a:rPr>
              <a:t>What is the first 1,000 days of life?</a:t>
            </a:r>
            <a:r>
              <a:rPr lang="en-GB" b="0" i="0" dirty="0">
                <a:effectLst/>
                <a:latin typeface="UICTFontTextStyleBody"/>
              </a:rPr>
              <a:t>, 21 May. Available at: https://</a:t>
            </a:r>
            <a:r>
              <a:rPr lang="en-GB" b="0" i="0" dirty="0" err="1">
                <a:effectLst/>
                <a:latin typeface="UICTFontTextStyleBody"/>
              </a:rPr>
              <a:t>www.idsmed.com</a:t>
            </a:r>
            <a:r>
              <a:rPr lang="en-GB" b="0" i="0" dirty="0">
                <a:effectLst/>
                <a:latin typeface="UICTFontTextStyleBody"/>
              </a:rPr>
              <a:t>/</a:t>
            </a:r>
            <a:r>
              <a:rPr lang="en-GB" b="0" i="0" dirty="0" err="1">
                <a:effectLst/>
                <a:latin typeface="UICTFontTextStyleBody"/>
              </a:rPr>
              <a:t>sg-en</a:t>
            </a:r>
            <a:r>
              <a:rPr lang="en-GB" b="0" i="0" dirty="0">
                <a:effectLst/>
                <a:latin typeface="UICTFontTextStyleBody"/>
              </a:rPr>
              <a:t>/news/what-is-the-first-1000-days-of-life/462.html (Accessed: 7 January 2026).</a:t>
            </a:r>
            <a:endParaRPr lang="en-GB" dirty="0">
              <a:effectLst/>
              <a:latin typeface=".AppleSystemUIFont"/>
            </a:endParaRPr>
          </a:p>
          <a:p>
            <a:br>
              <a:rPr lang="en-GB" dirty="0">
                <a:effectLst/>
                <a:latin typeface=".AppleSystemUIFont"/>
              </a:rPr>
            </a:br>
            <a:endParaRPr lang="en-GB" dirty="0">
              <a:effectLst/>
              <a:latin typeface=".AppleSystemUIFont"/>
            </a:endParaRPr>
          </a:p>
          <a:p>
            <a:r>
              <a:rPr lang="en-GB" b="1" i="0" dirty="0" err="1">
                <a:effectLst/>
                <a:latin typeface="UICTFontTextStyleEmphasizedBody"/>
              </a:rPr>
              <a:t>Likhar</a:t>
            </a:r>
            <a:r>
              <a:rPr lang="en-GB" b="1" i="0" dirty="0">
                <a:effectLst/>
                <a:latin typeface="UICTFontTextStyleEmphasizedBody"/>
              </a:rPr>
              <a:t>, A. and </a:t>
            </a:r>
            <a:r>
              <a:rPr lang="en-GB" b="1" i="0" dirty="0" err="1">
                <a:effectLst/>
                <a:latin typeface="UICTFontTextStyleEmphasizedBody"/>
              </a:rPr>
              <a:t>Patil</a:t>
            </a:r>
            <a:r>
              <a:rPr lang="en-GB" b="1" i="0" dirty="0">
                <a:effectLst/>
                <a:latin typeface="UICTFontTextStyleEmphasizedBody"/>
              </a:rPr>
              <a:t>, M.S.</a:t>
            </a:r>
            <a:r>
              <a:rPr lang="en-GB" b="0" i="0" dirty="0">
                <a:effectLst/>
                <a:latin typeface="UICTFontTextStyleBody"/>
              </a:rPr>
              <a:t> (2022) </a:t>
            </a:r>
            <a:r>
              <a:rPr lang="en-GB" b="0" i="1" dirty="0">
                <a:effectLst/>
                <a:latin typeface="UICTFontTextStyleItalicBody"/>
              </a:rPr>
              <a:t>Importance of maternal nutrition in the first 1,000 days of life and its effects on child development: a narrative review</a:t>
            </a:r>
            <a:r>
              <a:rPr lang="en-GB" b="0" i="0" dirty="0">
                <a:effectLst/>
                <a:latin typeface="UICTFontTextStyleBody"/>
              </a:rPr>
              <a:t>. </a:t>
            </a:r>
            <a:r>
              <a:rPr lang="en-GB" b="0" i="0" dirty="0" err="1">
                <a:effectLst/>
                <a:latin typeface="UICTFontTextStyleBody"/>
              </a:rPr>
              <a:t>Cureus</a:t>
            </a:r>
            <a:r>
              <a:rPr lang="en-GB" b="0" i="0" dirty="0">
                <a:effectLst/>
                <a:latin typeface="UICTFontTextStyleBody"/>
              </a:rPr>
              <a:t>, 14(10), e30083. Available at: https://</a:t>
            </a:r>
            <a:r>
              <a:rPr lang="en-GB" b="0" i="0" dirty="0" err="1">
                <a:effectLst/>
                <a:latin typeface="UICTFontTextStyleBody"/>
              </a:rPr>
              <a:t>www.ncbi.nlm.nih.gov</a:t>
            </a:r>
            <a:r>
              <a:rPr lang="en-GB" b="0" i="0" dirty="0">
                <a:effectLst/>
                <a:latin typeface="UICTFontTextStyleBody"/>
              </a:rPr>
              <a:t>/</a:t>
            </a:r>
            <a:r>
              <a:rPr lang="en-GB" b="0" i="0" dirty="0" err="1">
                <a:effectLst/>
                <a:latin typeface="UICTFontTextStyleBody"/>
              </a:rPr>
              <a:t>pmc</a:t>
            </a:r>
            <a:r>
              <a:rPr lang="en-GB" b="0" i="0" dirty="0">
                <a:effectLst/>
                <a:latin typeface="UICTFontTextStyleBody"/>
              </a:rPr>
              <a:t>/articles/PMC9640361/ (Accessed: 7 January 2026).</a:t>
            </a:r>
            <a:endParaRPr lang="en-GB" dirty="0">
              <a:effectLst/>
              <a:latin typeface=".AppleSystemUIFont"/>
            </a:endParaRPr>
          </a:p>
          <a:p>
            <a:pPr algn="l"/>
            <a:endParaRPr lang="en-US" dirty="0"/>
          </a:p>
        </p:txBody>
      </p:sp>
    </p:spTree>
    <p:extLst>
      <p:ext uri="{BB962C8B-B14F-4D97-AF65-F5344CB8AC3E}">
        <p14:creationId xmlns:p14="http://schemas.microsoft.com/office/powerpoint/2010/main" val="42188433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2031DED-78F1-8EB2-8548-D889B77B1673}"/>
              </a:ext>
            </a:extLst>
          </p:cNvPr>
          <p:cNvSpPr txBox="1"/>
          <p:nvPr/>
        </p:nvSpPr>
        <p:spPr>
          <a:xfrm>
            <a:off x="609600" y="378055"/>
            <a:ext cx="9776178" cy="1828800"/>
          </a:xfrm>
          <a:prstGeom prst="rect">
            <a:avLst/>
          </a:prstGeom>
          <a:noFill/>
        </p:spPr>
        <p:txBody>
          <a:bodyPr wrap="square" rtlCol="0">
            <a:spAutoFit/>
          </a:bodyPr>
          <a:lstStyle/>
          <a:p>
            <a:pPr algn="l"/>
            <a:endParaRPr lang="en-US" dirty="0"/>
          </a:p>
        </p:txBody>
      </p:sp>
      <p:sp>
        <p:nvSpPr>
          <p:cNvPr id="5" name="TextBox 4">
            <a:extLst>
              <a:ext uri="{FF2B5EF4-FFF2-40B4-BE49-F238E27FC236}">
                <a16:creationId xmlns:a16="http://schemas.microsoft.com/office/drawing/2014/main" id="{68663034-B0BF-71D8-087C-A1D1EA5E2A91}"/>
              </a:ext>
            </a:extLst>
          </p:cNvPr>
          <p:cNvSpPr txBox="1"/>
          <p:nvPr/>
        </p:nvSpPr>
        <p:spPr>
          <a:xfrm>
            <a:off x="609599" y="378054"/>
            <a:ext cx="10298289" cy="6186309"/>
          </a:xfrm>
          <a:prstGeom prst="rect">
            <a:avLst/>
          </a:prstGeom>
          <a:noFill/>
        </p:spPr>
        <p:txBody>
          <a:bodyPr wrap="square" rtlCol="0">
            <a:spAutoFit/>
          </a:bodyPr>
          <a:lstStyle/>
          <a:p>
            <a:r>
              <a:rPr lang="en-GB" b="1" i="0" dirty="0">
                <a:effectLst/>
                <a:latin typeface="UICTFontTextStyleEmphasizedBody"/>
              </a:rPr>
              <a:t>McLeod, S.</a:t>
            </a:r>
            <a:r>
              <a:rPr lang="en-GB" b="0" i="0" dirty="0">
                <a:effectLst/>
                <a:latin typeface="UICTFontTextStyleBody"/>
              </a:rPr>
              <a:t> (2025) </a:t>
            </a:r>
            <a:r>
              <a:rPr lang="en-GB" b="0" i="1" dirty="0">
                <a:effectLst/>
                <a:latin typeface="UICTFontTextStyleItalicBody"/>
              </a:rPr>
              <a:t>John Bowlby’s attachment theory</a:t>
            </a:r>
            <a:r>
              <a:rPr lang="en-GB" b="0" i="0" dirty="0">
                <a:effectLst/>
                <a:latin typeface="UICTFontTextStyleBody"/>
              </a:rPr>
              <a:t>. SimplyPsychology. Available at: https://</a:t>
            </a:r>
            <a:r>
              <a:rPr lang="en-GB" b="0" i="0" dirty="0" err="1">
                <a:effectLst/>
                <a:latin typeface="UICTFontTextStyleBody"/>
              </a:rPr>
              <a:t>www.simplypsychology.org</a:t>
            </a:r>
            <a:r>
              <a:rPr lang="en-GB" b="0" i="0" dirty="0">
                <a:effectLst/>
                <a:latin typeface="UICTFontTextStyleBody"/>
              </a:rPr>
              <a:t>/bowlby.html (Accessed: 10 January 2026).</a:t>
            </a:r>
            <a:endParaRPr lang="en-GB" dirty="0">
              <a:effectLst/>
              <a:latin typeface=".AppleSystemUIFont"/>
            </a:endParaRPr>
          </a:p>
          <a:p>
            <a:br>
              <a:rPr lang="en-GB" dirty="0">
                <a:effectLst/>
                <a:latin typeface=".AppleSystemUIFont"/>
              </a:rPr>
            </a:br>
            <a:endParaRPr lang="en-GB" dirty="0">
              <a:effectLst/>
              <a:latin typeface=".AppleSystemUIFont"/>
            </a:endParaRPr>
          </a:p>
          <a:p>
            <a:r>
              <a:rPr lang="en-GB" b="1" i="0" dirty="0" err="1">
                <a:effectLst/>
                <a:latin typeface="UICTFontTextStyleEmphasizedBody"/>
              </a:rPr>
              <a:t>Muglia</a:t>
            </a:r>
            <a:r>
              <a:rPr lang="en-GB" b="1" i="0" dirty="0">
                <a:effectLst/>
                <a:latin typeface="UICTFontTextStyleEmphasizedBody"/>
              </a:rPr>
              <a:t>, L.J., </a:t>
            </a:r>
            <a:r>
              <a:rPr lang="en-GB" b="1" i="0" dirty="0" err="1">
                <a:effectLst/>
                <a:latin typeface="UICTFontTextStyleEmphasizedBody"/>
              </a:rPr>
              <a:t>Benhalima</a:t>
            </a:r>
            <a:r>
              <a:rPr lang="en-GB" b="1" i="0" dirty="0">
                <a:effectLst/>
                <a:latin typeface="UICTFontTextStyleEmphasizedBody"/>
              </a:rPr>
              <a:t>, K., Tong, S. and </a:t>
            </a:r>
            <a:r>
              <a:rPr lang="en-GB" b="1" i="0" dirty="0" err="1">
                <a:effectLst/>
                <a:latin typeface="UICTFontTextStyleEmphasizedBody"/>
              </a:rPr>
              <a:t>Ozanne</a:t>
            </a:r>
            <a:r>
              <a:rPr lang="en-GB" b="1" i="0" dirty="0">
                <a:effectLst/>
                <a:latin typeface="UICTFontTextStyleEmphasizedBody"/>
              </a:rPr>
              <a:t>, S.</a:t>
            </a:r>
            <a:r>
              <a:rPr lang="en-GB" b="0" i="0" dirty="0">
                <a:effectLst/>
                <a:latin typeface="UICTFontTextStyleBody"/>
              </a:rPr>
              <a:t> (2022) </a:t>
            </a:r>
            <a:r>
              <a:rPr lang="en-GB" b="0" i="1" dirty="0">
                <a:effectLst/>
                <a:latin typeface="UICTFontTextStyleItalicBody"/>
              </a:rPr>
              <a:t>Maternal factors during pregnancy influencing maternal, </a:t>
            </a:r>
            <a:r>
              <a:rPr lang="en-GB" b="0" i="1" dirty="0" err="1">
                <a:effectLst/>
                <a:latin typeface="UICTFontTextStyleItalicBody"/>
              </a:rPr>
              <a:t>fetal</a:t>
            </a:r>
            <a:r>
              <a:rPr lang="en-GB" b="0" i="1" dirty="0">
                <a:effectLst/>
                <a:latin typeface="UICTFontTextStyleItalicBody"/>
              </a:rPr>
              <a:t>, and childhood outcomes</a:t>
            </a:r>
            <a:r>
              <a:rPr lang="en-GB" b="0" i="0" dirty="0">
                <a:effectLst/>
                <a:latin typeface="UICTFontTextStyleBody"/>
              </a:rPr>
              <a:t>. BMC Medicine. Available at: https://</a:t>
            </a:r>
            <a:r>
              <a:rPr lang="en-GB" b="0" i="0" dirty="0" err="1">
                <a:effectLst/>
                <a:latin typeface="UICTFontTextStyleBody"/>
              </a:rPr>
              <a:t>pmc.ncbi.nlm.nih.gov</a:t>
            </a:r>
            <a:r>
              <a:rPr lang="en-GB" b="0" i="0" dirty="0">
                <a:effectLst/>
                <a:latin typeface="UICTFontTextStyleBody"/>
              </a:rPr>
              <a:t>/articles/PMC9623926/ (Accessed: 12 January 2026).</a:t>
            </a:r>
            <a:endParaRPr lang="en-GB" dirty="0">
              <a:effectLst/>
              <a:latin typeface=".AppleSystemUIFont"/>
            </a:endParaRPr>
          </a:p>
          <a:p>
            <a:br>
              <a:rPr lang="en-GB" dirty="0">
                <a:effectLst/>
                <a:latin typeface=".AppleSystemUIFont"/>
              </a:rPr>
            </a:br>
            <a:endParaRPr lang="en-GB" dirty="0">
              <a:effectLst/>
              <a:latin typeface=".AppleSystemUIFont"/>
            </a:endParaRPr>
          </a:p>
          <a:p>
            <a:r>
              <a:rPr lang="en-GB" b="1" i="0" dirty="0" err="1">
                <a:effectLst/>
                <a:latin typeface="UICTFontTextStyleEmphasizedBody"/>
              </a:rPr>
              <a:t>Ofsted</a:t>
            </a:r>
            <a:r>
              <a:rPr lang="en-GB" b="0" i="0" dirty="0">
                <a:effectLst/>
                <a:latin typeface="UICTFontTextStyleBody"/>
              </a:rPr>
              <a:t> (2024) </a:t>
            </a:r>
            <a:r>
              <a:rPr lang="en-GB" b="0" i="1" dirty="0">
                <a:effectLst/>
                <a:latin typeface="UICTFontTextStyleItalicBody"/>
              </a:rPr>
              <a:t>Maintaining quality early years provision in the face of workforce challenges</a:t>
            </a:r>
            <a:r>
              <a:rPr lang="en-GB" b="0" i="0" dirty="0">
                <a:effectLst/>
                <a:latin typeface="UICTFontTextStyleBody"/>
              </a:rPr>
              <a:t>. Available at: https://</a:t>
            </a:r>
            <a:r>
              <a:rPr lang="en-GB" b="0" i="0" dirty="0" err="1">
                <a:effectLst/>
                <a:latin typeface="UICTFontTextStyleBody"/>
              </a:rPr>
              <a:t>earlyyears.blog.gov.uk</a:t>
            </a:r>
            <a:r>
              <a:rPr lang="en-GB" b="0" i="0" dirty="0">
                <a:effectLst/>
                <a:latin typeface="UICTFontTextStyleBody"/>
              </a:rPr>
              <a:t>/2024/05/13/maintaining-quality-early-years-provision-in-the-face-of-workforce-challenges/ (Accessed: 16 January 2026).</a:t>
            </a:r>
            <a:endParaRPr lang="en-GB" dirty="0">
              <a:effectLst/>
              <a:latin typeface=".AppleSystemUIFont"/>
            </a:endParaRPr>
          </a:p>
          <a:p>
            <a:br>
              <a:rPr lang="en-GB" dirty="0">
                <a:effectLst/>
                <a:latin typeface=".AppleSystemUIFont"/>
              </a:rPr>
            </a:br>
            <a:endParaRPr lang="en-GB" dirty="0">
              <a:effectLst/>
              <a:latin typeface=".AppleSystemUIFont"/>
            </a:endParaRPr>
          </a:p>
          <a:p>
            <a:r>
              <a:rPr lang="en-GB" b="1" i="0" dirty="0">
                <a:effectLst/>
                <a:latin typeface="UICTFontTextStyleEmphasizedBody"/>
              </a:rPr>
              <a:t>Oldham Council</a:t>
            </a:r>
            <a:r>
              <a:rPr lang="en-GB" b="0" i="0" dirty="0">
                <a:effectLst/>
                <a:latin typeface="UICTFontTextStyleBody"/>
              </a:rPr>
              <a:t> (2023) </a:t>
            </a:r>
            <a:r>
              <a:rPr lang="en-GB" b="0" i="1" dirty="0">
                <a:effectLst/>
                <a:latin typeface="UICTFontTextStyleItalicBody"/>
              </a:rPr>
              <a:t>The importance of story time</a:t>
            </a:r>
            <a:r>
              <a:rPr lang="en-GB" b="0" i="0" dirty="0">
                <a:effectLst/>
                <a:latin typeface="UICTFontTextStyleBody"/>
              </a:rPr>
              <a:t>. Available at: https://</a:t>
            </a:r>
            <a:r>
              <a:rPr lang="en-GB" b="0" i="0" dirty="0" err="1">
                <a:effectLst/>
                <a:latin typeface="UICTFontTextStyleBody"/>
              </a:rPr>
              <a:t>familyhubs.oldham.gov.uk</a:t>
            </a:r>
            <a:r>
              <a:rPr lang="en-GB" b="0" i="0" dirty="0">
                <a:effectLst/>
                <a:latin typeface="UICTFontTextStyleBody"/>
              </a:rPr>
              <a:t>/the-importance-of-story-time/ (Accessed: 16 January 2026).</a:t>
            </a:r>
            <a:endParaRPr lang="en-GB" dirty="0">
              <a:effectLst/>
              <a:latin typeface=".AppleSystemUIFont"/>
            </a:endParaRPr>
          </a:p>
          <a:p>
            <a:br>
              <a:rPr lang="en-GB" dirty="0">
                <a:effectLst/>
                <a:latin typeface=".AppleSystemUIFont"/>
              </a:rPr>
            </a:br>
            <a:endParaRPr lang="en-GB" dirty="0">
              <a:effectLst/>
              <a:latin typeface=".AppleSystemUIFont"/>
            </a:endParaRPr>
          </a:p>
          <a:p>
            <a:r>
              <a:rPr lang="en-GB" b="1" i="0" dirty="0">
                <a:effectLst/>
                <a:latin typeface="UICTFontTextStyleEmphasizedBody"/>
              </a:rPr>
              <a:t>PCNA</a:t>
            </a:r>
            <a:r>
              <a:rPr lang="en-GB" b="0" i="0" dirty="0">
                <a:effectLst/>
                <a:latin typeface="UICTFontTextStyleBody"/>
              </a:rPr>
              <a:t> (n.d.) </a:t>
            </a:r>
            <a:r>
              <a:rPr lang="en-GB" b="0" i="1" dirty="0">
                <a:effectLst/>
                <a:latin typeface="UICTFontTextStyleItalicBody"/>
              </a:rPr>
              <a:t>The Power of Partnerships: PCNA’s Professional Partners</a:t>
            </a:r>
            <a:r>
              <a:rPr lang="en-GB" b="0" i="0" dirty="0">
                <a:effectLst/>
                <a:latin typeface="UICTFontTextStyleBody"/>
              </a:rPr>
              <a:t>. Available at: https://pcna.net/news/the-power-of-</a:t>
            </a:r>
            <a:r>
              <a:rPr lang="en-GB" b="0" i="0" dirty="0" err="1">
                <a:effectLst/>
                <a:latin typeface="UICTFontTextStyleBody"/>
              </a:rPr>
              <a:t>partnerships-pcnas</a:t>
            </a:r>
            <a:r>
              <a:rPr lang="en-GB" b="0" i="0" dirty="0">
                <a:effectLst/>
                <a:latin typeface="UICTFontTextStyleBody"/>
              </a:rPr>
              <a:t>-professional-partners/ (Accessed: 11 January 2026).</a:t>
            </a:r>
            <a:endParaRPr lang="en-GB" dirty="0">
              <a:effectLst/>
              <a:latin typeface=".AppleSystemUIFont"/>
            </a:endParaRPr>
          </a:p>
          <a:p>
            <a:pPr algn="l"/>
            <a:endParaRPr lang="en-US" dirty="0"/>
          </a:p>
        </p:txBody>
      </p:sp>
    </p:spTree>
    <p:extLst>
      <p:ext uri="{BB962C8B-B14F-4D97-AF65-F5344CB8AC3E}">
        <p14:creationId xmlns:p14="http://schemas.microsoft.com/office/powerpoint/2010/main" val="2130218804"/>
      </p:ext>
    </p:extLst>
  </p:cSld>
  <p:clrMapOvr>
    <a:masterClrMapping/>
  </p:clrMapOvr>
</p:sld>
</file>

<file path=ppt/theme/theme1.xml><?xml version="1.0" encoding="utf-8"?>
<a:theme xmlns:a="http://schemas.openxmlformats.org/drawingml/2006/main" name="AfterglowVTI">
  <a:themeElements>
    <a:clrScheme name="Custom 7">
      <a:dk1>
        <a:sysClr val="windowText" lastClr="000000"/>
      </a:dk1>
      <a:lt1>
        <a:sysClr val="window" lastClr="FFFFFF"/>
      </a:lt1>
      <a:dk2>
        <a:srgbClr val="0A2E36"/>
      </a:dk2>
      <a:lt2>
        <a:srgbClr val="E7E6E6"/>
      </a:lt2>
      <a:accent1>
        <a:srgbClr val="188659"/>
      </a:accent1>
      <a:accent2>
        <a:srgbClr val="A3A300"/>
      </a:accent2>
      <a:accent3>
        <a:srgbClr val="00ADA8"/>
      </a:accent3>
      <a:accent4>
        <a:srgbClr val="EA0440"/>
      </a:accent4>
      <a:accent5>
        <a:srgbClr val="92278F"/>
      </a:accent5>
      <a:accent6>
        <a:srgbClr val="E15BC1"/>
      </a:accent6>
      <a:hlink>
        <a:srgbClr val="188659"/>
      </a:hlink>
      <a:folHlink>
        <a:srgbClr val="EA0440"/>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glowVTI" id="{804DBEB7-1920-4C72-A0CB-091339F1875F}" vid="{D4C59F5A-9ECA-4C96-BDFD-0606A75324E3}"/>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AfterglowVTI</vt:lpstr>
      <vt:lpstr>The First 1000 Days</vt:lpstr>
      <vt:lpstr>What are the first 1000 days?</vt:lpstr>
      <vt:lpstr>What are the first 1000 days?</vt:lpstr>
      <vt:lpstr>What is exceptional caregiving?</vt:lpstr>
      <vt:lpstr>How does exceptional care giving link to bowlby’s theory?</vt:lpstr>
      <vt:lpstr>What are the challenges in providing high quality care?</vt:lpstr>
      <vt:lpstr>Professional partnerships</vt:lpstr>
      <vt:lpstr>What is the role of an early years practitioner in supporting children and families in the first 1000 days?</vt:lpstr>
      <vt:lpstr>The importance of effective partnership working</vt:lpstr>
      <vt:lpstr>Maternal factors that could impact development </vt:lpstr>
      <vt:lpstr>Activities that provide meaningful learning</vt:lpstr>
      <vt:lpstr>Activities to support a child in the first 1000 days </vt:lpstr>
      <vt:lpstr>PowerPoint Presentation</vt:lpstr>
      <vt:lpstr>International approaches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First 1000 Days</dc:title>
  <dc:creator>Isabelle Coughlin (2508665)</dc:creator>
  <cp:lastModifiedBy>Isabelle Coughlin (2508665)</cp:lastModifiedBy>
  <cp:revision>7</cp:revision>
  <dcterms:created xsi:type="dcterms:W3CDTF">2026-01-07T18:47:02Z</dcterms:created>
  <dcterms:modified xsi:type="dcterms:W3CDTF">2026-01-18T20:12:48Z</dcterms:modified>
</cp:coreProperties>
</file>