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embeddedFontLst>
    <p:embeddedFont>
      <p:font typeface="Play" panose="020B0604020202020204" charset="0"/>
      <p:regular r:id="rId14"/>
      <p:bold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7" roundtripDataSignature="AMtx7mjlYoPGjX4iJn6ajbNZPdoTFgorq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74"/>
    <p:restoredTop sz="94693"/>
  </p:normalViewPr>
  <p:slideViewPr>
    <p:cSldViewPr snapToGrid="0">
      <p:cViewPr varScale="1">
        <p:scale>
          <a:sx n="64" d="100"/>
          <a:sy n="64" d="100"/>
        </p:scale>
        <p:origin x="103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customschemas.google.com/relationships/presentationmetadata" Target="metadata"/><Relationship Id="rId2" Type="http://schemas.openxmlformats.org/officeDocument/2006/relationships/slide" Target="slides/slide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Ali" userId="f687c6a6417b34ff" providerId="LiveId" clId="{17AB196B-F84C-40FC-A485-1BB1E2FDD6DD}"/>
    <pc:docChg chg="modSld">
      <pc:chgData name="Syed Ali" userId="f687c6a6417b34ff" providerId="LiveId" clId="{17AB196B-F84C-40FC-A485-1BB1E2FDD6DD}" dt="2025-10-10T08:56:12.795" v="3" actId="20577"/>
      <pc:docMkLst>
        <pc:docMk/>
      </pc:docMkLst>
      <pc:sldChg chg="modSp mod">
        <pc:chgData name="Syed Ali" userId="f687c6a6417b34ff" providerId="LiveId" clId="{17AB196B-F84C-40FC-A485-1BB1E2FDD6DD}" dt="2025-10-10T08:56:12.795" v="3" actId="20577"/>
        <pc:sldMkLst>
          <pc:docMk/>
          <pc:sldMk cId="0" sldId="256"/>
        </pc:sldMkLst>
        <pc:spChg chg="mod">
          <ac:chgData name="Syed Ali" userId="f687c6a6417b34ff" providerId="LiveId" clId="{17AB196B-F84C-40FC-A485-1BB1E2FDD6DD}" dt="2025-10-10T08:56:12.795" v="3" actId="20577"/>
          <ac:spMkLst>
            <pc:docMk/>
            <pc:sldMk cId="0" sldId="256"/>
            <ac:spMk id="8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8999dfb5b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8999dfb5b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0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1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4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4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14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14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14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7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7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8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8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9"/>
          <p:cNvSpPr txBox="1">
            <a:spLocks noGrp="1"/>
          </p:cNvSpPr>
          <p:nvPr>
            <p:ph type="body" idx="1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>
            <a:spLocks noGrp="1"/>
          </p:cNvSpPr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0"/>
          <p:cNvSpPr txBox="1">
            <a:spLocks noGrp="1"/>
          </p:cNvSpPr>
          <p:nvPr>
            <p:ph type="body" idx="1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sz="4400" b="0" i="0" u="none" strike="noStrike" cap="non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6" r:id="rId7"/>
    <p:sldLayoutId id="2147483657" r:id="rId8"/>
    <p:sldLayoutId id="2147483658" r:id="rId9"/>
    <p:sldLayoutId id="2147483659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8999dfb5bc_0_0"/>
          <p:cNvSpPr txBox="1">
            <a:spLocks noGrp="1"/>
          </p:cNvSpPr>
          <p:nvPr>
            <p:ph type="ctrTitle"/>
          </p:nvPr>
        </p:nvSpPr>
        <p:spPr>
          <a:xfrm>
            <a:off x="1524000" y="794479"/>
            <a:ext cx="9144000" cy="2715584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rtl="0">
              <a:lnSpc>
                <a:spcPct val="7959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Group Presentation For</a:t>
            </a:r>
            <a:b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b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36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Introduction to Business-LCBB4014</a:t>
            </a:r>
            <a:endParaRPr sz="3600" dirty="0">
              <a:highlight>
                <a:srgbClr val="F5F5F5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791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90"/>
              <a:buFont typeface="Arial"/>
              <a:buNone/>
            </a:pPr>
            <a: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  </a:t>
            </a:r>
            <a:b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2000" dirty="0" err="1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Lacturer</a:t>
            </a:r>
            <a:r>
              <a:rPr lang="en-GB" sz="20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Name</a:t>
            </a:r>
            <a:r>
              <a:rPr lang="en-GB" sz="49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20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Victor</a:t>
            </a:r>
            <a:r>
              <a:rPr lang="en-GB" sz="18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  <a:t> Mah</a:t>
            </a:r>
            <a:br>
              <a:rPr lang="en-GB" sz="1800" dirty="0">
                <a:highlight>
                  <a:srgbClr val="F5F5F5"/>
                </a:highlight>
                <a:latin typeface="Arial"/>
                <a:ea typeface="Arial"/>
                <a:cs typeface="Arial"/>
                <a:sym typeface="Arial"/>
              </a:rPr>
            </a:br>
            <a:r>
              <a:rPr lang="en-GB" sz="2200" dirty="0"/>
              <a:t>Module Code    LCBB4014</a:t>
            </a:r>
            <a:endParaRPr sz="2200" dirty="0"/>
          </a:p>
        </p:txBody>
      </p:sp>
      <p:sp>
        <p:nvSpPr>
          <p:cNvPr id="85" name="Google Shape;85;g38999dfb5bc_0_0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Ancuta Mirela Amariuca-2332548​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Laurentiu Miron-2407800​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000" dirty="0">
                <a:highlight>
                  <a:srgbClr val="F5F5F5"/>
                </a:highlight>
              </a:rPr>
              <a:t>Syed Mosharraf Ali-2028971​</a:t>
            </a:r>
            <a:endParaRPr sz="2000" dirty="0">
              <a:highlight>
                <a:srgbClr val="F5F5F5"/>
              </a:highlight>
            </a:endParaRPr>
          </a:p>
          <a:p>
            <a:pPr marL="0" lvl="0" indent="0" algn="ctr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86" name="Google Shape;86;g38999dfb5bc_0_0" title="image0 (7)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04150" y="3510075"/>
            <a:ext cx="3687851" cy="3347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" name="Google Shape;92;p1"/>
          <p:cNvSpPr txBox="1">
            <a:spLocks noGrp="1"/>
          </p:cNvSpPr>
          <p:nvPr>
            <p:ph type="ctrTitle"/>
          </p:nvPr>
        </p:nvSpPr>
        <p:spPr>
          <a:xfrm>
            <a:off x="6194716" y="739978"/>
            <a:ext cx="5334930" cy="2189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ct val="1000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Company</a:t>
            </a:r>
            <a:br>
              <a:rPr lang="en-GB" sz="5100">
                <a:solidFill>
                  <a:srgbClr val="0070C0"/>
                </a:solidFill>
              </a:rPr>
            </a:br>
            <a:r>
              <a:rPr lang="en-GB" sz="5100">
                <a:solidFill>
                  <a:srgbClr val="0070C0"/>
                </a:solidFill>
              </a:rPr>
              <a:t>Overview</a:t>
            </a:r>
            <a:br>
              <a:rPr lang="en-GB" sz="5100">
                <a:solidFill>
                  <a:srgbClr val="0070C0"/>
                </a:solidFill>
              </a:rPr>
            </a:br>
            <a:endParaRPr sz="5100"/>
          </a:p>
        </p:txBody>
      </p:sp>
      <p:sp>
        <p:nvSpPr>
          <p:cNvPr id="93" name="Google Shape;93;p1"/>
          <p:cNvSpPr txBox="1">
            <a:spLocks noGrp="1"/>
          </p:cNvSpPr>
          <p:nvPr>
            <p:ph type="subTitle" idx="1"/>
          </p:nvPr>
        </p:nvSpPr>
        <p:spPr>
          <a:xfrm>
            <a:off x="6302978" y="2640460"/>
            <a:ext cx="5334931" cy="28116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Global Presence:</a:t>
            </a:r>
            <a:r>
              <a:rPr lang="en-GB" sz="1800"/>
              <a:t> BMW Group is a leading premium automobile and motorcycle manufacturer, covering BMW, MINI, and Rolls-Royce brands.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Operations:</a:t>
            </a:r>
            <a:r>
              <a:rPr lang="en-GB" sz="1800"/>
              <a:t> Headquartered in Munich, Germany, with 31 production facilities across 15 countries. Employs ~154,950 people globally.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Performance:</a:t>
            </a:r>
            <a:r>
              <a:rPr lang="en-GB" sz="1800"/>
              <a:t> In 2023, BMW sold 2.55 million vehicles, a 6.5% increase from the previous year, with EV sales rising 74% (GOMOLKA,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Key Products:</a:t>
            </a:r>
            <a:r>
              <a:rPr lang="en-GB" sz="1800"/>
              <a:t> Fully electric models (BMW iX3, i4), plug-in hybrids (BMW X5), and luxury vehicles under Rolls-Royce.</a:t>
            </a:r>
            <a:endParaRPr/>
          </a:p>
        </p:txBody>
      </p:sp>
      <p:sp>
        <p:nvSpPr>
          <p:cNvPr id="94" name="Google Shape;94;p1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" name="Google Shape;95;p1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1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0" name="Google Shape;100;p1" descr="bmwgroup | BMW Group 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22377" y="1052526"/>
            <a:ext cx="5009984" cy="40079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85B4-F078-6124-ED88-D548D1A1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6142"/>
            <a:ext cx="10515600" cy="13257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SWOT Analysis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D4428C-2637-4C53-9976-561EC5B2B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99" y="1336430"/>
            <a:ext cx="11037983" cy="5145427"/>
          </a:xfrm>
        </p:spPr>
        <p:txBody>
          <a:bodyPr>
            <a:normAutofit fontScale="25000" lnSpcReduction="20000"/>
          </a:bodyPr>
          <a:lstStyle/>
          <a:p>
            <a:r>
              <a:rPr lang="en-GB" sz="4800" b="1" dirty="0"/>
              <a:t>Strengths:</a:t>
            </a:r>
            <a:endParaRPr lang="en-GB" sz="4800" dirty="0"/>
          </a:p>
          <a:p>
            <a:r>
              <a:rPr lang="en-GB" sz="4800" dirty="0"/>
              <a:t>Strong brand and premium image</a:t>
            </a:r>
          </a:p>
          <a:p>
            <a:r>
              <a:rPr lang="en-GB" sz="4800" dirty="0"/>
              <a:t>Big investment in research and new technology</a:t>
            </a:r>
          </a:p>
          <a:p>
            <a:r>
              <a:rPr lang="en-GB" sz="4800" dirty="0"/>
              <a:t>Growing range of electric cars (i4, </a:t>
            </a:r>
            <a:r>
              <a:rPr lang="en-GB" sz="4800" dirty="0" err="1"/>
              <a:t>iX</a:t>
            </a:r>
            <a:r>
              <a:rPr lang="en-GB" sz="4800" dirty="0"/>
              <a:t>, i7)</a:t>
            </a:r>
          </a:p>
          <a:p>
            <a:r>
              <a:rPr lang="en-GB" sz="4800" dirty="0"/>
              <a:t>Global presence and strong sales network</a:t>
            </a:r>
          </a:p>
          <a:p>
            <a:r>
              <a:rPr lang="en-GB" sz="4800" b="1" dirty="0"/>
              <a:t>Weaknesses:</a:t>
            </a:r>
            <a:endParaRPr lang="en-GB" sz="4800" dirty="0"/>
          </a:p>
          <a:p>
            <a:r>
              <a:rPr lang="en-GB" sz="4800" dirty="0"/>
              <a:t>High production and R&amp;D costs</a:t>
            </a:r>
          </a:p>
          <a:p>
            <a:r>
              <a:rPr lang="en-GB" sz="4800" dirty="0"/>
              <a:t>Supply chain problems (chips, raw materials)</a:t>
            </a:r>
          </a:p>
          <a:p>
            <a:r>
              <a:rPr lang="en-GB" sz="4800" dirty="0"/>
              <a:t>Slower EV transition than Tesla or BYD</a:t>
            </a:r>
          </a:p>
          <a:p>
            <a:r>
              <a:rPr lang="en-GB" sz="4800" dirty="0"/>
              <a:t>Dependence on traditional engines</a:t>
            </a:r>
          </a:p>
          <a:p>
            <a:r>
              <a:rPr lang="en-GB" sz="4800" b="1" dirty="0"/>
              <a:t>Opportunities:</a:t>
            </a:r>
            <a:endParaRPr lang="en-GB" sz="4800" dirty="0"/>
          </a:p>
          <a:p>
            <a:r>
              <a:rPr lang="en-GB" sz="4800" dirty="0"/>
              <a:t>Rising demand for EVs worldwide</a:t>
            </a:r>
          </a:p>
          <a:p>
            <a:r>
              <a:rPr lang="en-GB" sz="4800" dirty="0"/>
              <a:t>Focus on sustainability and green production</a:t>
            </a:r>
          </a:p>
          <a:p>
            <a:r>
              <a:rPr lang="en-GB" sz="4800" dirty="0"/>
              <a:t>Growth in emerging markets</a:t>
            </a:r>
          </a:p>
          <a:p>
            <a:r>
              <a:rPr lang="en-GB" sz="4800" dirty="0"/>
              <a:t>Use of digital tools and AI in cars and factories</a:t>
            </a:r>
          </a:p>
          <a:p>
            <a:r>
              <a:rPr lang="en-GB" sz="4800" b="1" dirty="0"/>
              <a:t>Threats:</a:t>
            </a:r>
            <a:endParaRPr lang="en-GB" sz="4800" dirty="0"/>
          </a:p>
          <a:p>
            <a:r>
              <a:rPr lang="en-GB" sz="4800" dirty="0"/>
              <a:t>Strong competition from Tesla, Mercedes, and Chinese brands</a:t>
            </a:r>
          </a:p>
          <a:p>
            <a:r>
              <a:rPr lang="en-GB" sz="4800" dirty="0"/>
              <a:t>Changing government rules on emissions</a:t>
            </a:r>
          </a:p>
          <a:p>
            <a:r>
              <a:rPr lang="en-GB" sz="4800" dirty="0"/>
              <a:t>Economic uncertainty and high inflation</a:t>
            </a:r>
          </a:p>
          <a:p>
            <a:r>
              <a:rPr lang="en-GB" sz="4800" dirty="0"/>
              <a:t>Fast tech changes can make cars outdated</a:t>
            </a:r>
          </a:p>
          <a:p>
            <a:pPr marL="114300" indent="0">
              <a:buNone/>
            </a:pPr>
            <a:br>
              <a:rPr lang="en-GB" dirty="0"/>
            </a:br>
            <a:endParaRPr lang="en-GB" dirty="0"/>
          </a:p>
          <a:p>
            <a:pPr algn="ctr"/>
            <a:endParaRPr lang="en-US" dirty="0"/>
          </a:p>
        </p:txBody>
      </p:sp>
      <p:pic>
        <p:nvPicPr>
          <p:cNvPr id="1032" name="Picture 8" descr="BMW - alphasystems - ecommerce - websites - software development -  consulting - crm">
            <a:extLst>
              <a:ext uri="{FF2B5EF4-FFF2-40B4-BE49-F238E27FC236}">
                <a16:creationId xmlns:a16="http://schemas.microsoft.com/office/drawing/2014/main" id="{E10F5D23-2D87-DE9D-8762-E0D5C15CF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2170" y="-1462818"/>
            <a:ext cx="3734183" cy="500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ow BMW Group is embracing Science-based targets to avoid 200 million tons  of CO₂ - Ecochain - LCA software company">
            <a:extLst>
              <a:ext uri="{FF2B5EF4-FFF2-40B4-BE49-F238E27FC236}">
                <a16:creationId xmlns:a16="http://schemas.microsoft.com/office/drawing/2014/main" id="{1E82E73C-4514-E342-9A07-628040180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324" y="2258338"/>
            <a:ext cx="5188476" cy="345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338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F282A-6952-C90A-30A9-7F238092E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PEST Analysis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4F0399-D695-4DC8-994A-EE08C28256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/>
              <a:t>Political:</a:t>
            </a:r>
            <a:endParaRPr lang="en-GB"/>
          </a:p>
          <a:p>
            <a:r>
              <a:rPr lang="en-GB"/>
              <a:t>Stricter emission laws push BMW to go electric</a:t>
            </a:r>
          </a:p>
          <a:p>
            <a:r>
              <a:rPr lang="en-GB"/>
              <a:t>EV subsidies help sales</a:t>
            </a:r>
          </a:p>
          <a:p>
            <a:r>
              <a:rPr lang="en-GB"/>
              <a:t>Trade tariffs and global tensions affect production</a:t>
            </a:r>
          </a:p>
          <a:p>
            <a:r>
              <a:rPr lang="en-GB" b="1"/>
              <a:t>Economic:</a:t>
            </a:r>
            <a:endParaRPr lang="en-GB"/>
          </a:p>
          <a:p>
            <a:r>
              <a:rPr lang="en-GB"/>
              <a:t>Inflation and high energy prices increase costs</a:t>
            </a:r>
          </a:p>
          <a:p>
            <a:r>
              <a:rPr lang="en-GB"/>
              <a:t>Changing consumer spending habits</a:t>
            </a:r>
          </a:p>
          <a:p>
            <a:r>
              <a:rPr lang="en-GB"/>
              <a:t>Currency exchange rates affect exports</a:t>
            </a:r>
          </a:p>
          <a:p>
            <a:r>
              <a:rPr lang="en-GB" b="1"/>
              <a:t>Social:</a:t>
            </a:r>
            <a:endParaRPr lang="en-GB"/>
          </a:p>
          <a:p>
            <a:r>
              <a:rPr lang="en-GB"/>
              <a:t>People prefer eco-friendly vehicles</a:t>
            </a:r>
          </a:p>
          <a:p>
            <a:r>
              <a:rPr lang="en-GB"/>
              <a:t>More interest in car-sharing and mobility services</a:t>
            </a:r>
          </a:p>
          <a:p>
            <a:r>
              <a:rPr lang="en-GB"/>
              <a:t>Luxury brands still attract loyal buyers</a:t>
            </a: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DF057A-1840-5DC3-BA38-1B5A1AEB9D79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19800" y="1825625"/>
            <a:ext cx="5181600" cy="4351200"/>
          </a:xfrm>
        </p:spPr>
        <p:txBody>
          <a:bodyPr>
            <a:normAutofit/>
          </a:bodyPr>
          <a:lstStyle/>
          <a:p>
            <a:r>
              <a:rPr lang="en-GB" sz="1600" b="1"/>
              <a:t>Technological:</a:t>
            </a:r>
            <a:endParaRPr lang="en-GB" sz="1600"/>
          </a:p>
          <a:p>
            <a:r>
              <a:rPr lang="en-GB" sz="1600"/>
              <a:t>EV battery improvements (longer range, faster charging)</a:t>
            </a:r>
          </a:p>
          <a:p>
            <a:r>
              <a:rPr lang="en-GB" sz="1600"/>
              <a:t>Work on self-driving and smart cars</a:t>
            </a:r>
          </a:p>
          <a:p>
            <a:r>
              <a:rPr lang="en-GB" sz="1600"/>
              <a:t>Digitalisation: connected cars, apps, AI in factories</a:t>
            </a:r>
          </a:p>
          <a:p>
            <a:r>
              <a:rPr lang="en-GB" sz="1600" b="1"/>
              <a:t>Globalisation &amp; Innovation Impact</a:t>
            </a:r>
            <a:endParaRPr lang="en-US" sz="1600" b="1"/>
          </a:p>
          <a:p>
            <a:r>
              <a:rPr lang="en-GB" sz="1600"/>
              <a:t>BMW sells worldwide but faces trade and regulation challenges.</a:t>
            </a:r>
            <a:endParaRPr lang="en-US" sz="1600"/>
          </a:p>
          <a:p>
            <a:r>
              <a:rPr lang="en-GB" sz="1600"/>
              <a:t>Innovation in EVs and autonomous driving keeps BMW competitive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930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2"/>
          <p:cNvSpPr txBox="1"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100"/>
              <a:buFont typeface="Play"/>
              <a:buNone/>
            </a:pPr>
            <a:r>
              <a:rPr lang="en-GB" sz="5100"/>
              <a:t>Impact of Globalisation: Supply Chains &amp; Markets</a:t>
            </a:r>
            <a:endParaRPr sz="5100"/>
          </a:p>
        </p:txBody>
      </p:sp>
      <p:sp>
        <p:nvSpPr>
          <p:cNvPr id="107" name="Google Shape;107;p2"/>
          <p:cNvSpPr txBox="1"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85750" lvl="0" indent="-28575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Reliance on semiconductors and global suppliers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Strong presence in China, Europe, and North America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Opportunities in emerging economies (India, South America, Africa)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285750" lvl="0" indent="-28575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GB" sz="1700">
                <a:latin typeface="Arial"/>
                <a:ea typeface="Arial"/>
                <a:cs typeface="Arial"/>
                <a:sym typeface="Arial"/>
              </a:rPr>
              <a:t>Risks from global disruptions (chip shortage, geopolitics)</a:t>
            </a:r>
            <a:endParaRPr sz="1700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endParaRPr sz="1700"/>
          </a:p>
        </p:txBody>
      </p:sp>
      <p:sp>
        <p:nvSpPr>
          <p:cNvPr id="108" name="Google Shape;108;p2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2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2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2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2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3" name="Google Shape;113;p2" descr="A screenshot of a compute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r="14499" b="-1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 extrusionOk="0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14" name="Google Shape;114;p2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"/>
          <p:cNvSpPr/>
          <p:nvPr/>
        </p:nvSpPr>
        <p:spPr>
          <a:xfrm>
            <a:off x="0" y="-659568"/>
            <a:ext cx="12191999" cy="754691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3"/>
          <p:cNvSpPr txBox="1"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Play"/>
              <a:buNone/>
            </a:pPr>
            <a:r>
              <a:rPr lang="en-GB" sz="4800"/>
              <a:t>Globalisation: Production &amp; Partnership</a:t>
            </a:r>
            <a:endParaRPr sz="480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Play"/>
              <a:buNone/>
            </a:pPr>
            <a:endParaRPr sz="4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3"/>
          <p:cNvSpPr/>
          <p:nvPr/>
        </p:nvSpPr>
        <p:spPr>
          <a:xfrm rot="10800000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3"/>
          <p:cNvSpPr/>
          <p:nvPr/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3"/>
          <p:cNvSpPr txBox="1">
            <a:spLocks noGrp="1"/>
          </p:cNvSpPr>
          <p:nvPr>
            <p:ph type="body" idx="1"/>
          </p:nvPr>
        </p:nvSpPr>
        <p:spPr>
          <a:xfrm>
            <a:off x="793661" y="2599509"/>
            <a:ext cx="4530898" cy="3639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Production hubs: Germany, USA, China, South Africa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Strategic alliances for technology &amp; markets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Regional flexibility: models adapted for local markets</a:t>
            </a:r>
            <a:endParaRPr sz="20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/>
              <a:t>Global reach reduces costs but increases interdependence</a:t>
            </a:r>
            <a:endParaRPr sz="20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  <p:pic>
        <p:nvPicPr>
          <p:cNvPr id="124" name="Google Shape;124;p3" descr="A person working on a ca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l="8829" r="2" b="3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3"/>
          <p:cNvSpPr/>
          <p:nvPr/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"/>
          <p:cNvSpPr/>
          <p:nvPr/>
        </p:nvSpPr>
        <p:spPr>
          <a:xfrm>
            <a:off x="0" y="0"/>
            <a:ext cx="12191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4"/>
          <p:cNvSpPr txBox="1"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lay"/>
              <a:buNone/>
            </a:pPr>
            <a:r>
              <a:rPr lang="en-GB" sz="3600"/>
              <a:t>Influence of Innovation</a:t>
            </a:r>
            <a:endParaRPr sz="3600"/>
          </a:p>
        </p:txBody>
      </p:sp>
      <p:sp>
        <p:nvSpPr>
          <p:cNvPr id="132" name="Google Shape;132;p4"/>
          <p:cNvSpPr/>
          <p:nvPr/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4"/>
          <p:cNvSpPr txBox="1">
            <a:spLocks noGrp="1"/>
          </p:cNvSpPr>
          <p:nvPr>
            <p:ph type="body" idx="1"/>
          </p:nvPr>
        </p:nvSpPr>
        <p:spPr>
          <a:xfrm>
            <a:off x="645066" y="2031101"/>
            <a:ext cx="4282984" cy="3511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AI &amp; automation in production and autonomous driving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Expansion of BMW “i” series and battery sustainability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Circular economy and recycling innovations</a:t>
            </a:r>
            <a:endParaRPr sz="18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/>
              <a:t>Digitalisation: infotainment, connectivity, over-the-air updates</a:t>
            </a:r>
            <a:endParaRPr sz="18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sp>
        <p:nvSpPr>
          <p:cNvPr id="134" name="Google Shape;134;p4"/>
          <p:cNvSpPr/>
          <p:nvPr/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5" name="Google Shape;135;p4"/>
          <p:cNvSpPr/>
          <p:nvPr/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4"/>
          <p:cNvSpPr/>
          <p:nvPr/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7" name="Google Shape;137;p4" descr="A group of people standing in front of a car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 r="5575" b="-1"/>
          <a:stretch/>
        </p:blipFill>
        <p:spPr>
          <a:xfrm>
            <a:off x="6262721" y="650494"/>
            <a:ext cx="5078051" cy="53241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5"/>
          <p:cNvSpPr txBox="1">
            <a:spLocks noGrp="1"/>
          </p:cNvSpPr>
          <p:nvPr>
            <p:ph type="ctrTitle"/>
          </p:nvPr>
        </p:nvSpPr>
        <p:spPr>
          <a:xfrm>
            <a:off x="6194716" y="447438"/>
            <a:ext cx="5334930" cy="21892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Influence of</a:t>
            </a:r>
            <a:br>
              <a:rPr lang="en-GB" sz="5100">
                <a:solidFill>
                  <a:srgbClr val="0070C0"/>
                </a:solidFill>
              </a:rPr>
            </a:br>
            <a:r>
              <a:rPr lang="en-GB" sz="5100">
                <a:solidFill>
                  <a:srgbClr val="0070C0"/>
                </a:solidFill>
              </a:rPr>
              <a:t>Innovation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5"/>
          <p:cNvSpPr txBox="1">
            <a:spLocks noGrp="1"/>
          </p:cNvSpPr>
          <p:nvPr>
            <p:ph type="subTitle" idx="1"/>
          </p:nvPr>
        </p:nvSpPr>
        <p:spPr>
          <a:xfrm>
            <a:off x="6211406" y="3094514"/>
            <a:ext cx="5334931" cy="25561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AI &amp; Automation:</a:t>
            </a:r>
            <a:r>
              <a:rPr lang="en-GB" sz="1800"/>
              <a:t> BMW iFACTORY framework enhances digitalization and automated production. Automated Driving In-Plant (AFW) tested in Dingolfing (BMW Group,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EV &amp; Sustainable Tech:</a:t>
            </a:r>
            <a:r>
              <a:rPr lang="en-GB" sz="1800"/>
              <a:t> Circular approach for resource-efficient vehicle development. 426,594 BEVs sold in 2024 (Anon,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GB" sz="1800" b="1"/>
              <a:t>Connectivity &amp; Infotainment:</a:t>
            </a:r>
            <a:r>
              <a:rPr lang="en-GB" sz="1800"/>
              <a:t> Huawei HiCar integration in China models from 2026, leveraging Harmony OS (Reuters Staff, 2025).</a:t>
            </a:r>
            <a:endParaRPr/>
          </a:p>
        </p:txBody>
      </p:sp>
      <p:sp>
        <p:nvSpPr>
          <p:cNvPr id="145" name="Google Shape;145;p5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5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5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5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5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5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1" name="Google Shape;151;p5" descr="BMW AG: A Legacy Of Innovation, Luxury, And Global Impact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85626" y="959536"/>
            <a:ext cx="4399895" cy="43998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6"/>
          <p:cNvSpPr txBox="1">
            <a:spLocks noGrp="1"/>
          </p:cNvSpPr>
          <p:nvPr>
            <p:ph type="ctrTitle"/>
          </p:nvPr>
        </p:nvSpPr>
        <p:spPr>
          <a:xfrm>
            <a:off x="761070" y="2298162"/>
            <a:ext cx="5334930" cy="15948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226686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Recommendations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6"/>
          <p:cNvSpPr txBox="1">
            <a:spLocks noGrp="1"/>
          </p:cNvSpPr>
          <p:nvPr>
            <p:ph type="subTitle" idx="1"/>
          </p:nvPr>
        </p:nvSpPr>
        <p:spPr>
          <a:xfrm>
            <a:off x="6185837" y="2259433"/>
            <a:ext cx="5334931" cy="2740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Partnerships:</a:t>
            </a:r>
            <a:r>
              <a:rPr lang="en-GB" sz="1800"/>
              <a:t> Collaboration with Ford and Honda for ChargeScape, integrating EVs into power grids (Anon,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Innovation Investment:</a:t>
            </a:r>
            <a:r>
              <a:rPr lang="en-GB" sz="1800"/>
              <a:t> EV-only factory and Neue Klasse models show commitment to future technologies.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Localized Supply Chain:</a:t>
            </a:r>
            <a:r>
              <a:rPr lang="en-GB" sz="1800"/>
              <a:t> Smart-connect system development with Huawei supports regional market integration (Reuters Staff, 2025).</a:t>
            </a:r>
            <a:endParaRPr/>
          </a:p>
        </p:txBody>
      </p:sp>
      <p:sp>
        <p:nvSpPr>
          <p:cNvPr id="159" name="Google Shape;159;p6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6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Google Shape;161;p6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6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6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4" name="Google Shape;164;p6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7"/>
          <p:cNvSpPr txBox="1">
            <a:spLocks noGrp="1"/>
          </p:cNvSpPr>
          <p:nvPr>
            <p:ph type="ctrTitle"/>
          </p:nvPr>
        </p:nvSpPr>
        <p:spPr>
          <a:xfrm>
            <a:off x="530529" y="2156620"/>
            <a:ext cx="5334930" cy="2544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Sustainability Strategy and Conclusion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7"/>
          <p:cNvSpPr txBox="1">
            <a:spLocks noGrp="1"/>
          </p:cNvSpPr>
          <p:nvPr>
            <p:ph type="subTitle" idx="1"/>
          </p:nvPr>
        </p:nvSpPr>
        <p:spPr>
          <a:xfrm>
            <a:off x="6236247" y="2379820"/>
            <a:ext cx="5334931" cy="2544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457200" lvl="0" indent="-4572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Sustainability:</a:t>
            </a:r>
            <a:r>
              <a:rPr lang="en-GB" sz="1800"/>
              <a:t> Net-zero emissions by 2050. Partnership with Redwood Materials recycles lithium-ion batteries, recovering 95–98% of materials (BMW Group, 2024).</a:t>
            </a:r>
            <a:endParaRPr/>
          </a:p>
          <a:p>
            <a:pPr marL="457200" lvl="0" indent="-45720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/>
              <a:t>Conclusion:</a:t>
            </a:r>
            <a:r>
              <a:rPr lang="en-GB" sz="1800"/>
              <a:t> BMW’s focus on innovation, EVs, smart connectivity, and sustainability positions it as a leader in the evolving automotive industry.</a:t>
            </a:r>
            <a:endParaRPr/>
          </a:p>
        </p:txBody>
      </p:sp>
      <p:sp>
        <p:nvSpPr>
          <p:cNvPr id="172" name="Google Shape;172;p7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7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7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7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6" name="Google Shape;176;p7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7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8"/>
          <p:cNvSpPr txBox="1">
            <a:spLocks noGrp="1"/>
          </p:cNvSpPr>
          <p:nvPr>
            <p:ph type="ctrTitle"/>
          </p:nvPr>
        </p:nvSpPr>
        <p:spPr>
          <a:xfrm>
            <a:off x="530529" y="2156620"/>
            <a:ext cx="5334930" cy="14811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Pts val="5100"/>
              <a:buFont typeface="Play"/>
              <a:buNone/>
            </a:pPr>
            <a:r>
              <a:rPr lang="en-GB" sz="5100">
                <a:solidFill>
                  <a:srgbClr val="0070C0"/>
                </a:solidFill>
              </a:rPr>
              <a:t>References</a:t>
            </a:r>
            <a:endParaRPr sz="5100">
              <a:solidFill>
                <a:srgbClr val="0070C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Google Shape;184;p8"/>
          <p:cNvSpPr txBox="1">
            <a:spLocks noGrp="1"/>
          </p:cNvSpPr>
          <p:nvPr>
            <p:ph type="subTitle" idx="1"/>
          </p:nvPr>
        </p:nvSpPr>
        <p:spPr>
          <a:xfrm>
            <a:off x="6236247" y="884583"/>
            <a:ext cx="5334931" cy="4039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lvl="0" indent="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Anon (2024). </a:t>
            </a:r>
            <a:r>
              <a:rPr lang="en-GB" sz="1800" i="1"/>
              <a:t>Circular Economy and Circularity at BMW Group</a:t>
            </a:r>
            <a:r>
              <a:rPr lang="en-GB" sz="1800"/>
              <a:t>. [online] Bmwgroup.com. Available at: https://www.bmwgroup.com/en/sustainability/circular-economy.html?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Bansal, V. (2024). </a:t>
            </a:r>
            <a:r>
              <a:rPr lang="en-GB" sz="1800" i="1"/>
              <a:t>BMW</a:t>
            </a:r>
            <a:r>
              <a:rPr lang="en-GB" sz="1800"/>
              <a:t>. [online] TIME. Available at: https://time.com/6979516/bmw/?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BMW Group (2024). </a:t>
            </a:r>
            <a:r>
              <a:rPr lang="en-GB" sz="1800" i="1"/>
              <a:t>High-tech in production: BMW Group enables automated driving for new vehicles</a:t>
            </a:r>
            <a:r>
              <a:rPr lang="en-GB" sz="1800"/>
              <a:t>. [online] BMW Group PressClub. Available at: https://www.press.bmwgroup.com/global/article/detail/T0446493EN/high-tech-in-production%3A-bmw-group-enables-automated-driving-for-new-vehicles?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GOMOLKA, G. (2024). </a:t>
            </a:r>
            <a:r>
              <a:rPr lang="en-GB" sz="1800" i="1"/>
              <a:t>Neuer Rekord! BMW feiert 2,55 Millionen weltweit verkaufte Autos | Regional</a:t>
            </a:r>
            <a:r>
              <a:rPr lang="en-GB" sz="1800"/>
              <a:t>. [online] bild.de. Available at: https://www.bild.de/regional/muenchen/muenchen-aktuell/neuer-rekord-bmw-feiert-2-55-millionen-weltweit-verkaufte-autos-86689738.bild.html [Accessed 7 Oct. 2025].</a:t>
            </a:r>
            <a:endParaRPr/>
          </a:p>
          <a:p>
            <a:pPr marL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800"/>
              <a:t>Reuters Staff (2025). BMW to integrate Huawei smart-connect system into its China-made cars in 2026. </a:t>
            </a:r>
            <a:r>
              <a:rPr lang="en-GB" sz="1800" i="1"/>
              <a:t>Reuters</a:t>
            </a:r>
            <a:r>
              <a:rPr lang="en-GB" sz="1800"/>
              <a:t>. [online] 17 Mar. Available at: https://www.reuters.com/business/autos-transportation/bmw-develop-smart-apps-drivers-using-huawei-devices-china-2025-03-17/ [Accessed 7 Oct. 2025].</a:t>
            </a:r>
            <a:endParaRPr/>
          </a:p>
        </p:txBody>
      </p:sp>
      <p:sp>
        <p:nvSpPr>
          <p:cNvPr id="185" name="Google Shape;185;p8"/>
          <p:cNvSpPr/>
          <p:nvPr/>
        </p:nvSpPr>
        <p:spPr>
          <a:xfrm flipH="1">
            <a:off x="530529" y="1"/>
            <a:ext cx="1155142" cy="591009"/>
          </a:xfrm>
          <a:custGeom>
            <a:avLst/>
            <a:gdLst/>
            <a:ahLst/>
            <a:cxnLst/>
            <a:rect l="l" t="t" r="r" b="b"/>
            <a:pathLst>
              <a:path w="1155142" h="591009" extrusionOk="0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8"/>
          <p:cNvSpPr/>
          <p:nvPr/>
        </p:nvSpPr>
        <p:spPr>
          <a:xfrm flipH="1">
            <a:off x="4349052" y="0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 extrusionOk="0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8"/>
          <p:cNvSpPr/>
          <p:nvPr/>
        </p:nvSpPr>
        <p:spPr>
          <a:xfrm flipH="1">
            <a:off x="0" y="2916245"/>
            <a:ext cx="159741" cy="552996"/>
          </a:xfrm>
          <a:custGeom>
            <a:avLst/>
            <a:gdLst/>
            <a:ahLst/>
            <a:cxnLst/>
            <a:rect l="l" t="t" r="r" b="b"/>
            <a:pathLst>
              <a:path w="159741" h="552996" extrusionOk="0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8" name="Google Shape;188;p8"/>
          <p:cNvSpPr/>
          <p:nvPr/>
        </p:nvSpPr>
        <p:spPr>
          <a:xfrm flipH="1">
            <a:off x="0" y="5835649"/>
            <a:ext cx="1548180" cy="1022351"/>
          </a:xfrm>
          <a:custGeom>
            <a:avLst/>
            <a:gdLst/>
            <a:ahLst/>
            <a:cxnLst/>
            <a:rect l="l" t="t" r="r" b="b"/>
            <a:pathLst>
              <a:path w="1548180" h="1022351" extrusionOk="0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8"/>
          <p:cNvSpPr/>
          <p:nvPr/>
        </p:nvSpPr>
        <p:spPr>
          <a:xfrm flipH="1">
            <a:off x="3697761" y="5717906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 extrusionOk="0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8"/>
          <p:cNvSpPr/>
          <p:nvPr/>
        </p:nvSpPr>
        <p:spPr>
          <a:xfrm flipH="1">
            <a:off x="4520513" y="6258756"/>
            <a:ext cx="1565940" cy="599245"/>
          </a:xfrm>
          <a:custGeom>
            <a:avLst/>
            <a:gdLst/>
            <a:ahLst/>
            <a:cxnLst/>
            <a:rect l="l" t="t" r="r" b="b"/>
            <a:pathLst>
              <a:path w="1565940" h="599245" extrusionOk="0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911</Words>
  <Application>Microsoft Office PowerPoint</Application>
  <PresentationFormat>Widescreen</PresentationFormat>
  <Paragraphs>84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Play</vt:lpstr>
      <vt:lpstr>Arial</vt:lpstr>
      <vt:lpstr>office theme</vt:lpstr>
      <vt:lpstr>Group Presentation For  Introduction to Business-LCBB4014     Lacturer Name Victor Mah Module Code    LCBB4014</vt:lpstr>
      <vt:lpstr>Company Overview </vt:lpstr>
      <vt:lpstr> SWOT Analysis </vt:lpstr>
      <vt:lpstr>PEST Analysis</vt:lpstr>
      <vt:lpstr>Impact of Globalisation: Supply Chains &amp; Markets</vt:lpstr>
      <vt:lpstr>Globalisation: Production &amp; Partnership </vt:lpstr>
      <vt:lpstr>Influence of Innovation</vt:lpstr>
      <vt:lpstr>Influence of Innovation</vt:lpstr>
      <vt:lpstr>Recommendations</vt:lpstr>
      <vt:lpstr>Sustainability Strategy and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Syed Ali</dc:creator>
  <cp:lastModifiedBy>Syed Ali</cp:lastModifiedBy>
  <cp:revision>4</cp:revision>
  <dcterms:created xsi:type="dcterms:W3CDTF">2025-10-06T12:25:50Z</dcterms:created>
  <dcterms:modified xsi:type="dcterms:W3CDTF">2025-10-10T08:56:20Z</dcterms:modified>
</cp:coreProperties>
</file>