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2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notesSlides/notesSlide4.xml" ContentType="application/vnd.openxmlformats-officedocument.presentationml.notesSlide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notesSlides/notesSlide8.xml" ContentType="application/vnd.openxmlformats-officedocument.presentationml.notesSlide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notesSlides/notesSlide9.xml" ContentType="application/vnd.openxmlformats-officedocument.presentationml.notesSlide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10.xml" ContentType="application/vnd.openxmlformats-officedocument.presentationml.notesSlide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notesSlides/notesSlide11.xml" ContentType="application/vnd.openxmlformats-officedocument.presentationml.notesSlide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notesSlides/notesSlide12.xml" ContentType="application/vnd.openxmlformats-officedocument.presentationml.notesSlide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notesSlides/notesSlide13.xml" ContentType="application/vnd.openxmlformats-officedocument.presentationml.notesSlid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0" r:id="rId1"/>
    <p:sldMasterId id="2147483820" r:id="rId2"/>
  </p:sldMasterIdLst>
  <p:notesMasterIdLst>
    <p:notesMasterId r:id="rId33"/>
  </p:notesMasterIdLst>
  <p:handoutMasterIdLst>
    <p:handoutMasterId r:id="rId34"/>
  </p:handoutMasterIdLst>
  <p:sldIdLst>
    <p:sldId id="603" r:id="rId3"/>
    <p:sldId id="460" r:id="rId4"/>
    <p:sldId id="500" r:id="rId5"/>
    <p:sldId id="429" r:id="rId6"/>
    <p:sldId id="560" r:id="rId7"/>
    <p:sldId id="417" r:id="rId8"/>
    <p:sldId id="336" r:id="rId9"/>
    <p:sldId id="506" r:id="rId10"/>
    <p:sldId id="508" r:id="rId11"/>
    <p:sldId id="509" r:id="rId12"/>
    <p:sldId id="561" r:id="rId13"/>
    <p:sldId id="511" r:id="rId14"/>
    <p:sldId id="515" r:id="rId15"/>
    <p:sldId id="600" r:id="rId16"/>
    <p:sldId id="526" r:id="rId17"/>
    <p:sldId id="527" r:id="rId18"/>
    <p:sldId id="528" r:id="rId19"/>
    <p:sldId id="532" r:id="rId20"/>
    <p:sldId id="440" r:id="rId21"/>
    <p:sldId id="311" r:id="rId22"/>
    <p:sldId id="364" r:id="rId23"/>
    <p:sldId id="360" r:id="rId24"/>
    <p:sldId id="538" r:id="rId25"/>
    <p:sldId id="361" r:id="rId26"/>
    <p:sldId id="540" r:id="rId27"/>
    <p:sldId id="412" r:id="rId28"/>
    <p:sldId id="549" r:id="rId29"/>
    <p:sldId id="554" r:id="rId30"/>
    <p:sldId id="602" r:id="rId31"/>
    <p:sldId id="601" r:id="rId32"/>
  </p:sldIdLst>
  <p:sldSz cx="9144000" cy="6858000" type="screen4x3"/>
  <p:notesSz cx="6888163" cy="1002188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521415D9-36F7-43E2-AB2F-B90AF26B5E84}">
      <p14:sectionLst xmlns:p14="http://schemas.microsoft.com/office/powerpoint/2010/main">
        <p14:section name="Prelims &amp; intro" id="{74C8FE01-F85D-4B52-B510-832F33FA94C0}">
          <p14:sldIdLst/>
        </p14:section>
        <p14:section name="Ch 1" id="{3EB7FBBD-4CF9-42F3-81A8-B8468EB6A764}">
          <p14:sldIdLst>
            <p14:sldId id="603"/>
          </p14:sldIdLst>
        </p14:section>
        <p14:section name="Ch 2 design &amp; s-c" id="{394694B7-EB29-469F-83DB-6CEF0B4F7308}">
          <p14:sldIdLst>
            <p14:sldId id="460"/>
          </p14:sldIdLst>
        </p14:section>
        <p14:section name="Ch 3 Biz models" id="{55DEA3CE-BF6E-4D60-8C2C-B6045666782C}">
          <p14:sldIdLst/>
        </p14:section>
        <p14:section name="Ch 4 enablers &amp; accelerators" id="{394FF4E8-2396-4DAB-A623-B7735DDC135D}">
          <p14:sldIdLst>
            <p14:sldId id="500"/>
          </p14:sldIdLst>
        </p14:section>
        <p14:section name="Ch5 Why CE?" id="{5B223B61-C237-46AD-8E9C-A69E2F8CF560}">
          <p14:sldIdLst>
            <p14:sldId id="429"/>
          </p14:sldIdLst>
        </p14:section>
        <p14:section name="Ch 6 Sector:  Food, coffee" id="{82687054-4875-4BE5-A1D4-E0B030B5D346}">
          <p14:sldIdLst>
            <p14:sldId id="560"/>
            <p14:sldId id="417"/>
            <p14:sldId id="336"/>
            <p14:sldId id="506"/>
            <p14:sldId id="508"/>
            <p14:sldId id="509"/>
          </p14:sldIdLst>
        </p14:section>
        <p14:section name="Ch 7 Sector: Fashion" id="{CA639B7B-4794-47D0-92B0-C143FC4C41B1}">
          <p14:sldIdLst>
            <p14:sldId id="561"/>
            <p14:sldId id="511"/>
            <p14:sldId id="515"/>
            <p14:sldId id="600"/>
          </p14:sldIdLst>
        </p14:section>
        <p14:section name="Ch 8 Cons Tech" id="{77C1675E-BF21-44A2-A454-400657D23F1D}">
          <p14:sldIdLst>
            <p14:sldId id="526"/>
            <p14:sldId id="527"/>
            <p14:sldId id="528"/>
          </p14:sldIdLst>
        </p14:section>
        <p14:section name="Ch 9 Industrial manuf" id="{1C14347D-E1DD-4F76-A3CD-45C598BE7DFB}">
          <p14:sldIdLst>
            <p14:sldId id="532"/>
            <p14:sldId id="440"/>
            <p14:sldId id="311"/>
          </p14:sldIdLst>
        </p14:section>
        <p14:section name="Ch 10 S-c strategy &amp; plan" id="{5743B6F8-0CE8-4B0B-88F4-1DA07D461BDA}">
          <p14:sldIdLst>
            <p14:sldId id="364"/>
            <p14:sldId id="360"/>
          </p14:sldIdLst>
        </p14:section>
        <p14:section name="Ch 11 s-c upstream" id="{066D6135-26D6-4445-8B3E-526AC0AF7340}">
          <p14:sldIdLst>
            <p14:sldId id="538"/>
            <p14:sldId id="361"/>
            <p14:sldId id="540"/>
            <p14:sldId id="412"/>
          </p14:sldIdLst>
        </p14:section>
        <p14:section name="Ch 12 S-C midstream" id="{1B6A0CF7-0C33-4DBD-8D86-792454D62CA9}">
          <p14:sldIdLst/>
        </p14:section>
        <p14:section name="Ch 13 s-c downstream" id="{DC44AE69-DFE6-4845-B7EC-82A7FFDA245E}">
          <p14:sldIdLst/>
        </p14:section>
        <p14:section name="Ch 14 Biz Case journey" id="{61760FB5-F539-4060-9F50-5AB791EE5F98}">
          <p14:sldIdLst>
            <p14:sldId id="549"/>
            <p14:sldId id="554"/>
            <p14:sldId id="602"/>
            <p14:sldId id="60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2993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  <a:srgbClr val="8FAADC"/>
    <a:srgbClr val="FFFFFF"/>
    <a:srgbClr val="00CC00"/>
    <a:srgbClr val="B2B2B2"/>
    <a:srgbClr val="6699FF"/>
    <a:srgbClr val="A50021"/>
    <a:srgbClr val="CC0000"/>
    <a:srgbClr val="5F5F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82479" autoAdjust="0"/>
  </p:normalViewPr>
  <p:slideViewPr>
    <p:cSldViewPr snapToGrid="0">
      <p:cViewPr varScale="1">
        <p:scale>
          <a:sx n="88" d="100"/>
          <a:sy n="88" d="100"/>
        </p:scale>
        <p:origin x="1168" y="72"/>
      </p:cViewPr>
      <p:guideLst>
        <p:guide orient="horz" pos="2137"/>
        <p:guide pos="299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-2814"/>
    </p:cViewPr>
  </p:sorterViewPr>
  <p:notesViewPr>
    <p:cSldViewPr snapToGrid="0">
      <p:cViewPr>
        <p:scale>
          <a:sx n="66" d="100"/>
          <a:sy n="66" d="100"/>
        </p:scale>
        <p:origin x="-1038" y="120"/>
      </p:cViewPr>
      <p:guideLst>
        <p:guide orient="horz" pos="3157"/>
        <p:guide pos="2170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B58DC9-6527-40EB-B0F1-44530D360D08}" type="doc">
      <dgm:prSet loTypeId="urn:microsoft.com/office/officeart/2005/8/layout/balance1" loCatId="relationship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A713016C-7EBA-43A2-ADDB-3F809440C029}">
      <dgm:prSet phldrT="[Text]" custT="1"/>
      <dgm:spPr/>
      <dgm:t>
        <a:bodyPr/>
        <a:lstStyle/>
        <a:p>
          <a:r>
            <a:rPr lang="en-GB" sz="2400" dirty="0" smtClean="0"/>
            <a:t>Improve supply</a:t>
          </a:r>
          <a:endParaRPr lang="en-GB" sz="2400" dirty="0"/>
        </a:p>
      </dgm:t>
    </dgm:pt>
    <dgm:pt modelId="{7B76DE49-D88F-46CF-9845-022482872A8F}" type="parTrans" cxnId="{90B3C0D2-BF30-43B2-8B7F-36855E4516E8}">
      <dgm:prSet/>
      <dgm:spPr/>
      <dgm:t>
        <a:bodyPr/>
        <a:lstStyle/>
        <a:p>
          <a:endParaRPr lang="en-GB" sz="2000"/>
        </a:p>
      </dgm:t>
    </dgm:pt>
    <dgm:pt modelId="{00B9D89E-F7E6-4EC6-8A44-BC2D42234758}" type="sibTrans" cxnId="{90B3C0D2-BF30-43B2-8B7F-36855E4516E8}">
      <dgm:prSet/>
      <dgm:spPr/>
      <dgm:t>
        <a:bodyPr/>
        <a:lstStyle/>
        <a:p>
          <a:endParaRPr lang="en-GB" sz="2000"/>
        </a:p>
      </dgm:t>
    </dgm:pt>
    <dgm:pt modelId="{304E1108-8D59-4D3E-92E6-254BB3469CFE}">
      <dgm:prSet phldrT="[Text]" custT="1"/>
      <dgm:spPr/>
      <dgm:t>
        <a:bodyPr/>
        <a:lstStyle/>
        <a:p>
          <a:r>
            <a:rPr lang="en-GB" sz="2400" dirty="0" smtClean="0"/>
            <a:t>Reduce demand</a:t>
          </a:r>
          <a:endParaRPr lang="en-GB" sz="2400" dirty="0"/>
        </a:p>
      </dgm:t>
    </dgm:pt>
    <dgm:pt modelId="{AA0C49BB-26DE-42D4-8B39-2D438F31E6DF}" type="parTrans" cxnId="{35D456A2-3C52-434B-B98F-ADDF110C23FA}">
      <dgm:prSet/>
      <dgm:spPr/>
      <dgm:t>
        <a:bodyPr/>
        <a:lstStyle/>
        <a:p>
          <a:endParaRPr lang="en-GB" sz="2000"/>
        </a:p>
      </dgm:t>
    </dgm:pt>
    <dgm:pt modelId="{04B65F56-DCBB-4D72-8C74-62A9458221CB}" type="sibTrans" cxnId="{35D456A2-3C52-434B-B98F-ADDF110C23FA}">
      <dgm:prSet/>
      <dgm:spPr/>
      <dgm:t>
        <a:bodyPr/>
        <a:lstStyle/>
        <a:p>
          <a:endParaRPr lang="en-GB" sz="2000"/>
        </a:p>
      </dgm:t>
    </dgm:pt>
    <dgm:pt modelId="{B2909C79-9388-4125-93C7-8BF4A99460B8}">
      <dgm:prSet phldrT="[Text]" custT="1"/>
      <dgm:spPr/>
      <dgm:t>
        <a:bodyPr/>
        <a:lstStyle/>
        <a:p>
          <a:r>
            <a:rPr lang="en-GB" sz="1800" dirty="0" smtClean="0"/>
            <a:t>Industrial food</a:t>
          </a:r>
          <a:endParaRPr lang="en-GB" sz="1800" dirty="0"/>
        </a:p>
      </dgm:t>
    </dgm:pt>
    <dgm:pt modelId="{551B9635-51BA-4DFD-A51B-5B4191AA6775}" type="parTrans" cxnId="{FCBF6A5D-602A-4FC6-A780-CE4498B53E70}">
      <dgm:prSet/>
      <dgm:spPr/>
      <dgm:t>
        <a:bodyPr/>
        <a:lstStyle/>
        <a:p>
          <a:endParaRPr lang="en-GB" sz="2000"/>
        </a:p>
      </dgm:t>
    </dgm:pt>
    <dgm:pt modelId="{5FF12D95-0D0E-4E6E-B4B5-189B1C4510F5}" type="sibTrans" cxnId="{FCBF6A5D-602A-4FC6-A780-CE4498B53E70}">
      <dgm:prSet/>
      <dgm:spPr/>
      <dgm:t>
        <a:bodyPr/>
        <a:lstStyle/>
        <a:p>
          <a:endParaRPr lang="en-GB" sz="2000"/>
        </a:p>
      </dgm:t>
    </dgm:pt>
    <dgm:pt modelId="{62CF65DA-82AD-4BB1-803D-C828B54884B3}">
      <dgm:prSet phldrT="[Text]" custT="1"/>
      <dgm:spPr/>
      <dgm:t>
        <a:bodyPr/>
        <a:lstStyle/>
        <a:p>
          <a:r>
            <a:rPr lang="en-GB" sz="1800" dirty="0" smtClean="0"/>
            <a:t>Affordability</a:t>
          </a:r>
          <a:endParaRPr lang="en-GB" sz="1800" dirty="0"/>
        </a:p>
      </dgm:t>
    </dgm:pt>
    <dgm:pt modelId="{8088DFF8-3A06-4B1A-93B3-14F24B846C5B}" type="parTrans" cxnId="{44A34815-8068-42FA-A03D-02EEC73363B1}">
      <dgm:prSet/>
      <dgm:spPr/>
      <dgm:t>
        <a:bodyPr/>
        <a:lstStyle/>
        <a:p>
          <a:endParaRPr lang="en-GB" sz="2000"/>
        </a:p>
      </dgm:t>
    </dgm:pt>
    <dgm:pt modelId="{A809D289-84F0-40FD-A9E0-1CCBA1EE7C73}" type="sibTrans" cxnId="{44A34815-8068-42FA-A03D-02EEC73363B1}">
      <dgm:prSet/>
      <dgm:spPr/>
      <dgm:t>
        <a:bodyPr/>
        <a:lstStyle/>
        <a:p>
          <a:endParaRPr lang="en-GB" sz="2000"/>
        </a:p>
      </dgm:t>
    </dgm:pt>
    <dgm:pt modelId="{2C7BF6F9-506A-4E61-8B67-264059628462}">
      <dgm:prSet phldrT="[Text]" custT="1"/>
      <dgm:spPr/>
      <dgm:t>
        <a:bodyPr/>
        <a:lstStyle/>
        <a:p>
          <a:r>
            <a:rPr lang="en-GB" sz="1800" dirty="0" smtClean="0"/>
            <a:t>Food security</a:t>
          </a:r>
          <a:endParaRPr lang="en-GB" sz="1800" dirty="0"/>
        </a:p>
      </dgm:t>
    </dgm:pt>
    <dgm:pt modelId="{9596F43D-3D3B-4D9A-A091-C9C6569C7931}" type="parTrans" cxnId="{CC9D2A53-19A9-40D6-84D1-5112D3F95698}">
      <dgm:prSet/>
      <dgm:spPr/>
      <dgm:t>
        <a:bodyPr/>
        <a:lstStyle/>
        <a:p>
          <a:endParaRPr lang="en-GB" sz="2000"/>
        </a:p>
      </dgm:t>
    </dgm:pt>
    <dgm:pt modelId="{76B6BFCB-FF60-48A0-A022-9B11D3346CFB}" type="sibTrans" cxnId="{CC9D2A53-19A9-40D6-84D1-5112D3F95698}">
      <dgm:prSet/>
      <dgm:spPr/>
      <dgm:t>
        <a:bodyPr/>
        <a:lstStyle/>
        <a:p>
          <a:endParaRPr lang="en-GB" sz="2000"/>
        </a:p>
      </dgm:t>
    </dgm:pt>
    <dgm:pt modelId="{047DCFA5-D20D-4CB1-9DDA-5314BE5C8AA2}">
      <dgm:prSet phldrT="[Text]" custT="1"/>
      <dgm:spPr/>
      <dgm:t>
        <a:bodyPr/>
        <a:lstStyle/>
        <a:p>
          <a:r>
            <a:rPr lang="en-GB" sz="1800" dirty="0" smtClean="0"/>
            <a:t>Obesity</a:t>
          </a:r>
          <a:endParaRPr lang="en-GB" sz="1800" dirty="0"/>
        </a:p>
      </dgm:t>
    </dgm:pt>
    <dgm:pt modelId="{FAF948B2-9BA5-4476-B981-B8D7C43370BE}" type="parTrans" cxnId="{ECED5C22-A176-45D3-BC35-900B10D43F2C}">
      <dgm:prSet/>
      <dgm:spPr/>
      <dgm:t>
        <a:bodyPr/>
        <a:lstStyle/>
        <a:p>
          <a:endParaRPr lang="en-GB" sz="2000"/>
        </a:p>
      </dgm:t>
    </dgm:pt>
    <dgm:pt modelId="{0B5CFBFA-BAAD-408A-A830-9A28CDC22805}" type="sibTrans" cxnId="{ECED5C22-A176-45D3-BC35-900B10D43F2C}">
      <dgm:prSet/>
      <dgm:spPr/>
      <dgm:t>
        <a:bodyPr/>
        <a:lstStyle/>
        <a:p>
          <a:endParaRPr lang="en-GB" sz="2000"/>
        </a:p>
      </dgm:t>
    </dgm:pt>
    <dgm:pt modelId="{800C9925-A0B8-4F11-85FB-1379165D829E}">
      <dgm:prSet phldrT="[Text]" custT="1"/>
      <dgm:spPr/>
      <dgm:t>
        <a:bodyPr/>
        <a:lstStyle/>
        <a:p>
          <a:r>
            <a:rPr lang="en-GB" sz="1800" dirty="0" smtClean="0"/>
            <a:t>Disease</a:t>
          </a:r>
          <a:endParaRPr lang="en-GB" sz="1800" dirty="0"/>
        </a:p>
      </dgm:t>
    </dgm:pt>
    <dgm:pt modelId="{583EC3E7-DAE1-4644-BC17-D99F4E4A82D9}" type="parTrans" cxnId="{445F5F5A-B8EF-45D8-A674-E720F04119BC}">
      <dgm:prSet/>
      <dgm:spPr/>
      <dgm:t>
        <a:bodyPr/>
        <a:lstStyle/>
        <a:p>
          <a:endParaRPr lang="en-GB" sz="2000"/>
        </a:p>
      </dgm:t>
    </dgm:pt>
    <dgm:pt modelId="{E5403579-7F2F-4E8C-A726-72466A058D23}" type="sibTrans" cxnId="{445F5F5A-B8EF-45D8-A674-E720F04119BC}">
      <dgm:prSet/>
      <dgm:spPr/>
      <dgm:t>
        <a:bodyPr/>
        <a:lstStyle/>
        <a:p>
          <a:endParaRPr lang="en-GB" sz="2000"/>
        </a:p>
      </dgm:t>
    </dgm:pt>
    <dgm:pt modelId="{0879C924-5777-44F6-8C6A-6A56FA78CB3F}">
      <dgm:prSet phldrT="[Text]" custT="1"/>
      <dgm:spPr/>
      <dgm:t>
        <a:bodyPr/>
        <a:lstStyle/>
        <a:p>
          <a:r>
            <a:rPr lang="en-GB" sz="1800" smtClean="0"/>
            <a:t>Hunger</a:t>
          </a:r>
          <a:endParaRPr lang="en-GB" sz="1800" dirty="0"/>
        </a:p>
      </dgm:t>
    </dgm:pt>
    <dgm:pt modelId="{7F0AF025-D74C-42DE-A8C2-7D2EB1791B37}" type="parTrans" cxnId="{BD709CA2-E8A4-44E3-B335-4898A97E30A2}">
      <dgm:prSet/>
      <dgm:spPr/>
      <dgm:t>
        <a:bodyPr/>
        <a:lstStyle/>
        <a:p>
          <a:endParaRPr lang="en-GB" sz="2000"/>
        </a:p>
      </dgm:t>
    </dgm:pt>
    <dgm:pt modelId="{0A7421A3-E406-4C16-B344-8F64C4353C57}" type="sibTrans" cxnId="{BD709CA2-E8A4-44E3-B335-4898A97E30A2}">
      <dgm:prSet/>
      <dgm:spPr/>
      <dgm:t>
        <a:bodyPr/>
        <a:lstStyle/>
        <a:p>
          <a:endParaRPr lang="en-GB" sz="2000"/>
        </a:p>
      </dgm:t>
    </dgm:pt>
    <dgm:pt modelId="{56602A64-C4DF-4E79-9BAB-2EEEAD5C51DA}">
      <dgm:prSet phldrT="[Text]" custT="1"/>
      <dgm:spPr/>
      <dgm:t>
        <a:bodyPr/>
        <a:lstStyle/>
        <a:p>
          <a:r>
            <a:rPr lang="en-GB" sz="1800" smtClean="0"/>
            <a:t>Waste</a:t>
          </a:r>
          <a:endParaRPr lang="en-GB" sz="1800" dirty="0"/>
        </a:p>
      </dgm:t>
    </dgm:pt>
    <dgm:pt modelId="{FA499B06-EB94-4686-AC71-B3B2A52A6D64}" type="parTrans" cxnId="{F2603B5F-899B-42D9-87E5-4164008D1ED4}">
      <dgm:prSet/>
      <dgm:spPr/>
      <dgm:t>
        <a:bodyPr/>
        <a:lstStyle/>
        <a:p>
          <a:endParaRPr lang="en-GB" sz="2000"/>
        </a:p>
      </dgm:t>
    </dgm:pt>
    <dgm:pt modelId="{FFE4F29F-0E09-4BD7-B4F5-C1A113FBA03A}" type="sibTrans" cxnId="{F2603B5F-899B-42D9-87E5-4164008D1ED4}">
      <dgm:prSet/>
      <dgm:spPr/>
      <dgm:t>
        <a:bodyPr/>
        <a:lstStyle/>
        <a:p>
          <a:endParaRPr lang="en-GB" sz="2000"/>
        </a:p>
      </dgm:t>
    </dgm:pt>
    <dgm:pt modelId="{75614B33-65C8-414B-8DD3-F40ACB161EF5}" type="pres">
      <dgm:prSet presAssocID="{62B58DC9-6527-40EB-B0F1-44530D360D08}" presName="outerComposite" presStyleCnt="0">
        <dgm:presLayoutVars>
          <dgm:chMax val="2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E3ACD03-A16F-47DC-960E-65D83DCF61C6}" type="pres">
      <dgm:prSet presAssocID="{62B58DC9-6527-40EB-B0F1-44530D360D08}" presName="dummyMaxCanvas" presStyleCnt="0"/>
      <dgm:spPr/>
      <dgm:t>
        <a:bodyPr/>
        <a:lstStyle/>
        <a:p>
          <a:endParaRPr lang="en-GB"/>
        </a:p>
      </dgm:t>
    </dgm:pt>
    <dgm:pt modelId="{4D3A1B1D-4AF5-4BA1-8905-662A16D0DA77}" type="pres">
      <dgm:prSet presAssocID="{62B58DC9-6527-40EB-B0F1-44530D360D08}" presName="parentComposite" presStyleCnt="0"/>
      <dgm:spPr/>
      <dgm:t>
        <a:bodyPr/>
        <a:lstStyle/>
        <a:p>
          <a:endParaRPr lang="en-GB"/>
        </a:p>
      </dgm:t>
    </dgm:pt>
    <dgm:pt modelId="{BDC4FCED-3ACE-4F98-8D53-A92BD0D80709}" type="pres">
      <dgm:prSet presAssocID="{62B58DC9-6527-40EB-B0F1-44530D360D08}" presName="parent1" presStyleLbl="alignAccFollowNode1" presStyleIdx="0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C2DEF9C9-A925-466F-909D-622EF9715C56}" type="pres">
      <dgm:prSet presAssocID="{62B58DC9-6527-40EB-B0F1-44530D360D08}" presName="parent2" presStyleLbl="alignAccFollowNode1" presStyleIdx="1" presStyleCnt="4">
        <dgm:presLayoutVars>
          <dgm:chMax val="4"/>
        </dgm:presLayoutVars>
      </dgm:prSet>
      <dgm:spPr/>
      <dgm:t>
        <a:bodyPr/>
        <a:lstStyle/>
        <a:p>
          <a:endParaRPr lang="en-GB"/>
        </a:p>
      </dgm:t>
    </dgm:pt>
    <dgm:pt modelId="{F82FC52B-FA96-4F9E-946A-6871EC9085BE}" type="pres">
      <dgm:prSet presAssocID="{62B58DC9-6527-40EB-B0F1-44530D360D08}" presName="childrenComposite" presStyleCnt="0"/>
      <dgm:spPr/>
      <dgm:t>
        <a:bodyPr/>
        <a:lstStyle/>
        <a:p>
          <a:endParaRPr lang="en-GB"/>
        </a:p>
      </dgm:t>
    </dgm:pt>
    <dgm:pt modelId="{8780B9AB-A595-4023-981E-9ACF00410A3C}" type="pres">
      <dgm:prSet presAssocID="{62B58DC9-6527-40EB-B0F1-44530D360D08}" presName="dummyMaxCanvas_ChildArea" presStyleCnt="0"/>
      <dgm:spPr/>
      <dgm:t>
        <a:bodyPr/>
        <a:lstStyle/>
        <a:p>
          <a:endParaRPr lang="en-GB"/>
        </a:p>
      </dgm:t>
    </dgm:pt>
    <dgm:pt modelId="{5D858B9C-C15C-4759-B2B0-7F953CF2F93E}" type="pres">
      <dgm:prSet presAssocID="{62B58DC9-6527-40EB-B0F1-44530D360D08}" presName="fulcrum" presStyleLbl="alignAccFollowNode1" presStyleIdx="2" presStyleCnt="4"/>
      <dgm:spPr/>
      <dgm:t>
        <a:bodyPr/>
        <a:lstStyle/>
        <a:p>
          <a:endParaRPr lang="en-GB"/>
        </a:p>
      </dgm:t>
    </dgm:pt>
    <dgm:pt modelId="{9F9D19CB-D8B4-4439-8FBD-865FE6994A3D}" type="pres">
      <dgm:prSet presAssocID="{62B58DC9-6527-40EB-B0F1-44530D360D08}" presName="balance_34" presStyleLbl="alignAccFollowNode1" presStyleIdx="3" presStyleCnt="4" custLinFactNeighborX="0">
        <dgm:presLayoutVars>
          <dgm:bulletEnabled val="1"/>
        </dgm:presLayoutVars>
      </dgm:prSet>
      <dgm:spPr/>
    </dgm:pt>
    <dgm:pt modelId="{F8F282A5-1B33-43E0-B0E3-37CDC31052D5}" type="pres">
      <dgm:prSet presAssocID="{62B58DC9-6527-40EB-B0F1-44530D360D08}" presName="right_34_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99FBC4-D4B0-4332-98E3-EC387F745A11}" type="pres">
      <dgm:prSet presAssocID="{62B58DC9-6527-40EB-B0F1-44530D360D08}" presName="right_34_2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7180618-827C-4D9F-A72D-3EF4196C0BC1}" type="pres">
      <dgm:prSet presAssocID="{62B58DC9-6527-40EB-B0F1-44530D360D08}" presName="right_34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5C41B57-8BE6-4F20-ABB1-9C991B3EE0FC}" type="pres">
      <dgm:prSet presAssocID="{62B58DC9-6527-40EB-B0F1-44530D360D08}" presName="right_34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D71E3DD-5E00-41E9-80E6-621DC552351D}" type="pres">
      <dgm:prSet presAssocID="{62B58DC9-6527-40EB-B0F1-44530D360D08}" presName="left_34_1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61BDAF4-E710-46D2-89DB-88A05B1855C8}" type="pres">
      <dgm:prSet presAssocID="{62B58DC9-6527-40EB-B0F1-44530D360D08}" presName="left_34_2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1D2AD1B-0D5B-4D00-B8C5-A7A99C09B7D3}" type="pres">
      <dgm:prSet presAssocID="{62B58DC9-6527-40EB-B0F1-44530D360D08}" presName="left_34_3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DF3CB40-7DE0-4DF4-8E11-9E8029E103C7}" type="presOf" srcId="{A713016C-7EBA-43A2-ADDB-3F809440C029}" destId="{BDC4FCED-3ACE-4F98-8D53-A92BD0D80709}" srcOrd="0" destOrd="0" presId="urn:microsoft.com/office/officeart/2005/8/layout/balance1"/>
    <dgm:cxn modelId="{BD709CA2-E8A4-44E3-B335-4898A97E30A2}" srcId="{A713016C-7EBA-43A2-ADDB-3F809440C029}" destId="{0879C924-5777-44F6-8C6A-6A56FA78CB3F}" srcOrd="2" destOrd="0" parTransId="{7F0AF025-D74C-42DE-A8C2-7D2EB1791B37}" sibTransId="{0A7421A3-E406-4C16-B344-8F64C4353C57}"/>
    <dgm:cxn modelId="{ECED5C22-A176-45D3-BC35-900B10D43F2C}" srcId="{304E1108-8D59-4D3E-92E6-254BB3469CFE}" destId="{047DCFA5-D20D-4CB1-9DDA-5314BE5C8AA2}" srcOrd="1" destOrd="0" parTransId="{FAF948B2-9BA5-4476-B981-B8D7C43370BE}" sibTransId="{0B5CFBFA-BAAD-408A-A830-9A28CDC22805}"/>
    <dgm:cxn modelId="{0C09F113-21B6-412E-9FBC-03CFC243688F}" type="presOf" srcId="{304E1108-8D59-4D3E-92E6-254BB3469CFE}" destId="{C2DEF9C9-A925-466F-909D-622EF9715C56}" srcOrd="0" destOrd="0" presId="urn:microsoft.com/office/officeart/2005/8/layout/balance1"/>
    <dgm:cxn modelId="{5B617305-080F-4FED-8DAF-AA5FE34DAF37}" type="presOf" srcId="{047DCFA5-D20D-4CB1-9DDA-5314BE5C8AA2}" destId="{D299FBC4-D4B0-4332-98E3-EC387F745A11}" srcOrd="0" destOrd="0" presId="urn:microsoft.com/office/officeart/2005/8/layout/balance1"/>
    <dgm:cxn modelId="{90B3C0D2-BF30-43B2-8B7F-36855E4516E8}" srcId="{62B58DC9-6527-40EB-B0F1-44530D360D08}" destId="{A713016C-7EBA-43A2-ADDB-3F809440C029}" srcOrd="0" destOrd="0" parTransId="{7B76DE49-D88F-46CF-9845-022482872A8F}" sibTransId="{00B9D89E-F7E6-4EC6-8A44-BC2D42234758}"/>
    <dgm:cxn modelId="{66FA1CA1-231C-4F7E-933D-F2E11CAB7FD3}" type="presOf" srcId="{56602A64-C4DF-4E79-9BAB-2EEEAD5C51DA}" destId="{C5C41B57-8BE6-4F20-ABB1-9C991B3EE0FC}" srcOrd="0" destOrd="0" presId="urn:microsoft.com/office/officeart/2005/8/layout/balance1"/>
    <dgm:cxn modelId="{CC9D2A53-19A9-40D6-84D1-5112D3F95698}" srcId="{A713016C-7EBA-43A2-ADDB-3F809440C029}" destId="{2C7BF6F9-506A-4E61-8B67-264059628462}" srcOrd="1" destOrd="0" parTransId="{9596F43D-3D3B-4D9A-A091-C9C6569C7931}" sibTransId="{76B6BFCB-FF60-48A0-A022-9B11D3346CFB}"/>
    <dgm:cxn modelId="{B6EEBC34-BF5F-4C77-AEF8-6676CFEC6AC3}" type="presOf" srcId="{62CF65DA-82AD-4BB1-803D-C828B54884B3}" destId="{FD71E3DD-5E00-41E9-80E6-621DC552351D}" srcOrd="0" destOrd="0" presId="urn:microsoft.com/office/officeart/2005/8/layout/balance1"/>
    <dgm:cxn modelId="{445F5F5A-B8EF-45D8-A674-E720F04119BC}" srcId="{304E1108-8D59-4D3E-92E6-254BB3469CFE}" destId="{800C9925-A0B8-4F11-85FB-1379165D829E}" srcOrd="2" destOrd="0" parTransId="{583EC3E7-DAE1-4644-BC17-D99F4E4A82D9}" sibTransId="{E5403579-7F2F-4E8C-A726-72466A058D23}"/>
    <dgm:cxn modelId="{35D456A2-3C52-434B-B98F-ADDF110C23FA}" srcId="{62B58DC9-6527-40EB-B0F1-44530D360D08}" destId="{304E1108-8D59-4D3E-92E6-254BB3469CFE}" srcOrd="1" destOrd="0" parTransId="{AA0C49BB-26DE-42D4-8B39-2D438F31E6DF}" sibTransId="{04B65F56-DCBB-4D72-8C74-62A9458221CB}"/>
    <dgm:cxn modelId="{FCBF6A5D-602A-4FC6-A780-CE4498B53E70}" srcId="{304E1108-8D59-4D3E-92E6-254BB3469CFE}" destId="{B2909C79-9388-4125-93C7-8BF4A99460B8}" srcOrd="0" destOrd="0" parTransId="{551B9635-51BA-4DFD-A51B-5B4191AA6775}" sibTransId="{5FF12D95-0D0E-4E6E-B4B5-189B1C4510F5}"/>
    <dgm:cxn modelId="{D129D87F-8B9C-4B59-B435-82B7612DF3D3}" type="presOf" srcId="{B2909C79-9388-4125-93C7-8BF4A99460B8}" destId="{F8F282A5-1B33-43E0-B0E3-37CDC31052D5}" srcOrd="0" destOrd="0" presId="urn:microsoft.com/office/officeart/2005/8/layout/balance1"/>
    <dgm:cxn modelId="{AB061E94-C6F3-4352-8B4A-C59BA2F8E3C1}" type="presOf" srcId="{800C9925-A0B8-4F11-85FB-1379165D829E}" destId="{67180618-827C-4D9F-A72D-3EF4196C0BC1}" srcOrd="0" destOrd="0" presId="urn:microsoft.com/office/officeart/2005/8/layout/balance1"/>
    <dgm:cxn modelId="{F2603B5F-899B-42D9-87E5-4164008D1ED4}" srcId="{304E1108-8D59-4D3E-92E6-254BB3469CFE}" destId="{56602A64-C4DF-4E79-9BAB-2EEEAD5C51DA}" srcOrd="3" destOrd="0" parTransId="{FA499B06-EB94-4686-AC71-B3B2A52A6D64}" sibTransId="{FFE4F29F-0E09-4BD7-B4F5-C1A113FBA03A}"/>
    <dgm:cxn modelId="{EB52D854-7CD6-4D75-A4A0-1B5B9A310E78}" type="presOf" srcId="{0879C924-5777-44F6-8C6A-6A56FA78CB3F}" destId="{F1D2AD1B-0D5B-4D00-B8C5-A7A99C09B7D3}" srcOrd="0" destOrd="0" presId="urn:microsoft.com/office/officeart/2005/8/layout/balance1"/>
    <dgm:cxn modelId="{C985D161-6750-4ED4-8280-1108C1FC5E84}" type="presOf" srcId="{62B58DC9-6527-40EB-B0F1-44530D360D08}" destId="{75614B33-65C8-414B-8DD3-F40ACB161EF5}" srcOrd="0" destOrd="0" presId="urn:microsoft.com/office/officeart/2005/8/layout/balance1"/>
    <dgm:cxn modelId="{81806773-D93C-4FA5-86E0-FF466E755429}" type="presOf" srcId="{2C7BF6F9-506A-4E61-8B67-264059628462}" destId="{961BDAF4-E710-46D2-89DB-88A05B1855C8}" srcOrd="0" destOrd="0" presId="urn:microsoft.com/office/officeart/2005/8/layout/balance1"/>
    <dgm:cxn modelId="{44A34815-8068-42FA-A03D-02EEC73363B1}" srcId="{A713016C-7EBA-43A2-ADDB-3F809440C029}" destId="{62CF65DA-82AD-4BB1-803D-C828B54884B3}" srcOrd="0" destOrd="0" parTransId="{8088DFF8-3A06-4B1A-93B3-14F24B846C5B}" sibTransId="{A809D289-84F0-40FD-A9E0-1CCBA1EE7C73}"/>
    <dgm:cxn modelId="{C452BCEF-D602-4F86-8353-A485116A230E}" type="presParOf" srcId="{75614B33-65C8-414B-8DD3-F40ACB161EF5}" destId="{8E3ACD03-A16F-47DC-960E-65D83DCF61C6}" srcOrd="0" destOrd="0" presId="urn:microsoft.com/office/officeart/2005/8/layout/balance1"/>
    <dgm:cxn modelId="{3E3FE957-21BC-4BD6-885F-761FC4975F2C}" type="presParOf" srcId="{75614B33-65C8-414B-8DD3-F40ACB161EF5}" destId="{4D3A1B1D-4AF5-4BA1-8905-662A16D0DA77}" srcOrd="1" destOrd="0" presId="urn:microsoft.com/office/officeart/2005/8/layout/balance1"/>
    <dgm:cxn modelId="{88B334DA-B640-409C-9046-1887C0D7339C}" type="presParOf" srcId="{4D3A1B1D-4AF5-4BA1-8905-662A16D0DA77}" destId="{BDC4FCED-3ACE-4F98-8D53-A92BD0D80709}" srcOrd="0" destOrd="0" presId="urn:microsoft.com/office/officeart/2005/8/layout/balance1"/>
    <dgm:cxn modelId="{A874CC73-229D-4C17-9F63-82BD95EE49F5}" type="presParOf" srcId="{4D3A1B1D-4AF5-4BA1-8905-662A16D0DA77}" destId="{C2DEF9C9-A925-466F-909D-622EF9715C56}" srcOrd="1" destOrd="0" presId="urn:microsoft.com/office/officeart/2005/8/layout/balance1"/>
    <dgm:cxn modelId="{295157D9-4AEB-408D-BDF5-D49D10E315DA}" type="presParOf" srcId="{75614B33-65C8-414B-8DD3-F40ACB161EF5}" destId="{F82FC52B-FA96-4F9E-946A-6871EC9085BE}" srcOrd="2" destOrd="0" presId="urn:microsoft.com/office/officeart/2005/8/layout/balance1"/>
    <dgm:cxn modelId="{2A12C388-8912-4C30-B1ED-25EE4DEB356F}" type="presParOf" srcId="{F82FC52B-FA96-4F9E-946A-6871EC9085BE}" destId="{8780B9AB-A595-4023-981E-9ACF00410A3C}" srcOrd="0" destOrd="0" presId="urn:microsoft.com/office/officeart/2005/8/layout/balance1"/>
    <dgm:cxn modelId="{2CB884A8-2A7E-407F-B98D-A76AB6A59C2C}" type="presParOf" srcId="{F82FC52B-FA96-4F9E-946A-6871EC9085BE}" destId="{5D858B9C-C15C-4759-B2B0-7F953CF2F93E}" srcOrd="1" destOrd="0" presId="urn:microsoft.com/office/officeart/2005/8/layout/balance1"/>
    <dgm:cxn modelId="{21D7BCD0-2C47-4303-AD51-7E23D5516456}" type="presParOf" srcId="{F82FC52B-FA96-4F9E-946A-6871EC9085BE}" destId="{9F9D19CB-D8B4-4439-8FBD-865FE6994A3D}" srcOrd="2" destOrd="0" presId="urn:microsoft.com/office/officeart/2005/8/layout/balance1"/>
    <dgm:cxn modelId="{957E4E59-590F-4088-A224-07F7500494D6}" type="presParOf" srcId="{F82FC52B-FA96-4F9E-946A-6871EC9085BE}" destId="{F8F282A5-1B33-43E0-B0E3-37CDC31052D5}" srcOrd="3" destOrd="0" presId="urn:microsoft.com/office/officeart/2005/8/layout/balance1"/>
    <dgm:cxn modelId="{FD6225CB-851D-4AFB-85FB-C27CB9292697}" type="presParOf" srcId="{F82FC52B-FA96-4F9E-946A-6871EC9085BE}" destId="{D299FBC4-D4B0-4332-98E3-EC387F745A11}" srcOrd="4" destOrd="0" presId="urn:microsoft.com/office/officeart/2005/8/layout/balance1"/>
    <dgm:cxn modelId="{CA53F8DF-6466-42D5-A1F0-60A386CDAA09}" type="presParOf" srcId="{F82FC52B-FA96-4F9E-946A-6871EC9085BE}" destId="{67180618-827C-4D9F-A72D-3EF4196C0BC1}" srcOrd="5" destOrd="0" presId="urn:microsoft.com/office/officeart/2005/8/layout/balance1"/>
    <dgm:cxn modelId="{94B59E56-B606-463E-9F0D-5B775C298416}" type="presParOf" srcId="{F82FC52B-FA96-4F9E-946A-6871EC9085BE}" destId="{C5C41B57-8BE6-4F20-ABB1-9C991B3EE0FC}" srcOrd="6" destOrd="0" presId="urn:microsoft.com/office/officeart/2005/8/layout/balance1"/>
    <dgm:cxn modelId="{B9E11FB2-ABBB-470A-8056-C4A1F0491201}" type="presParOf" srcId="{F82FC52B-FA96-4F9E-946A-6871EC9085BE}" destId="{FD71E3DD-5E00-41E9-80E6-621DC552351D}" srcOrd="7" destOrd="0" presId="urn:microsoft.com/office/officeart/2005/8/layout/balance1"/>
    <dgm:cxn modelId="{C69D4B43-2981-428A-A92F-58D06A5477F5}" type="presParOf" srcId="{F82FC52B-FA96-4F9E-946A-6871EC9085BE}" destId="{961BDAF4-E710-46D2-89DB-88A05B1855C8}" srcOrd="8" destOrd="0" presId="urn:microsoft.com/office/officeart/2005/8/layout/balance1"/>
    <dgm:cxn modelId="{1B17D0F8-62F2-4FA9-921F-EDE9202FB7C5}" type="presParOf" srcId="{F82FC52B-FA96-4F9E-946A-6871EC9085BE}" destId="{F1D2AD1B-0D5B-4D00-B8C5-A7A99C09B7D3}" srcOrd="9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E4B655-094E-479D-A7B2-E9837B867324}" type="doc">
      <dgm:prSet loTypeId="urn:microsoft.com/office/officeart/2005/8/layout/pyramid2" loCatId="list" qsTypeId="urn:microsoft.com/office/officeart/2005/8/quickstyle/simple1" qsCatId="simple" csTypeId="urn:microsoft.com/office/officeart/2005/8/colors/accent3_2" csCatId="accent3" phldr="1"/>
      <dgm:spPr/>
    </dgm:pt>
    <dgm:pt modelId="{E50191D3-B5D1-4453-9162-339C5AA8524C}">
      <dgm:prSet phldrT="[Text]"/>
      <dgm:spPr>
        <a:xfrm>
          <a:off x="1770653" y="274028"/>
          <a:ext cx="1771669" cy="645211"/>
        </a:xfrm>
      </dgm:spPr>
      <dgm:t>
        <a:bodyPr/>
        <a:lstStyle/>
        <a:p>
          <a:r>
            <a:rPr lang="en-GB" dirty="0" smtClean="0">
              <a:latin typeface="Calibri"/>
              <a:ea typeface="+mn-ea"/>
              <a:cs typeface="+mn-cs"/>
            </a:rPr>
            <a:t>Manufacturing/ </a:t>
          </a:r>
        </a:p>
        <a:p>
          <a:r>
            <a:rPr lang="en-GB" dirty="0" smtClean="0">
              <a:latin typeface="Calibri"/>
              <a:ea typeface="+mn-ea"/>
              <a:cs typeface="+mn-cs"/>
            </a:rPr>
            <a:t>Agricultural waste</a:t>
          </a:r>
          <a:endParaRPr lang="en-GB" dirty="0">
            <a:latin typeface="Calibri"/>
            <a:ea typeface="+mn-ea"/>
            <a:cs typeface="+mn-cs"/>
          </a:endParaRPr>
        </a:p>
      </dgm:t>
    </dgm:pt>
    <dgm:pt modelId="{C7EF1181-A0FB-4C66-BAA9-1111B541023B}" type="parTrans" cxnId="{5DBADCFC-612B-4CDA-AE95-DCC11C438627}">
      <dgm:prSet/>
      <dgm:spPr/>
      <dgm:t>
        <a:bodyPr/>
        <a:lstStyle/>
        <a:p>
          <a:endParaRPr lang="en-GB"/>
        </a:p>
      </dgm:t>
    </dgm:pt>
    <dgm:pt modelId="{498B9DBF-8ABE-48E2-91AD-431D326F858F}" type="sibTrans" cxnId="{5DBADCFC-612B-4CDA-AE95-DCC11C438627}">
      <dgm:prSet/>
      <dgm:spPr/>
      <dgm:t>
        <a:bodyPr/>
        <a:lstStyle/>
        <a:p>
          <a:endParaRPr lang="en-GB"/>
        </a:p>
      </dgm:t>
    </dgm:pt>
    <dgm:pt modelId="{BD8A78C2-A913-4D8A-956E-70C77534319A}">
      <dgm:prSet phldrT="[Text]"/>
      <dgm:spPr>
        <a:xfrm>
          <a:off x="1770653" y="999891"/>
          <a:ext cx="1771669" cy="645211"/>
        </a:xfrm>
      </dgm:spPr>
      <dgm:t>
        <a:bodyPr/>
        <a:lstStyle/>
        <a:p>
          <a:r>
            <a:rPr lang="en-GB" smtClean="0">
              <a:latin typeface="Calibri"/>
              <a:ea typeface="+mn-ea"/>
              <a:cs typeface="+mn-cs"/>
            </a:rPr>
            <a:t>Post-consumer waste</a:t>
          </a:r>
          <a:endParaRPr lang="en-GB" dirty="0">
            <a:latin typeface="Calibri"/>
            <a:ea typeface="+mn-ea"/>
            <a:cs typeface="+mn-cs"/>
          </a:endParaRPr>
        </a:p>
      </dgm:t>
    </dgm:pt>
    <dgm:pt modelId="{96FBF1A4-2285-4D74-9D2B-846EA02E472B}" type="parTrans" cxnId="{B8DC3EBF-6070-457C-B1F1-3CED13227694}">
      <dgm:prSet/>
      <dgm:spPr/>
      <dgm:t>
        <a:bodyPr/>
        <a:lstStyle/>
        <a:p>
          <a:endParaRPr lang="en-GB"/>
        </a:p>
      </dgm:t>
    </dgm:pt>
    <dgm:pt modelId="{F4B50352-8914-488F-B219-2A5ED519FE27}" type="sibTrans" cxnId="{B8DC3EBF-6070-457C-B1F1-3CED13227694}">
      <dgm:prSet/>
      <dgm:spPr/>
      <dgm:t>
        <a:bodyPr/>
        <a:lstStyle/>
        <a:p>
          <a:endParaRPr lang="en-GB"/>
        </a:p>
      </dgm:t>
    </dgm:pt>
    <dgm:pt modelId="{B4D0B1B4-34D8-4B66-A1BB-5788882F14B1}">
      <dgm:prSet phldrT="[Text]"/>
      <dgm:spPr>
        <a:xfrm>
          <a:off x="1770653" y="1725754"/>
          <a:ext cx="1771669" cy="645211"/>
        </a:xfrm>
      </dgm:spPr>
      <dgm:t>
        <a:bodyPr/>
        <a:lstStyle/>
        <a:p>
          <a:r>
            <a:rPr lang="en-GB" dirty="0" smtClean="0">
              <a:latin typeface="Calibri"/>
              <a:ea typeface="+mn-ea"/>
              <a:cs typeface="+mn-cs"/>
            </a:rPr>
            <a:t>Crops grown on poor soil (eg bulrushes)</a:t>
          </a:r>
          <a:endParaRPr lang="en-GB" dirty="0">
            <a:latin typeface="Calibri"/>
            <a:ea typeface="+mn-ea"/>
            <a:cs typeface="+mn-cs"/>
          </a:endParaRPr>
        </a:p>
      </dgm:t>
    </dgm:pt>
    <dgm:pt modelId="{68CB3D26-F5F8-4E9B-AAD7-3BFD284DBC08}" type="parTrans" cxnId="{B1DA0B13-1302-4F3D-A8EA-F15A63F8CFBD}">
      <dgm:prSet/>
      <dgm:spPr/>
      <dgm:t>
        <a:bodyPr/>
        <a:lstStyle/>
        <a:p>
          <a:endParaRPr lang="en-GB"/>
        </a:p>
      </dgm:t>
    </dgm:pt>
    <dgm:pt modelId="{093DE377-1E6B-4395-8C19-099C0B0A4454}" type="sibTrans" cxnId="{B1DA0B13-1302-4F3D-A8EA-F15A63F8CFBD}">
      <dgm:prSet/>
      <dgm:spPr/>
      <dgm:t>
        <a:bodyPr/>
        <a:lstStyle/>
        <a:p>
          <a:endParaRPr lang="en-GB"/>
        </a:p>
      </dgm:t>
    </dgm:pt>
    <dgm:pt modelId="{4AD2FA7B-610D-4D82-98B9-FCE3895D9AF1}" type="pres">
      <dgm:prSet presAssocID="{EAE4B655-094E-479D-A7B2-E9837B867324}" presName="compositeShape" presStyleCnt="0">
        <dgm:presLayoutVars>
          <dgm:dir/>
          <dgm:resizeHandles/>
        </dgm:presLayoutVars>
      </dgm:prSet>
      <dgm:spPr/>
    </dgm:pt>
    <dgm:pt modelId="{15677BF2-A7F4-4F9F-AA14-32A779984606}" type="pres">
      <dgm:prSet presAssocID="{EAE4B655-094E-479D-A7B2-E9837B867324}" presName="pyramid" presStyleLbl="node1" presStyleIdx="0" presStyleCnt="1" custFlipVert="1" custLinFactNeighborX="10942" custLinFactNeighborY="-1069"/>
      <dgm:spPr>
        <a:xfrm flipV="1">
          <a:off x="407830" y="0"/>
          <a:ext cx="2725646" cy="2725646"/>
        </a:xfrm>
        <a:prstGeom prst="triangle">
          <a:avLst/>
        </a:prstGeom>
      </dgm:spPr>
      <dgm:t>
        <a:bodyPr/>
        <a:lstStyle/>
        <a:p>
          <a:endParaRPr lang="en-GB"/>
        </a:p>
      </dgm:t>
    </dgm:pt>
    <dgm:pt modelId="{625FF98E-4247-4325-9EE4-EA006FC317D0}" type="pres">
      <dgm:prSet presAssocID="{EAE4B655-094E-479D-A7B2-E9837B867324}" presName="theList" presStyleCnt="0"/>
      <dgm:spPr/>
    </dgm:pt>
    <dgm:pt modelId="{1F21A1F6-83D5-47CF-8139-BE2F1858C10E}" type="pres">
      <dgm:prSet presAssocID="{E50191D3-B5D1-4453-9162-339C5AA8524C}" presName="aNode" presStyleLbl="fgAcc1" presStyleIdx="0" presStyleCnt="3">
        <dgm:presLayoutVars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0B8B98D2-F70B-4BBB-83A1-C33AA444FD1B}" type="pres">
      <dgm:prSet presAssocID="{E50191D3-B5D1-4453-9162-339C5AA8524C}" presName="aSpace" presStyleCnt="0"/>
      <dgm:spPr/>
    </dgm:pt>
    <dgm:pt modelId="{C8D68985-06F2-43B7-90BD-C9A54B6B5E47}" type="pres">
      <dgm:prSet presAssocID="{BD8A78C2-A913-4D8A-956E-70C77534319A}" presName="aNode" presStyleLbl="fgAcc1" presStyleIdx="1" presStyleCnt="3">
        <dgm:presLayoutVars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77906A7A-0A49-4D21-A5E9-BD696C52DCC8}" type="pres">
      <dgm:prSet presAssocID="{BD8A78C2-A913-4D8A-956E-70C77534319A}" presName="aSpace" presStyleCnt="0"/>
      <dgm:spPr/>
    </dgm:pt>
    <dgm:pt modelId="{E90F6015-8FE1-48B8-A13E-4BE5C286FDDE}" type="pres">
      <dgm:prSet presAssocID="{B4D0B1B4-34D8-4B66-A1BB-5788882F14B1}" presName="aNode" presStyleLbl="fgAcc1" presStyleIdx="2" presStyleCnt="3">
        <dgm:presLayoutVars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C2A0CEB0-660C-4D9A-A0BE-262B24EF9C69}" type="pres">
      <dgm:prSet presAssocID="{B4D0B1B4-34D8-4B66-A1BB-5788882F14B1}" presName="aSpace" presStyleCnt="0"/>
      <dgm:spPr/>
    </dgm:pt>
  </dgm:ptLst>
  <dgm:cxnLst>
    <dgm:cxn modelId="{73CB071B-44F4-4AF5-AD25-F311AB55691C}" type="presOf" srcId="{BD8A78C2-A913-4D8A-956E-70C77534319A}" destId="{C8D68985-06F2-43B7-90BD-C9A54B6B5E47}" srcOrd="0" destOrd="0" presId="urn:microsoft.com/office/officeart/2005/8/layout/pyramid2"/>
    <dgm:cxn modelId="{93C16C90-AFB2-40B5-B260-31D346D963B6}" type="presOf" srcId="{E50191D3-B5D1-4453-9162-339C5AA8524C}" destId="{1F21A1F6-83D5-47CF-8139-BE2F1858C10E}" srcOrd="0" destOrd="0" presId="urn:microsoft.com/office/officeart/2005/8/layout/pyramid2"/>
    <dgm:cxn modelId="{AF7E30D0-DB56-41F0-8701-EF78524C285A}" type="presOf" srcId="{B4D0B1B4-34D8-4B66-A1BB-5788882F14B1}" destId="{E90F6015-8FE1-48B8-A13E-4BE5C286FDDE}" srcOrd="0" destOrd="0" presId="urn:microsoft.com/office/officeart/2005/8/layout/pyramid2"/>
    <dgm:cxn modelId="{5DBADCFC-612B-4CDA-AE95-DCC11C438627}" srcId="{EAE4B655-094E-479D-A7B2-E9837B867324}" destId="{E50191D3-B5D1-4453-9162-339C5AA8524C}" srcOrd="0" destOrd="0" parTransId="{C7EF1181-A0FB-4C66-BAA9-1111B541023B}" sibTransId="{498B9DBF-8ABE-48E2-91AD-431D326F858F}"/>
    <dgm:cxn modelId="{B8DC3EBF-6070-457C-B1F1-3CED13227694}" srcId="{EAE4B655-094E-479D-A7B2-E9837B867324}" destId="{BD8A78C2-A913-4D8A-956E-70C77534319A}" srcOrd="1" destOrd="0" parTransId="{96FBF1A4-2285-4D74-9D2B-846EA02E472B}" sibTransId="{F4B50352-8914-488F-B219-2A5ED519FE27}"/>
    <dgm:cxn modelId="{6E436494-6A93-4F19-9C3E-440D835A8A22}" type="presOf" srcId="{EAE4B655-094E-479D-A7B2-E9837B867324}" destId="{4AD2FA7B-610D-4D82-98B9-FCE3895D9AF1}" srcOrd="0" destOrd="0" presId="urn:microsoft.com/office/officeart/2005/8/layout/pyramid2"/>
    <dgm:cxn modelId="{B1DA0B13-1302-4F3D-A8EA-F15A63F8CFBD}" srcId="{EAE4B655-094E-479D-A7B2-E9837B867324}" destId="{B4D0B1B4-34D8-4B66-A1BB-5788882F14B1}" srcOrd="2" destOrd="0" parTransId="{68CB3D26-F5F8-4E9B-AAD7-3BFD284DBC08}" sibTransId="{093DE377-1E6B-4395-8C19-099C0B0A4454}"/>
    <dgm:cxn modelId="{09738ACA-1267-47E0-B18B-0E28D187BD35}" type="presParOf" srcId="{4AD2FA7B-610D-4D82-98B9-FCE3895D9AF1}" destId="{15677BF2-A7F4-4F9F-AA14-32A779984606}" srcOrd="0" destOrd="0" presId="urn:microsoft.com/office/officeart/2005/8/layout/pyramid2"/>
    <dgm:cxn modelId="{B43F5FE4-EAD3-4820-B2FB-7AEA44B082C5}" type="presParOf" srcId="{4AD2FA7B-610D-4D82-98B9-FCE3895D9AF1}" destId="{625FF98E-4247-4325-9EE4-EA006FC317D0}" srcOrd="1" destOrd="0" presId="urn:microsoft.com/office/officeart/2005/8/layout/pyramid2"/>
    <dgm:cxn modelId="{8A33468F-4710-49EE-9B66-2666BECF80FA}" type="presParOf" srcId="{625FF98E-4247-4325-9EE4-EA006FC317D0}" destId="{1F21A1F6-83D5-47CF-8139-BE2F1858C10E}" srcOrd="0" destOrd="0" presId="urn:microsoft.com/office/officeart/2005/8/layout/pyramid2"/>
    <dgm:cxn modelId="{B8A660F8-A513-4B67-99C0-5D4F8ED93B17}" type="presParOf" srcId="{625FF98E-4247-4325-9EE4-EA006FC317D0}" destId="{0B8B98D2-F70B-4BBB-83A1-C33AA444FD1B}" srcOrd="1" destOrd="0" presId="urn:microsoft.com/office/officeart/2005/8/layout/pyramid2"/>
    <dgm:cxn modelId="{DB659784-0270-4366-BF73-4A1BF86C99E3}" type="presParOf" srcId="{625FF98E-4247-4325-9EE4-EA006FC317D0}" destId="{C8D68985-06F2-43B7-90BD-C9A54B6B5E47}" srcOrd="2" destOrd="0" presId="urn:microsoft.com/office/officeart/2005/8/layout/pyramid2"/>
    <dgm:cxn modelId="{3E2E59A2-29E2-48B9-96F1-0B49DDF7A14F}" type="presParOf" srcId="{625FF98E-4247-4325-9EE4-EA006FC317D0}" destId="{77906A7A-0A49-4D21-A5E9-BD696C52DCC8}" srcOrd="3" destOrd="0" presId="urn:microsoft.com/office/officeart/2005/8/layout/pyramid2"/>
    <dgm:cxn modelId="{E33DA2BE-DD05-4794-A59E-467FEC7E96A1}" type="presParOf" srcId="{625FF98E-4247-4325-9EE4-EA006FC317D0}" destId="{E90F6015-8FE1-48B8-A13E-4BE5C286FDDE}" srcOrd="4" destOrd="0" presId="urn:microsoft.com/office/officeart/2005/8/layout/pyramid2"/>
    <dgm:cxn modelId="{6D74FA4C-AB61-416D-93C8-D8E1AFD1ADB7}" type="presParOf" srcId="{625FF98E-4247-4325-9EE4-EA006FC317D0}" destId="{C2A0CEB0-660C-4D9A-A0BE-262B24EF9C69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23CCD7-1110-47A3-9901-7A0A1FC01BC7}" type="doc">
      <dgm:prSet loTypeId="urn:microsoft.com/office/officeart/2005/8/layout/chevron1" loCatId="process" qsTypeId="urn:microsoft.com/office/officeart/2005/8/quickstyle/simple1" qsCatId="simple" csTypeId="urn:microsoft.com/office/officeart/2005/8/colors/accent2_2" csCatId="accent2" phldr="1"/>
      <dgm:spPr/>
    </dgm:pt>
    <dgm:pt modelId="{C11E0EF3-7648-4632-BBC3-68ED26908800}">
      <dgm:prSet phldrT="[Text]"/>
      <dgm:spPr/>
      <dgm:t>
        <a:bodyPr/>
        <a:lstStyle/>
        <a:p>
          <a:r>
            <a:rPr lang="en-GB" dirty="0" smtClean="0"/>
            <a:t>Farm/ extract</a:t>
          </a:r>
          <a:endParaRPr lang="en-GB" dirty="0"/>
        </a:p>
      </dgm:t>
    </dgm:pt>
    <dgm:pt modelId="{38540AEC-6E8C-4951-8259-44535BFE77F2}" type="parTrans" cxnId="{5AFB5F45-97F4-41F9-B3CD-D79A1AA67C60}">
      <dgm:prSet/>
      <dgm:spPr/>
      <dgm:t>
        <a:bodyPr/>
        <a:lstStyle/>
        <a:p>
          <a:endParaRPr lang="en-GB"/>
        </a:p>
      </dgm:t>
    </dgm:pt>
    <dgm:pt modelId="{430FCDA6-6888-4BF5-B923-D7CC65141ADC}" type="sibTrans" cxnId="{5AFB5F45-97F4-41F9-B3CD-D79A1AA67C60}">
      <dgm:prSet/>
      <dgm:spPr/>
      <dgm:t>
        <a:bodyPr/>
        <a:lstStyle/>
        <a:p>
          <a:endParaRPr lang="en-GB"/>
        </a:p>
      </dgm:t>
    </dgm:pt>
    <dgm:pt modelId="{5E1CA799-C09A-4A32-8A06-E894AB0EEAE7}">
      <dgm:prSet/>
      <dgm:spPr/>
      <dgm:t>
        <a:bodyPr/>
        <a:lstStyle/>
        <a:p>
          <a:r>
            <a:rPr lang="en-GB" dirty="0" smtClean="0"/>
            <a:t>Make materials</a:t>
          </a:r>
        </a:p>
      </dgm:t>
    </dgm:pt>
    <dgm:pt modelId="{D13021E3-644A-4F2D-98F7-57D1BA937B11}" type="parTrans" cxnId="{0E71515C-875F-49FC-88AA-6DF320075632}">
      <dgm:prSet/>
      <dgm:spPr/>
      <dgm:t>
        <a:bodyPr/>
        <a:lstStyle/>
        <a:p>
          <a:endParaRPr lang="en-GB"/>
        </a:p>
      </dgm:t>
    </dgm:pt>
    <dgm:pt modelId="{9B86797A-738F-42C0-939D-FC851EA02F8E}" type="sibTrans" cxnId="{0E71515C-875F-49FC-88AA-6DF320075632}">
      <dgm:prSet/>
      <dgm:spPr/>
      <dgm:t>
        <a:bodyPr/>
        <a:lstStyle/>
        <a:p>
          <a:endParaRPr lang="en-GB"/>
        </a:p>
      </dgm:t>
    </dgm:pt>
    <dgm:pt modelId="{17B99D35-9860-4ABC-93E8-988BE702B98A}">
      <dgm:prSet/>
      <dgm:spPr/>
      <dgm:t>
        <a:bodyPr/>
        <a:lstStyle/>
        <a:p>
          <a:r>
            <a:rPr lang="en-GB" dirty="0" smtClean="0"/>
            <a:t>Make product</a:t>
          </a:r>
        </a:p>
      </dgm:t>
    </dgm:pt>
    <dgm:pt modelId="{3CA543C0-8EBC-4860-9285-D9F381320813}" type="parTrans" cxnId="{5E75EF75-24C4-4249-8871-7ADA530CCFD8}">
      <dgm:prSet/>
      <dgm:spPr/>
      <dgm:t>
        <a:bodyPr/>
        <a:lstStyle/>
        <a:p>
          <a:endParaRPr lang="en-GB"/>
        </a:p>
      </dgm:t>
    </dgm:pt>
    <dgm:pt modelId="{EF04299B-9973-4E0A-B5E8-47EFE0701163}" type="sibTrans" cxnId="{5E75EF75-24C4-4249-8871-7ADA530CCFD8}">
      <dgm:prSet/>
      <dgm:spPr/>
      <dgm:t>
        <a:bodyPr/>
        <a:lstStyle/>
        <a:p>
          <a:endParaRPr lang="en-GB"/>
        </a:p>
      </dgm:t>
    </dgm:pt>
    <dgm:pt modelId="{C99D425C-CDBB-4BC1-936B-9114ECB5629B}">
      <dgm:prSet/>
      <dgm:spPr/>
      <dgm:t>
        <a:bodyPr/>
        <a:lstStyle/>
        <a:p>
          <a:r>
            <a:rPr lang="en-GB" dirty="0" smtClean="0"/>
            <a:t>Use</a:t>
          </a:r>
        </a:p>
      </dgm:t>
    </dgm:pt>
    <dgm:pt modelId="{89AB879B-43DB-48D5-ABBB-5B519CD73D5F}" type="parTrans" cxnId="{B975151A-940F-48AE-AD34-D5EB6783081E}">
      <dgm:prSet/>
      <dgm:spPr/>
      <dgm:t>
        <a:bodyPr/>
        <a:lstStyle/>
        <a:p>
          <a:endParaRPr lang="en-GB"/>
        </a:p>
      </dgm:t>
    </dgm:pt>
    <dgm:pt modelId="{D55A0ECD-E0C1-4744-8030-1D5596D32702}" type="sibTrans" cxnId="{B975151A-940F-48AE-AD34-D5EB6783081E}">
      <dgm:prSet/>
      <dgm:spPr/>
      <dgm:t>
        <a:bodyPr/>
        <a:lstStyle/>
        <a:p>
          <a:endParaRPr lang="en-GB"/>
        </a:p>
      </dgm:t>
    </dgm:pt>
    <dgm:pt modelId="{4875F397-2618-4838-9C84-D3B8FA46D1FA}">
      <dgm:prSet/>
      <dgm:spPr/>
      <dgm:t>
        <a:bodyPr/>
        <a:lstStyle/>
        <a:p>
          <a:r>
            <a:rPr lang="en-GB" dirty="0" smtClean="0"/>
            <a:t>Dispose</a:t>
          </a:r>
        </a:p>
      </dgm:t>
    </dgm:pt>
    <dgm:pt modelId="{FFB9AA9E-C7DA-4AD7-B2CC-1CDABE6F3F76}" type="parTrans" cxnId="{6EC03DB0-CA43-4BF4-A2C1-A3E538C4F32F}">
      <dgm:prSet/>
      <dgm:spPr/>
      <dgm:t>
        <a:bodyPr/>
        <a:lstStyle/>
        <a:p>
          <a:endParaRPr lang="en-GB"/>
        </a:p>
      </dgm:t>
    </dgm:pt>
    <dgm:pt modelId="{50895A9E-370E-4687-A04A-4F24C53EA56F}" type="sibTrans" cxnId="{6EC03DB0-CA43-4BF4-A2C1-A3E538C4F32F}">
      <dgm:prSet/>
      <dgm:spPr/>
      <dgm:t>
        <a:bodyPr/>
        <a:lstStyle/>
        <a:p>
          <a:endParaRPr lang="en-GB"/>
        </a:p>
      </dgm:t>
    </dgm:pt>
    <dgm:pt modelId="{148060C1-F665-4E1F-AEA8-16C012062AEB}">
      <dgm:prSet/>
      <dgm:spPr/>
      <dgm:t>
        <a:bodyPr/>
        <a:lstStyle/>
        <a:p>
          <a:r>
            <a:rPr lang="en-GB" dirty="0" smtClean="0"/>
            <a:t>Sell</a:t>
          </a:r>
        </a:p>
      </dgm:t>
    </dgm:pt>
    <dgm:pt modelId="{AEB6A98C-5DC0-48F4-B192-204B5B8412B4}" type="parTrans" cxnId="{6B89EE42-1C2C-433D-9AA8-3EEF775A3845}">
      <dgm:prSet/>
      <dgm:spPr/>
      <dgm:t>
        <a:bodyPr/>
        <a:lstStyle/>
        <a:p>
          <a:endParaRPr lang="en-GB"/>
        </a:p>
      </dgm:t>
    </dgm:pt>
    <dgm:pt modelId="{6A173DC4-7FE2-41D2-B3A5-36284445589F}" type="sibTrans" cxnId="{6B89EE42-1C2C-433D-9AA8-3EEF775A3845}">
      <dgm:prSet/>
      <dgm:spPr/>
      <dgm:t>
        <a:bodyPr/>
        <a:lstStyle/>
        <a:p>
          <a:endParaRPr lang="en-GB"/>
        </a:p>
      </dgm:t>
    </dgm:pt>
    <dgm:pt modelId="{6589FE2D-9CA0-4761-BACF-B4C3E82A90E3}" type="pres">
      <dgm:prSet presAssocID="{BF23CCD7-1110-47A3-9901-7A0A1FC01BC7}" presName="Name0" presStyleCnt="0">
        <dgm:presLayoutVars>
          <dgm:dir/>
          <dgm:animLvl val="lvl"/>
          <dgm:resizeHandles val="exact"/>
        </dgm:presLayoutVars>
      </dgm:prSet>
      <dgm:spPr/>
    </dgm:pt>
    <dgm:pt modelId="{FD777EC2-C39E-4638-9F8A-FFFA5E4C5057}" type="pres">
      <dgm:prSet presAssocID="{C11E0EF3-7648-4632-BBC3-68ED26908800}" presName="parTxOnly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670F742-27E6-41C0-A4CD-C13B43D0BF08}" type="pres">
      <dgm:prSet presAssocID="{430FCDA6-6888-4BF5-B923-D7CC65141ADC}" presName="parTxOnlySpace" presStyleCnt="0"/>
      <dgm:spPr/>
    </dgm:pt>
    <dgm:pt modelId="{DBEC3E0C-1AEB-4D22-802D-127A9341415C}" type="pres">
      <dgm:prSet presAssocID="{5E1CA799-C09A-4A32-8A06-E894AB0EEAE7}" presName="parTxOnly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5F05520-C300-4B34-83AC-A546D962670F}" type="pres">
      <dgm:prSet presAssocID="{9B86797A-738F-42C0-939D-FC851EA02F8E}" presName="parTxOnlySpace" presStyleCnt="0"/>
      <dgm:spPr/>
    </dgm:pt>
    <dgm:pt modelId="{CFDC0022-88C1-4E35-AD5A-2C1457231810}" type="pres">
      <dgm:prSet presAssocID="{17B99D35-9860-4ABC-93E8-988BE702B98A}" presName="parTxOnly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0B2021-16A5-4BE3-B102-8278EF8F0CE9}" type="pres">
      <dgm:prSet presAssocID="{EF04299B-9973-4E0A-B5E8-47EFE0701163}" presName="parTxOnlySpace" presStyleCnt="0"/>
      <dgm:spPr/>
    </dgm:pt>
    <dgm:pt modelId="{9A59D675-0002-47BF-AEBE-C9200933A7C6}" type="pres">
      <dgm:prSet presAssocID="{148060C1-F665-4E1F-AEA8-16C012062AEB}" presName="parTxOnly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3CD3188-1857-4F2A-A0F4-1DA7294ED5D4}" type="pres">
      <dgm:prSet presAssocID="{6A173DC4-7FE2-41D2-B3A5-36284445589F}" presName="parTxOnlySpace" presStyleCnt="0"/>
      <dgm:spPr/>
    </dgm:pt>
    <dgm:pt modelId="{E4C7AA9E-A35E-43F5-BB72-3B0CF9DCFB59}" type="pres">
      <dgm:prSet presAssocID="{C99D425C-CDBB-4BC1-936B-9114ECB5629B}" presName="parTxOnly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75952F5-AA75-4A64-8971-70B1C69C2427}" type="pres">
      <dgm:prSet presAssocID="{D55A0ECD-E0C1-4744-8030-1D5596D32702}" presName="parTxOnlySpace" presStyleCnt="0"/>
      <dgm:spPr/>
    </dgm:pt>
    <dgm:pt modelId="{F09987E6-3711-4C40-9B92-AD1DCA036F73}" type="pres">
      <dgm:prSet presAssocID="{4875F397-2618-4838-9C84-D3B8FA46D1FA}" presName="parTxOnly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E75EF75-24C4-4249-8871-7ADA530CCFD8}" srcId="{BF23CCD7-1110-47A3-9901-7A0A1FC01BC7}" destId="{17B99D35-9860-4ABC-93E8-988BE702B98A}" srcOrd="2" destOrd="0" parTransId="{3CA543C0-8EBC-4860-9285-D9F381320813}" sibTransId="{EF04299B-9973-4E0A-B5E8-47EFE0701163}"/>
    <dgm:cxn modelId="{F01D03DC-4F31-478C-91DF-E2272DD65675}" type="presOf" srcId="{BF23CCD7-1110-47A3-9901-7A0A1FC01BC7}" destId="{6589FE2D-9CA0-4761-BACF-B4C3E82A90E3}" srcOrd="0" destOrd="0" presId="urn:microsoft.com/office/officeart/2005/8/layout/chevron1"/>
    <dgm:cxn modelId="{B975151A-940F-48AE-AD34-D5EB6783081E}" srcId="{BF23CCD7-1110-47A3-9901-7A0A1FC01BC7}" destId="{C99D425C-CDBB-4BC1-936B-9114ECB5629B}" srcOrd="4" destOrd="0" parTransId="{89AB879B-43DB-48D5-ABBB-5B519CD73D5F}" sibTransId="{D55A0ECD-E0C1-4744-8030-1D5596D32702}"/>
    <dgm:cxn modelId="{6B6D3A1B-B731-4C9B-B042-3417D53F11E5}" type="presOf" srcId="{4875F397-2618-4838-9C84-D3B8FA46D1FA}" destId="{F09987E6-3711-4C40-9B92-AD1DCA036F73}" srcOrd="0" destOrd="0" presId="urn:microsoft.com/office/officeart/2005/8/layout/chevron1"/>
    <dgm:cxn modelId="{853335F3-42CD-4C91-8E91-B68818EE57E2}" type="presOf" srcId="{148060C1-F665-4E1F-AEA8-16C012062AEB}" destId="{9A59D675-0002-47BF-AEBE-C9200933A7C6}" srcOrd="0" destOrd="0" presId="urn:microsoft.com/office/officeart/2005/8/layout/chevron1"/>
    <dgm:cxn modelId="{0E71515C-875F-49FC-88AA-6DF320075632}" srcId="{BF23CCD7-1110-47A3-9901-7A0A1FC01BC7}" destId="{5E1CA799-C09A-4A32-8A06-E894AB0EEAE7}" srcOrd="1" destOrd="0" parTransId="{D13021E3-644A-4F2D-98F7-57D1BA937B11}" sibTransId="{9B86797A-738F-42C0-939D-FC851EA02F8E}"/>
    <dgm:cxn modelId="{6B89EE42-1C2C-433D-9AA8-3EEF775A3845}" srcId="{BF23CCD7-1110-47A3-9901-7A0A1FC01BC7}" destId="{148060C1-F665-4E1F-AEA8-16C012062AEB}" srcOrd="3" destOrd="0" parTransId="{AEB6A98C-5DC0-48F4-B192-204B5B8412B4}" sibTransId="{6A173DC4-7FE2-41D2-B3A5-36284445589F}"/>
    <dgm:cxn modelId="{A088FB5F-E010-405F-B4B0-2CEAE8BB6D20}" type="presOf" srcId="{5E1CA799-C09A-4A32-8A06-E894AB0EEAE7}" destId="{DBEC3E0C-1AEB-4D22-802D-127A9341415C}" srcOrd="0" destOrd="0" presId="urn:microsoft.com/office/officeart/2005/8/layout/chevron1"/>
    <dgm:cxn modelId="{92929A0E-6663-4A57-BF99-36AF5EECC728}" type="presOf" srcId="{C11E0EF3-7648-4632-BBC3-68ED26908800}" destId="{FD777EC2-C39E-4638-9F8A-FFFA5E4C5057}" srcOrd="0" destOrd="0" presId="urn:microsoft.com/office/officeart/2005/8/layout/chevron1"/>
    <dgm:cxn modelId="{6EC03DB0-CA43-4BF4-A2C1-A3E538C4F32F}" srcId="{BF23CCD7-1110-47A3-9901-7A0A1FC01BC7}" destId="{4875F397-2618-4838-9C84-D3B8FA46D1FA}" srcOrd="5" destOrd="0" parTransId="{FFB9AA9E-C7DA-4AD7-B2CC-1CDABE6F3F76}" sibTransId="{50895A9E-370E-4687-A04A-4F24C53EA56F}"/>
    <dgm:cxn modelId="{1B5D20C4-6D9B-4D7C-818F-3FD8864B6F23}" type="presOf" srcId="{17B99D35-9860-4ABC-93E8-988BE702B98A}" destId="{CFDC0022-88C1-4E35-AD5A-2C1457231810}" srcOrd="0" destOrd="0" presId="urn:microsoft.com/office/officeart/2005/8/layout/chevron1"/>
    <dgm:cxn modelId="{5AFB5F45-97F4-41F9-B3CD-D79A1AA67C60}" srcId="{BF23CCD7-1110-47A3-9901-7A0A1FC01BC7}" destId="{C11E0EF3-7648-4632-BBC3-68ED26908800}" srcOrd="0" destOrd="0" parTransId="{38540AEC-6E8C-4951-8259-44535BFE77F2}" sibTransId="{430FCDA6-6888-4BF5-B923-D7CC65141ADC}"/>
    <dgm:cxn modelId="{C8D0EFA8-AC7E-4229-8670-44B8B9008B46}" type="presOf" srcId="{C99D425C-CDBB-4BC1-936B-9114ECB5629B}" destId="{E4C7AA9E-A35E-43F5-BB72-3B0CF9DCFB59}" srcOrd="0" destOrd="0" presId="urn:microsoft.com/office/officeart/2005/8/layout/chevron1"/>
    <dgm:cxn modelId="{2F7B914F-ADDF-42BA-8F06-E02F5A53BAD9}" type="presParOf" srcId="{6589FE2D-9CA0-4761-BACF-B4C3E82A90E3}" destId="{FD777EC2-C39E-4638-9F8A-FFFA5E4C5057}" srcOrd="0" destOrd="0" presId="urn:microsoft.com/office/officeart/2005/8/layout/chevron1"/>
    <dgm:cxn modelId="{3A66C7E2-BC82-408C-9003-A6B978D8DE1C}" type="presParOf" srcId="{6589FE2D-9CA0-4761-BACF-B4C3E82A90E3}" destId="{D670F742-27E6-41C0-A4CD-C13B43D0BF08}" srcOrd="1" destOrd="0" presId="urn:microsoft.com/office/officeart/2005/8/layout/chevron1"/>
    <dgm:cxn modelId="{811505D0-4F5E-4A6E-81F0-6F0363705066}" type="presParOf" srcId="{6589FE2D-9CA0-4761-BACF-B4C3E82A90E3}" destId="{DBEC3E0C-1AEB-4D22-802D-127A9341415C}" srcOrd="2" destOrd="0" presId="urn:microsoft.com/office/officeart/2005/8/layout/chevron1"/>
    <dgm:cxn modelId="{06DEF3B9-AD3B-4CD2-8FBE-8030A37D8AB1}" type="presParOf" srcId="{6589FE2D-9CA0-4761-BACF-B4C3E82A90E3}" destId="{B5F05520-C300-4B34-83AC-A546D962670F}" srcOrd="3" destOrd="0" presId="urn:microsoft.com/office/officeart/2005/8/layout/chevron1"/>
    <dgm:cxn modelId="{F204C160-8F69-48A4-8C78-D779EA65D6CD}" type="presParOf" srcId="{6589FE2D-9CA0-4761-BACF-B4C3E82A90E3}" destId="{CFDC0022-88C1-4E35-AD5A-2C1457231810}" srcOrd="4" destOrd="0" presId="urn:microsoft.com/office/officeart/2005/8/layout/chevron1"/>
    <dgm:cxn modelId="{8A8DF3F6-BA3F-4B27-BE0B-CAE719976D7C}" type="presParOf" srcId="{6589FE2D-9CA0-4761-BACF-B4C3E82A90E3}" destId="{EC0B2021-16A5-4BE3-B102-8278EF8F0CE9}" srcOrd="5" destOrd="0" presId="urn:microsoft.com/office/officeart/2005/8/layout/chevron1"/>
    <dgm:cxn modelId="{14400D30-4AE5-4142-86F4-3D17EF4D621A}" type="presParOf" srcId="{6589FE2D-9CA0-4761-BACF-B4C3E82A90E3}" destId="{9A59D675-0002-47BF-AEBE-C9200933A7C6}" srcOrd="6" destOrd="0" presId="urn:microsoft.com/office/officeart/2005/8/layout/chevron1"/>
    <dgm:cxn modelId="{A497A310-1EFE-495C-B0E7-8003D3A0B275}" type="presParOf" srcId="{6589FE2D-9CA0-4761-BACF-B4C3E82A90E3}" destId="{13CD3188-1857-4F2A-A0F4-1DA7294ED5D4}" srcOrd="7" destOrd="0" presId="urn:microsoft.com/office/officeart/2005/8/layout/chevron1"/>
    <dgm:cxn modelId="{FA47811E-69EF-4D72-9A7C-2CD2C34F48E9}" type="presParOf" srcId="{6589FE2D-9CA0-4761-BACF-B4C3E82A90E3}" destId="{E4C7AA9E-A35E-43F5-BB72-3B0CF9DCFB59}" srcOrd="8" destOrd="0" presId="urn:microsoft.com/office/officeart/2005/8/layout/chevron1"/>
    <dgm:cxn modelId="{669DE05D-DCB8-4E22-8B4F-46A3FBE55428}" type="presParOf" srcId="{6589FE2D-9CA0-4761-BACF-B4C3E82A90E3}" destId="{075952F5-AA75-4A64-8971-70B1C69C2427}" srcOrd="9" destOrd="0" presId="urn:microsoft.com/office/officeart/2005/8/layout/chevron1"/>
    <dgm:cxn modelId="{1C8BFD5B-E741-49F9-8DDD-CCC33059879C}" type="presParOf" srcId="{6589FE2D-9CA0-4761-BACF-B4C3E82A90E3}" destId="{F09987E6-3711-4C40-9B92-AD1DCA036F73}" srcOrd="1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E75536-B8BF-4BB5-B772-72B49B5FD75F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88D3567-B39A-4C0B-B895-35B57C7BE6D2}">
      <dgm:prSet phldrT="[Text]" custT="1"/>
      <dgm:spPr/>
      <dgm:t>
        <a:bodyPr/>
        <a:lstStyle/>
        <a:p>
          <a:r>
            <a:rPr lang="en-GB" sz="1400" b="1" smtClean="0"/>
            <a:t>2013-2025: efficiency and resilience</a:t>
          </a:r>
          <a:endParaRPr lang="en-GB" sz="1400" b="1" dirty="0"/>
        </a:p>
      </dgm:t>
    </dgm:pt>
    <dgm:pt modelId="{3CD4AC67-9367-46E3-877F-7790234379AF}" type="parTrans" cxnId="{0C3966C3-245D-46A9-AE8D-1DC71373C45B}">
      <dgm:prSet/>
      <dgm:spPr/>
      <dgm:t>
        <a:bodyPr/>
        <a:lstStyle/>
        <a:p>
          <a:endParaRPr lang="en-GB"/>
        </a:p>
      </dgm:t>
    </dgm:pt>
    <dgm:pt modelId="{EE5557A6-8AFE-476D-8A56-287EB1D7C5D8}" type="sibTrans" cxnId="{0C3966C3-245D-46A9-AE8D-1DC71373C45B}">
      <dgm:prSet/>
      <dgm:spPr/>
      <dgm:t>
        <a:bodyPr/>
        <a:lstStyle/>
        <a:p>
          <a:endParaRPr lang="en-GB"/>
        </a:p>
      </dgm:t>
    </dgm:pt>
    <dgm:pt modelId="{6BF7CAE5-D917-40A7-BD74-DD7298933CD3}">
      <dgm:prSet phldrT="[Text]" custT="1"/>
      <dgm:spPr/>
      <dgm:t>
        <a:bodyPr/>
        <a:lstStyle/>
        <a:p>
          <a:r>
            <a:rPr lang="en-GB" sz="1400" dirty="0" smtClean="0"/>
            <a:t>Minimised material inputs</a:t>
          </a:r>
          <a:endParaRPr lang="en-GB" sz="1400" dirty="0"/>
        </a:p>
      </dgm:t>
    </dgm:pt>
    <dgm:pt modelId="{DE7F6140-343D-4898-92ED-499AACD51B9F}" type="parTrans" cxnId="{25D74B33-A11D-466C-8F9E-B08D893819C2}">
      <dgm:prSet/>
      <dgm:spPr/>
      <dgm:t>
        <a:bodyPr/>
        <a:lstStyle/>
        <a:p>
          <a:endParaRPr lang="en-GB"/>
        </a:p>
      </dgm:t>
    </dgm:pt>
    <dgm:pt modelId="{21F87E94-FFD2-4879-A391-817789BF4AB9}" type="sibTrans" cxnId="{25D74B33-A11D-466C-8F9E-B08D893819C2}">
      <dgm:prSet/>
      <dgm:spPr/>
      <dgm:t>
        <a:bodyPr/>
        <a:lstStyle/>
        <a:p>
          <a:endParaRPr lang="en-GB"/>
        </a:p>
      </dgm:t>
    </dgm:pt>
    <dgm:pt modelId="{7385A610-3300-4FA2-8C14-BDC03B298D1F}">
      <dgm:prSet phldrT="[Text]" custT="1"/>
      <dgm:spPr/>
      <dgm:t>
        <a:bodyPr/>
        <a:lstStyle/>
        <a:p>
          <a:r>
            <a:rPr lang="en-GB" sz="1400" b="1" smtClean="0"/>
            <a:t>2025-2050: experimentation with new systems</a:t>
          </a:r>
          <a:endParaRPr lang="en-GB" sz="1400" b="1" dirty="0"/>
        </a:p>
      </dgm:t>
    </dgm:pt>
    <dgm:pt modelId="{955207DA-9B7F-4105-AF89-F637BDE52491}" type="parTrans" cxnId="{E4D7726D-71F2-4B56-B75C-824775065EE2}">
      <dgm:prSet/>
      <dgm:spPr/>
      <dgm:t>
        <a:bodyPr/>
        <a:lstStyle/>
        <a:p>
          <a:endParaRPr lang="en-GB"/>
        </a:p>
      </dgm:t>
    </dgm:pt>
    <dgm:pt modelId="{7FC03EF4-DDEE-4EA7-BB12-42BD418EAEC8}" type="sibTrans" cxnId="{E4D7726D-71F2-4B56-B75C-824775065EE2}">
      <dgm:prSet/>
      <dgm:spPr/>
      <dgm:t>
        <a:bodyPr/>
        <a:lstStyle/>
        <a:p>
          <a:endParaRPr lang="en-GB"/>
        </a:p>
      </dgm:t>
    </dgm:pt>
    <dgm:pt modelId="{AED29695-3E11-4527-8E91-A81DF51E9E52}">
      <dgm:prSet phldrT="[Text]" custT="1"/>
      <dgm:spPr/>
      <dgm:t>
        <a:bodyPr/>
        <a:lstStyle/>
        <a:p>
          <a:r>
            <a:rPr lang="en-GB" sz="1400" dirty="0" smtClean="0"/>
            <a:t>New forms of value associated with products</a:t>
          </a:r>
          <a:endParaRPr lang="en-GB" sz="1400" dirty="0"/>
        </a:p>
      </dgm:t>
    </dgm:pt>
    <dgm:pt modelId="{DAFBA0B2-8E72-4807-8419-DD586D9CE146}" type="parTrans" cxnId="{C146E007-B1A3-4707-92D9-5F42A7ACF09E}">
      <dgm:prSet/>
      <dgm:spPr/>
      <dgm:t>
        <a:bodyPr/>
        <a:lstStyle/>
        <a:p>
          <a:endParaRPr lang="en-GB"/>
        </a:p>
      </dgm:t>
    </dgm:pt>
    <dgm:pt modelId="{D3CBBB73-FE4E-4944-AAA2-D986A110717D}" type="sibTrans" cxnId="{C146E007-B1A3-4707-92D9-5F42A7ACF09E}">
      <dgm:prSet/>
      <dgm:spPr/>
      <dgm:t>
        <a:bodyPr/>
        <a:lstStyle/>
        <a:p>
          <a:endParaRPr lang="en-GB"/>
        </a:p>
      </dgm:t>
    </dgm:pt>
    <dgm:pt modelId="{04E97AAC-EAFA-47D0-BCC0-7B63B2216B31}">
      <dgm:prSet phldrT="[Text]" custT="1"/>
      <dgm:spPr/>
      <dgm:t>
        <a:bodyPr/>
        <a:lstStyle/>
        <a:p>
          <a:r>
            <a:rPr lang="en-GB" sz="1400" b="1" smtClean="0"/>
            <a:t>2050 and beyond: a resource constrained world</a:t>
          </a:r>
          <a:endParaRPr lang="en-GB" sz="1400" b="1" dirty="0"/>
        </a:p>
      </dgm:t>
    </dgm:pt>
    <dgm:pt modelId="{18924387-14E3-40C4-BCD5-3100E4C2A160}" type="parTrans" cxnId="{8B8D5734-917D-499B-A3A4-0D701A320AF6}">
      <dgm:prSet/>
      <dgm:spPr/>
      <dgm:t>
        <a:bodyPr/>
        <a:lstStyle/>
        <a:p>
          <a:endParaRPr lang="en-GB"/>
        </a:p>
      </dgm:t>
    </dgm:pt>
    <dgm:pt modelId="{D165694A-90CD-40F4-BD6B-84594154A9C4}" type="sibTrans" cxnId="{8B8D5734-917D-499B-A3A4-0D701A320AF6}">
      <dgm:prSet/>
      <dgm:spPr/>
      <dgm:t>
        <a:bodyPr/>
        <a:lstStyle/>
        <a:p>
          <a:endParaRPr lang="en-GB"/>
        </a:p>
      </dgm:t>
    </dgm:pt>
    <dgm:pt modelId="{80C0442C-67E1-40AF-8036-00D3D118C096}">
      <dgm:prSet phldrT="[Text]" custT="1"/>
      <dgm:spPr/>
      <dgm:t>
        <a:bodyPr/>
        <a:lstStyle/>
        <a:p>
          <a:r>
            <a:rPr lang="en-GB" sz="1400" dirty="0" smtClean="0"/>
            <a:t>Products use smaller amounts of materials and energy</a:t>
          </a:r>
          <a:endParaRPr lang="en-GB" sz="1400" dirty="0"/>
        </a:p>
      </dgm:t>
    </dgm:pt>
    <dgm:pt modelId="{25C09AD4-B38A-460B-9829-3ECA77CBB99F}" type="parTrans" cxnId="{3DB5BB68-13E5-4F16-BD9B-6844B72E4FF0}">
      <dgm:prSet/>
      <dgm:spPr/>
      <dgm:t>
        <a:bodyPr/>
        <a:lstStyle/>
        <a:p>
          <a:endParaRPr lang="en-GB"/>
        </a:p>
      </dgm:t>
    </dgm:pt>
    <dgm:pt modelId="{B2B27C62-AE8A-49C9-A427-45601368FA43}" type="sibTrans" cxnId="{3DB5BB68-13E5-4F16-BD9B-6844B72E4FF0}">
      <dgm:prSet/>
      <dgm:spPr/>
      <dgm:t>
        <a:bodyPr/>
        <a:lstStyle/>
        <a:p>
          <a:endParaRPr lang="en-GB"/>
        </a:p>
      </dgm:t>
    </dgm:pt>
    <dgm:pt modelId="{D58E9209-5DA3-460C-8559-901EF4D547D8}">
      <dgm:prSet phldrT="[Text]" custT="1"/>
      <dgm:spPr/>
      <dgm:t>
        <a:bodyPr/>
        <a:lstStyle/>
        <a:p>
          <a:r>
            <a:rPr lang="en-GB" sz="1400" dirty="0" smtClean="0"/>
            <a:t>Waste management</a:t>
          </a:r>
          <a:endParaRPr lang="en-GB" sz="1400" dirty="0"/>
        </a:p>
      </dgm:t>
    </dgm:pt>
    <dgm:pt modelId="{9A53F2A3-F1E2-41E2-A6B6-E5371F950322}" type="parTrans" cxnId="{DF6A78A8-EC1E-494F-B49B-D5E0E84DE8C7}">
      <dgm:prSet/>
      <dgm:spPr/>
      <dgm:t>
        <a:bodyPr/>
        <a:lstStyle/>
        <a:p>
          <a:endParaRPr lang="en-GB"/>
        </a:p>
      </dgm:t>
    </dgm:pt>
    <dgm:pt modelId="{D799A9A1-83F3-4759-81DA-96826C8FBCC4}" type="sibTrans" cxnId="{DF6A78A8-EC1E-494F-B49B-D5E0E84DE8C7}">
      <dgm:prSet/>
      <dgm:spPr/>
      <dgm:t>
        <a:bodyPr/>
        <a:lstStyle/>
        <a:p>
          <a:endParaRPr lang="en-GB"/>
        </a:p>
      </dgm:t>
    </dgm:pt>
    <dgm:pt modelId="{DBF3D6B7-02A3-48FE-9720-3CC6481AD711}">
      <dgm:prSet phldrT="[Text]" custT="1"/>
      <dgm:spPr/>
      <dgm:t>
        <a:bodyPr/>
        <a:lstStyle/>
        <a:p>
          <a:r>
            <a:rPr lang="en-GB" sz="1400" dirty="0" smtClean="0"/>
            <a:t>Energy efficiency</a:t>
          </a:r>
          <a:endParaRPr lang="en-GB" sz="1400" dirty="0"/>
        </a:p>
      </dgm:t>
    </dgm:pt>
    <dgm:pt modelId="{79E16DDC-F26B-4A90-89EB-6FB1F94D0D32}" type="parTrans" cxnId="{642E058B-7857-4217-BBC0-8AAB6F365946}">
      <dgm:prSet/>
      <dgm:spPr/>
      <dgm:t>
        <a:bodyPr/>
        <a:lstStyle/>
        <a:p>
          <a:endParaRPr lang="en-GB"/>
        </a:p>
      </dgm:t>
    </dgm:pt>
    <dgm:pt modelId="{78892EC8-3DF4-4EB5-9471-944D0221FEAF}" type="sibTrans" cxnId="{642E058B-7857-4217-BBC0-8AAB6F365946}">
      <dgm:prSet/>
      <dgm:spPr/>
      <dgm:t>
        <a:bodyPr/>
        <a:lstStyle/>
        <a:p>
          <a:endParaRPr lang="en-GB"/>
        </a:p>
      </dgm:t>
    </dgm:pt>
    <dgm:pt modelId="{4A9E819C-2FAC-4EDD-8DF0-D956E2A2C0B6}">
      <dgm:prSet phldrT="[Text]" custT="1"/>
      <dgm:spPr/>
      <dgm:t>
        <a:bodyPr/>
        <a:lstStyle/>
        <a:p>
          <a:r>
            <a:rPr lang="en-GB" sz="1400" dirty="0" smtClean="0"/>
            <a:t>Reduce water use</a:t>
          </a:r>
          <a:endParaRPr lang="en-GB" sz="1400" dirty="0"/>
        </a:p>
      </dgm:t>
    </dgm:pt>
    <dgm:pt modelId="{BB0C70AF-72F1-4B9C-867E-BC7149595D5F}" type="parTrans" cxnId="{646A5797-298B-4796-9367-5F4A266701C4}">
      <dgm:prSet/>
      <dgm:spPr/>
      <dgm:t>
        <a:bodyPr/>
        <a:lstStyle/>
        <a:p>
          <a:endParaRPr lang="en-GB"/>
        </a:p>
      </dgm:t>
    </dgm:pt>
    <dgm:pt modelId="{A20F954C-B031-4582-90DF-061EFC52E4A4}" type="sibTrans" cxnId="{646A5797-298B-4796-9367-5F4A266701C4}">
      <dgm:prSet/>
      <dgm:spPr/>
      <dgm:t>
        <a:bodyPr/>
        <a:lstStyle/>
        <a:p>
          <a:endParaRPr lang="en-GB"/>
        </a:p>
      </dgm:t>
    </dgm:pt>
    <dgm:pt modelId="{29F623BD-037E-42CD-8515-0D9B5198460B}">
      <dgm:prSet phldrT="[Text]" custT="1"/>
      <dgm:spPr/>
      <dgm:t>
        <a:bodyPr/>
        <a:lstStyle/>
        <a:p>
          <a:r>
            <a:rPr lang="en-GB" sz="1400" dirty="0" smtClean="0"/>
            <a:t>More efficient land use</a:t>
          </a:r>
          <a:endParaRPr lang="en-GB" sz="1400" dirty="0"/>
        </a:p>
      </dgm:t>
    </dgm:pt>
    <dgm:pt modelId="{35F2213C-1897-4724-B715-F23528ED0ABA}" type="parTrans" cxnId="{4647CCC9-3CE0-409F-B025-76A7F68A5C7E}">
      <dgm:prSet/>
      <dgm:spPr/>
      <dgm:t>
        <a:bodyPr/>
        <a:lstStyle/>
        <a:p>
          <a:endParaRPr lang="en-GB"/>
        </a:p>
      </dgm:t>
    </dgm:pt>
    <dgm:pt modelId="{0E8B02EE-72C7-42F5-B050-EDBB809780FF}" type="sibTrans" cxnId="{4647CCC9-3CE0-409F-B025-76A7F68A5C7E}">
      <dgm:prSet/>
      <dgm:spPr/>
      <dgm:t>
        <a:bodyPr/>
        <a:lstStyle/>
        <a:p>
          <a:endParaRPr lang="en-GB"/>
        </a:p>
      </dgm:t>
    </dgm:pt>
    <dgm:pt modelId="{0BE3EE5D-46ED-4D72-B1CB-4304FA0A2309}">
      <dgm:prSet phldrT="[Text]" custT="1"/>
      <dgm:spPr/>
      <dgm:t>
        <a:bodyPr/>
        <a:lstStyle/>
        <a:p>
          <a:r>
            <a:rPr lang="en-GB" sz="1400" dirty="0" smtClean="0"/>
            <a:t>Low carbon technology</a:t>
          </a:r>
          <a:endParaRPr lang="en-GB" sz="1400" dirty="0"/>
        </a:p>
      </dgm:t>
    </dgm:pt>
    <dgm:pt modelId="{1BDAC9EF-DB6E-41A0-A2A7-9F98BD0ED005}" type="parTrans" cxnId="{AB86DE1C-620A-48E3-941E-EE71C454EF8F}">
      <dgm:prSet/>
      <dgm:spPr/>
      <dgm:t>
        <a:bodyPr/>
        <a:lstStyle/>
        <a:p>
          <a:endParaRPr lang="en-GB"/>
        </a:p>
      </dgm:t>
    </dgm:pt>
    <dgm:pt modelId="{BB9A0A4F-ADEA-4E40-A010-05BDA3A856AA}" type="sibTrans" cxnId="{AB86DE1C-620A-48E3-941E-EE71C454EF8F}">
      <dgm:prSet/>
      <dgm:spPr/>
      <dgm:t>
        <a:bodyPr/>
        <a:lstStyle/>
        <a:p>
          <a:endParaRPr lang="en-GB"/>
        </a:p>
      </dgm:t>
    </dgm:pt>
    <dgm:pt modelId="{BC80CC99-A445-4C17-BC3B-7ECA609574AA}">
      <dgm:prSet phldrT="[Text]" custT="1"/>
      <dgm:spPr/>
      <dgm:t>
        <a:bodyPr/>
        <a:lstStyle/>
        <a:p>
          <a:r>
            <a:rPr lang="en-GB" sz="1400" dirty="0" smtClean="0"/>
            <a:t>Products reused, remanufactured, recycled and redesigned with recovery in mind</a:t>
          </a:r>
          <a:endParaRPr lang="en-GB" sz="1400" dirty="0"/>
        </a:p>
      </dgm:t>
    </dgm:pt>
    <dgm:pt modelId="{E495FB85-0271-4133-BEFB-1A34EC9751AC}" type="parTrans" cxnId="{6CD1BF82-220E-454D-8644-BB969F96CF1C}">
      <dgm:prSet/>
      <dgm:spPr/>
      <dgm:t>
        <a:bodyPr/>
        <a:lstStyle/>
        <a:p>
          <a:endParaRPr lang="en-GB"/>
        </a:p>
      </dgm:t>
    </dgm:pt>
    <dgm:pt modelId="{7E97727F-71C4-434B-851C-C3F430F760C5}" type="sibTrans" cxnId="{6CD1BF82-220E-454D-8644-BB969F96CF1C}">
      <dgm:prSet/>
      <dgm:spPr/>
      <dgm:t>
        <a:bodyPr/>
        <a:lstStyle/>
        <a:p>
          <a:endParaRPr lang="en-GB"/>
        </a:p>
      </dgm:t>
    </dgm:pt>
    <dgm:pt modelId="{A3A2A936-CB1D-4EC4-952B-632BDD975F75}">
      <dgm:prSet phldrT="[Text]" custT="1"/>
      <dgm:spPr/>
      <dgm:t>
        <a:bodyPr/>
        <a:lstStyle/>
        <a:p>
          <a:r>
            <a:rPr lang="en-GB" sz="1400" dirty="0" smtClean="0"/>
            <a:t>More durable products designed for shared ownership</a:t>
          </a:r>
          <a:endParaRPr lang="en-GB" sz="1400" dirty="0"/>
        </a:p>
      </dgm:t>
    </dgm:pt>
    <dgm:pt modelId="{B29FBF16-3EAF-44C0-A1AE-D709F55F91E0}" type="parTrans" cxnId="{931134ED-B97D-4B48-AA83-6EB9B1587F65}">
      <dgm:prSet/>
      <dgm:spPr/>
      <dgm:t>
        <a:bodyPr/>
        <a:lstStyle/>
        <a:p>
          <a:endParaRPr lang="en-GB"/>
        </a:p>
      </dgm:t>
    </dgm:pt>
    <dgm:pt modelId="{088122FD-FD11-41AC-BD2B-E4080460A4DE}" type="sibTrans" cxnId="{931134ED-B97D-4B48-AA83-6EB9B1587F65}">
      <dgm:prSet/>
      <dgm:spPr/>
      <dgm:t>
        <a:bodyPr/>
        <a:lstStyle/>
        <a:p>
          <a:endParaRPr lang="en-GB"/>
        </a:p>
      </dgm:t>
    </dgm:pt>
    <dgm:pt modelId="{E7168F85-DF05-421B-A782-168D79F9190B}">
      <dgm:prSet phldrT="[Text]" custT="1"/>
      <dgm:spPr/>
      <dgm:t>
        <a:bodyPr/>
        <a:lstStyle/>
        <a:p>
          <a:r>
            <a:rPr lang="en-GB" sz="1400" dirty="0" smtClean="0"/>
            <a:t>Spare capacity built into supply chain to ensure resilience</a:t>
          </a:r>
          <a:endParaRPr lang="en-GB" sz="1400" dirty="0"/>
        </a:p>
      </dgm:t>
    </dgm:pt>
    <dgm:pt modelId="{F34FD5A3-48F7-4E6A-9484-85411638D101}" type="parTrans" cxnId="{9A7E7E22-9BBD-4B7A-A72F-BB0A4BEFAD4B}">
      <dgm:prSet/>
      <dgm:spPr/>
      <dgm:t>
        <a:bodyPr/>
        <a:lstStyle/>
        <a:p>
          <a:endParaRPr lang="en-GB"/>
        </a:p>
      </dgm:t>
    </dgm:pt>
    <dgm:pt modelId="{F1648F66-50F6-4E7E-8152-566C7CB22C08}" type="sibTrans" cxnId="{9A7E7E22-9BBD-4B7A-A72F-BB0A4BEFAD4B}">
      <dgm:prSet/>
      <dgm:spPr/>
      <dgm:t>
        <a:bodyPr/>
        <a:lstStyle/>
        <a:p>
          <a:endParaRPr lang="en-GB"/>
        </a:p>
      </dgm:t>
    </dgm:pt>
    <dgm:pt modelId="{3D18EC3E-95E4-40C1-873E-7517278FCA8A}">
      <dgm:prSet phldrT="[Text]" custT="1"/>
      <dgm:spPr/>
      <dgm:t>
        <a:bodyPr/>
        <a:lstStyle/>
        <a:p>
          <a:r>
            <a:rPr lang="en-GB" sz="1400" dirty="0" smtClean="0"/>
            <a:t>Material is kept in a productive loop, not land-filled</a:t>
          </a:r>
          <a:endParaRPr lang="en-GB" sz="1400" dirty="0"/>
        </a:p>
      </dgm:t>
    </dgm:pt>
    <dgm:pt modelId="{FDDFE754-EA73-48A1-861D-ABD77DEB8DF0}" type="parTrans" cxnId="{37BE49F0-2B6A-4630-A12A-9DA609413763}">
      <dgm:prSet/>
      <dgm:spPr/>
      <dgm:t>
        <a:bodyPr/>
        <a:lstStyle/>
        <a:p>
          <a:endParaRPr lang="en-GB"/>
        </a:p>
      </dgm:t>
    </dgm:pt>
    <dgm:pt modelId="{C93B35A3-46F6-439E-B97A-48E9746E00DE}" type="sibTrans" cxnId="{37BE49F0-2B6A-4630-A12A-9DA609413763}">
      <dgm:prSet/>
      <dgm:spPr/>
      <dgm:t>
        <a:bodyPr/>
        <a:lstStyle/>
        <a:p>
          <a:endParaRPr lang="en-GB"/>
        </a:p>
      </dgm:t>
    </dgm:pt>
    <dgm:pt modelId="{67915DB9-F799-47B2-B307-4FCD770BB8F1}">
      <dgm:prSet phldrT="[Text]" custT="1"/>
      <dgm:spPr/>
      <dgm:t>
        <a:bodyPr/>
        <a:lstStyle/>
        <a:p>
          <a:r>
            <a:rPr lang="en-GB" sz="1400" dirty="0" smtClean="0"/>
            <a:t>Cleaner and quieter factories, close to consumers, suppliers and academic institutions</a:t>
          </a:r>
          <a:endParaRPr lang="en-GB" sz="1400" dirty="0"/>
        </a:p>
      </dgm:t>
    </dgm:pt>
    <dgm:pt modelId="{2DF536FA-1DA5-43BB-A8C3-100DEDD27E34}" type="parTrans" cxnId="{D3DFC55C-8778-47AA-AEB7-671943EEAD2E}">
      <dgm:prSet/>
      <dgm:spPr/>
      <dgm:t>
        <a:bodyPr/>
        <a:lstStyle/>
        <a:p>
          <a:endParaRPr lang="en-GB"/>
        </a:p>
      </dgm:t>
    </dgm:pt>
    <dgm:pt modelId="{25C430AB-99FB-4E4E-A95E-A504B4C5E226}" type="sibTrans" cxnId="{D3DFC55C-8778-47AA-AEB7-671943EEAD2E}">
      <dgm:prSet/>
      <dgm:spPr/>
      <dgm:t>
        <a:bodyPr/>
        <a:lstStyle/>
        <a:p>
          <a:endParaRPr lang="en-GB"/>
        </a:p>
      </dgm:t>
    </dgm:pt>
    <dgm:pt modelId="{D94E221E-F98F-49F6-AAA4-AA1F378D3C7D}">
      <dgm:prSet phldrT="[Text]" custT="1"/>
      <dgm:spPr/>
      <dgm:t>
        <a:bodyPr/>
        <a:lstStyle/>
        <a:p>
          <a:r>
            <a:rPr lang="en-GB" sz="1400" dirty="0" smtClean="0"/>
            <a:t>Supply chains with spare capacity at all stages</a:t>
          </a:r>
          <a:endParaRPr lang="en-GB" sz="1400" dirty="0"/>
        </a:p>
      </dgm:t>
    </dgm:pt>
    <dgm:pt modelId="{35CBD951-AC63-4254-BCF3-ED519FA73BFA}" type="parTrans" cxnId="{17FBB93E-0FC2-4366-8117-47E7CF3C8569}">
      <dgm:prSet/>
      <dgm:spPr/>
      <dgm:t>
        <a:bodyPr/>
        <a:lstStyle/>
        <a:p>
          <a:endParaRPr lang="en-GB"/>
        </a:p>
      </dgm:t>
    </dgm:pt>
    <dgm:pt modelId="{F3942CBE-3288-4F74-A501-B65177D73CE8}" type="sibTrans" cxnId="{17FBB93E-0FC2-4366-8117-47E7CF3C8569}">
      <dgm:prSet/>
      <dgm:spPr/>
      <dgm:t>
        <a:bodyPr/>
        <a:lstStyle/>
        <a:p>
          <a:endParaRPr lang="en-GB"/>
        </a:p>
      </dgm:t>
    </dgm:pt>
    <dgm:pt modelId="{2B74BB67-2C4D-4C87-BC1A-472308AB3191}" type="pres">
      <dgm:prSet presAssocID="{7DE75536-B8BF-4BB5-B772-72B49B5FD75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15E9F59-1712-4442-A3E1-3FC02980C8D5}" type="pres">
      <dgm:prSet presAssocID="{B88D3567-B39A-4C0B-B895-35B57C7BE6D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5FB9AB-CB48-4E2C-B444-5C20E8C4D245}" type="pres">
      <dgm:prSet presAssocID="{EE5557A6-8AFE-476D-8A56-287EB1D7C5D8}" presName="sibTrans" presStyleCnt="0"/>
      <dgm:spPr/>
      <dgm:t>
        <a:bodyPr/>
        <a:lstStyle/>
        <a:p>
          <a:endParaRPr lang="en-GB"/>
        </a:p>
      </dgm:t>
    </dgm:pt>
    <dgm:pt modelId="{F087AFCE-F3D6-4DD0-B2FD-C2DF3CF65E4C}" type="pres">
      <dgm:prSet presAssocID="{7385A610-3300-4FA2-8C14-BDC03B298D1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B9BC3D4-8633-43AD-BC08-EC98E2AAF700}" type="pres">
      <dgm:prSet presAssocID="{7FC03EF4-DDEE-4EA7-BB12-42BD418EAEC8}" presName="sibTrans" presStyleCnt="0"/>
      <dgm:spPr/>
      <dgm:t>
        <a:bodyPr/>
        <a:lstStyle/>
        <a:p>
          <a:endParaRPr lang="en-GB"/>
        </a:p>
      </dgm:t>
    </dgm:pt>
    <dgm:pt modelId="{784A2A60-3A1A-4EF5-815D-80E6C15A6420}" type="pres">
      <dgm:prSet presAssocID="{04E97AAC-EAFA-47D0-BCC0-7B63B2216B31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A7E7E22-9BBD-4B7A-A72F-BB0A4BEFAD4B}" srcId="{7385A610-3300-4FA2-8C14-BDC03B298D1F}" destId="{E7168F85-DF05-421B-A782-168D79F9190B}" srcOrd="3" destOrd="0" parTransId="{F34FD5A3-48F7-4E6A-9484-85411638D101}" sibTransId="{F1648F66-50F6-4E7E-8152-566C7CB22C08}"/>
    <dgm:cxn modelId="{2F1C751B-1205-4B63-AC8D-DC63DCA7BCFE}" type="presOf" srcId="{7DE75536-B8BF-4BB5-B772-72B49B5FD75F}" destId="{2B74BB67-2C4D-4C87-BC1A-472308AB3191}" srcOrd="0" destOrd="0" presId="urn:microsoft.com/office/officeart/2005/8/layout/hList6"/>
    <dgm:cxn modelId="{A649C815-E812-40D7-BEB4-482A97539705}" type="presOf" srcId="{04E97AAC-EAFA-47D0-BCC0-7B63B2216B31}" destId="{784A2A60-3A1A-4EF5-815D-80E6C15A6420}" srcOrd="0" destOrd="0" presId="urn:microsoft.com/office/officeart/2005/8/layout/hList6"/>
    <dgm:cxn modelId="{8CE85543-0B2F-441C-80A0-0752009B7274}" type="presOf" srcId="{29F623BD-037E-42CD-8515-0D9B5198460B}" destId="{E15E9F59-1712-4442-A3E1-3FC02980C8D5}" srcOrd="0" destOrd="5" presId="urn:microsoft.com/office/officeart/2005/8/layout/hList6"/>
    <dgm:cxn modelId="{318C11AE-335C-488F-AC33-04D49AF9C178}" type="presOf" srcId="{DBF3D6B7-02A3-48FE-9720-3CC6481AD711}" destId="{E15E9F59-1712-4442-A3E1-3FC02980C8D5}" srcOrd="0" destOrd="3" presId="urn:microsoft.com/office/officeart/2005/8/layout/hList6"/>
    <dgm:cxn modelId="{9A8425B7-E496-4E1A-8034-963F25ACC657}" type="presOf" srcId="{0BE3EE5D-46ED-4D72-B1CB-4304FA0A2309}" destId="{E15E9F59-1712-4442-A3E1-3FC02980C8D5}" srcOrd="0" destOrd="6" presId="urn:microsoft.com/office/officeart/2005/8/layout/hList6"/>
    <dgm:cxn modelId="{3DB5BB68-13E5-4F16-BD9B-6844B72E4FF0}" srcId="{04E97AAC-EAFA-47D0-BCC0-7B63B2216B31}" destId="{80C0442C-67E1-40AF-8036-00D3D118C096}" srcOrd="0" destOrd="0" parTransId="{25C09AD4-B38A-460B-9829-3ECA77CBB99F}" sibTransId="{B2B27C62-AE8A-49C9-A427-45601368FA43}"/>
    <dgm:cxn modelId="{931134ED-B97D-4B48-AA83-6EB9B1587F65}" srcId="{7385A610-3300-4FA2-8C14-BDC03B298D1F}" destId="{A3A2A936-CB1D-4EC4-952B-632BDD975F75}" srcOrd="2" destOrd="0" parTransId="{B29FBF16-3EAF-44C0-A1AE-D709F55F91E0}" sibTransId="{088122FD-FD11-41AC-BD2B-E4080460A4DE}"/>
    <dgm:cxn modelId="{C146E007-B1A3-4707-92D9-5F42A7ACF09E}" srcId="{7385A610-3300-4FA2-8C14-BDC03B298D1F}" destId="{AED29695-3E11-4527-8E91-A81DF51E9E52}" srcOrd="0" destOrd="0" parTransId="{DAFBA0B2-8E72-4807-8419-DD586D9CE146}" sibTransId="{D3CBBB73-FE4E-4944-AAA2-D986A110717D}"/>
    <dgm:cxn modelId="{2196C5F5-9A22-467C-8736-62794D00D670}" type="presOf" srcId="{A3A2A936-CB1D-4EC4-952B-632BDD975F75}" destId="{F087AFCE-F3D6-4DD0-B2FD-C2DF3CF65E4C}" srcOrd="0" destOrd="3" presId="urn:microsoft.com/office/officeart/2005/8/layout/hList6"/>
    <dgm:cxn modelId="{1ECE9FB6-B6DF-4B61-83FA-B1C552A37C49}" type="presOf" srcId="{BC80CC99-A445-4C17-BC3B-7ECA609574AA}" destId="{F087AFCE-F3D6-4DD0-B2FD-C2DF3CF65E4C}" srcOrd="0" destOrd="2" presId="urn:microsoft.com/office/officeart/2005/8/layout/hList6"/>
    <dgm:cxn modelId="{8B8D5734-917D-499B-A3A4-0D701A320AF6}" srcId="{7DE75536-B8BF-4BB5-B772-72B49B5FD75F}" destId="{04E97AAC-EAFA-47D0-BCC0-7B63B2216B31}" srcOrd="2" destOrd="0" parTransId="{18924387-14E3-40C4-BCD5-3100E4C2A160}" sibTransId="{D165694A-90CD-40F4-BD6B-84594154A9C4}"/>
    <dgm:cxn modelId="{074A6314-367B-4F70-8031-A24246910737}" type="presOf" srcId="{6BF7CAE5-D917-40A7-BD74-DD7298933CD3}" destId="{E15E9F59-1712-4442-A3E1-3FC02980C8D5}" srcOrd="0" destOrd="1" presId="urn:microsoft.com/office/officeart/2005/8/layout/hList6"/>
    <dgm:cxn modelId="{D2E4A805-BB2B-447B-AC34-15AACD518B19}" type="presOf" srcId="{AED29695-3E11-4527-8E91-A81DF51E9E52}" destId="{F087AFCE-F3D6-4DD0-B2FD-C2DF3CF65E4C}" srcOrd="0" destOrd="1" presId="urn:microsoft.com/office/officeart/2005/8/layout/hList6"/>
    <dgm:cxn modelId="{AFBE4415-8FA2-40AC-99E0-BC09993617DF}" type="presOf" srcId="{B88D3567-B39A-4C0B-B895-35B57C7BE6D2}" destId="{E15E9F59-1712-4442-A3E1-3FC02980C8D5}" srcOrd="0" destOrd="0" presId="urn:microsoft.com/office/officeart/2005/8/layout/hList6"/>
    <dgm:cxn modelId="{D3DFC55C-8778-47AA-AEB7-671943EEAD2E}" srcId="{04E97AAC-EAFA-47D0-BCC0-7B63B2216B31}" destId="{67915DB9-F799-47B2-B307-4FCD770BB8F1}" srcOrd="2" destOrd="0" parTransId="{2DF536FA-1DA5-43BB-A8C3-100DEDD27E34}" sibTransId="{25C430AB-99FB-4E4E-A95E-A504B4C5E226}"/>
    <dgm:cxn modelId="{CF33F84D-BD15-48F2-88A8-0A9841537BB5}" type="presOf" srcId="{4A9E819C-2FAC-4EDD-8DF0-D956E2A2C0B6}" destId="{E15E9F59-1712-4442-A3E1-3FC02980C8D5}" srcOrd="0" destOrd="4" presId="urn:microsoft.com/office/officeart/2005/8/layout/hList6"/>
    <dgm:cxn modelId="{6CD1BF82-220E-454D-8644-BB969F96CF1C}" srcId="{7385A610-3300-4FA2-8C14-BDC03B298D1F}" destId="{BC80CC99-A445-4C17-BC3B-7ECA609574AA}" srcOrd="1" destOrd="0" parTransId="{E495FB85-0271-4133-BEFB-1A34EC9751AC}" sibTransId="{7E97727F-71C4-434B-851C-C3F430F760C5}"/>
    <dgm:cxn modelId="{EF03BF43-71FA-43A9-8F65-CF4189A16DF8}" type="presOf" srcId="{D58E9209-5DA3-460C-8559-901EF4D547D8}" destId="{E15E9F59-1712-4442-A3E1-3FC02980C8D5}" srcOrd="0" destOrd="2" presId="urn:microsoft.com/office/officeart/2005/8/layout/hList6"/>
    <dgm:cxn modelId="{DEC384CF-FCF1-4C50-80DE-3A9160BF3E81}" type="presOf" srcId="{E7168F85-DF05-421B-A782-168D79F9190B}" destId="{F087AFCE-F3D6-4DD0-B2FD-C2DF3CF65E4C}" srcOrd="0" destOrd="4" presId="urn:microsoft.com/office/officeart/2005/8/layout/hList6"/>
    <dgm:cxn modelId="{A1EC2F21-D07C-4499-9238-E0A6751A8815}" type="presOf" srcId="{67915DB9-F799-47B2-B307-4FCD770BB8F1}" destId="{784A2A60-3A1A-4EF5-815D-80E6C15A6420}" srcOrd="0" destOrd="3" presId="urn:microsoft.com/office/officeart/2005/8/layout/hList6"/>
    <dgm:cxn modelId="{37BE49F0-2B6A-4630-A12A-9DA609413763}" srcId="{04E97AAC-EAFA-47D0-BCC0-7B63B2216B31}" destId="{3D18EC3E-95E4-40C1-873E-7517278FCA8A}" srcOrd="1" destOrd="0" parTransId="{FDDFE754-EA73-48A1-861D-ABD77DEB8DF0}" sibTransId="{C93B35A3-46F6-439E-B97A-48E9746E00DE}"/>
    <dgm:cxn modelId="{2F0CA451-2257-4DCB-932D-CED4C22F30F7}" type="presOf" srcId="{7385A610-3300-4FA2-8C14-BDC03B298D1F}" destId="{F087AFCE-F3D6-4DD0-B2FD-C2DF3CF65E4C}" srcOrd="0" destOrd="0" presId="urn:microsoft.com/office/officeart/2005/8/layout/hList6"/>
    <dgm:cxn modelId="{642E058B-7857-4217-BBC0-8AAB6F365946}" srcId="{B88D3567-B39A-4C0B-B895-35B57C7BE6D2}" destId="{DBF3D6B7-02A3-48FE-9720-3CC6481AD711}" srcOrd="2" destOrd="0" parTransId="{79E16DDC-F26B-4A90-89EB-6FB1F94D0D32}" sibTransId="{78892EC8-3DF4-4EB5-9471-944D0221FEAF}"/>
    <dgm:cxn modelId="{DF6A78A8-EC1E-494F-B49B-D5E0E84DE8C7}" srcId="{B88D3567-B39A-4C0B-B895-35B57C7BE6D2}" destId="{D58E9209-5DA3-460C-8559-901EF4D547D8}" srcOrd="1" destOrd="0" parTransId="{9A53F2A3-F1E2-41E2-A6B6-E5371F950322}" sibTransId="{D799A9A1-83F3-4759-81DA-96826C8FBCC4}"/>
    <dgm:cxn modelId="{646A5797-298B-4796-9367-5F4A266701C4}" srcId="{B88D3567-B39A-4C0B-B895-35B57C7BE6D2}" destId="{4A9E819C-2FAC-4EDD-8DF0-D956E2A2C0B6}" srcOrd="3" destOrd="0" parTransId="{BB0C70AF-72F1-4B9C-867E-BC7149595D5F}" sibTransId="{A20F954C-B031-4582-90DF-061EFC52E4A4}"/>
    <dgm:cxn modelId="{C0E9A799-1550-486E-8D5C-6B841352A53B}" type="presOf" srcId="{3D18EC3E-95E4-40C1-873E-7517278FCA8A}" destId="{784A2A60-3A1A-4EF5-815D-80E6C15A6420}" srcOrd="0" destOrd="2" presId="urn:microsoft.com/office/officeart/2005/8/layout/hList6"/>
    <dgm:cxn modelId="{4647CCC9-3CE0-409F-B025-76A7F68A5C7E}" srcId="{B88D3567-B39A-4C0B-B895-35B57C7BE6D2}" destId="{29F623BD-037E-42CD-8515-0D9B5198460B}" srcOrd="4" destOrd="0" parTransId="{35F2213C-1897-4724-B715-F23528ED0ABA}" sibTransId="{0E8B02EE-72C7-42F5-B050-EDBB809780FF}"/>
    <dgm:cxn modelId="{7A41530D-6610-49D8-A092-124409B64A8B}" type="presOf" srcId="{80C0442C-67E1-40AF-8036-00D3D118C096}" destId="{784A2A60-3A1A-4EF5-815D-80E6C15A6420}" srcOrd="0" destOrd="1" presId="urn:microsoft.com/office/officeart/2005/8/layout/hList6"/>
    <dgm:cxn modelId="{25D74B33-A11D-466C-8F9E-B08D893819C2}" srcId="{B88D3567-B39A-4C0B-B895-35B57C7BE6D2}" destId="{6BF7CAE5-D917-40A7-BD74-DD7298933CD3}" srcOrd="0" destOrd="0" parTransId="{DE7F6140-343D-4898-92ED-499AACD51B9F}" sibTransId="{21F87E94-FFD2-4879-A391-817789BF4AB9}"/>
    <dgm:cxn modelId="{E4D7726D-71F2-4B56-B75C-824775065EE2}" srcId="{7DE75536-B8BF-4BB5-B772-72B49B5FD75F}" destId="{7385A610-3300-4FA2-8C14-BDC03B298D1F}" srcOrd="1" destOrd="0" parTransId="{955207DA-9B7F-4105-AF89-F637BDE52491}" sibTransId="{7FC03EF4-DDEE-4EA7-BB12-42BD418EAEC8}"/>
    <dgm:cxn modelId="{C1484B6E-B1D6-42F5-9FF0-17F74B99C3C8}" type="presOf" srcId="{D94E221E-F98F-49F6-AAA4-AA1F378D3C7D}" destId="{784A2A60-3A1A-4EF5-815D-80E6C15A6420}" srcOrd="0" destOrd="4" presId="urn:microsoft.com/office/officeart/2005/8/layout/hList6"/>
    <dgm:cxn modelId="{0C3966C3-245D-46A9-AE8D-1DC71373C45B}" srcId="{7DE75536-B8BF-4BB5-B772-72B49B5FD75F}" destId="{B88D3567-B39A-4C0B-B895-35B57C7BE6D2}" srcOrd="0" destOrd="0" parTransId="{3CD4AC67-9367-46E3-877F-7790234379AF}" sibTransId="{EE5557A6-8AFE-476D-8A56-287EB1D7C5D8}"/>
    <dgm:cxn modelId="{17FBB93E-0FC2-4366-8117-47E7CF3C8569}" srcId="{04E97AAC-EAFA-47D0-BCC0-7B63B2216B31}" destId="{D94E221E-F98F-49F6-AAA4-AA1F378D3C7D}" srcOrd="3" destOrd="0" parTransId="{35CBD951-AC63-4254-BCF3-ED519FA73BFA}" sibTransId="{F3942CBE-3288-4F74-A501-B65177D73CE8}"/>
    <dgm:cxn modelId="{AB86DE1C-620A-48E3-941E-EE71C454EF8F}" srcId="{B88D3567-B39A-4C0B-B895-35B57C7BE6D2}" destId="{0BE3EE5D-46ED-4D72-B1CB-4304FA0A2309}" srcOrd="5" destOrd="0" parTransId="{1BDAC9EF-DB6E-41A0-A2A7-9F98BD0ED005}" sibTransId="{BB9A0A4F-ADEA-4E40-A010-05BDA3A856AA}"/>
    <dgm:cxn modelId="{CB7DB27A-6E54-4D90-81FD-B6CCA6B3661E}" type="presParOf" srcId="{2B74BB67-2C4D-4C87-BC1A-472308AB3191}" destId="{E15E9F59-1712-4442-A3E1-3FC02980C8D5}" srcOrd="0" destOrd="0" presId="urn:microsoft.com/office/officeart/2005/8/layout/hList6"/>
    <dgm:cxn modelId="{662CF370-5A88-493A-9C3E-F183A6849189}" type="presParOf" srcId="{2B74BB67-2C4D-4C87-BC1A-472308AB3191}" destId="{F25FB9AB-CB48-4E2C-B444-5C20E8C4D245}" srcOrd="1" destOrd="0" presId="urn:microsoft.com/office/officeart/2005/8/layout/hList6"/>
    <dgm:cxn modelId="{9703737B-79A1-47AE-9469-A5C73D0D619C}" type="presParOf" srcId="{2B74BB67-2C4D-4C87-BC1A-472308AB3191}" destId="{F087AFCE-F3D6-4DD0-B2FD-C2DF3CF65E4C}" srcOrd="2" destOrd="0" presId="urn:microsoft.com/office/officeart/2005/8/layout/hList6"/>
    <dgm:cxn modelId="{72C2A433-12AB-4534-AE9F-1D9AC11CE33A}" type="presParOf" srcId="{2B74BB67-2C4D-4C87-BC1A-472308AB3191}" destId="{4B9BC3D4-8633-43AD-BC08-EC98E2AAF700}" srcOrd="3" destOrd="0" presId="urn:microsoft.com/office/officeart/2005/8/layout/hList6"/>
    <dgm:cxn modelId="{2561D49B-C74A-407D-A92B-8167905B8670}" type="presParOf" srcId="{2B74BB67-2C4D-4C87-BC1A-472308AB3191}" destId="{784A2A60-3A1A-4EF5-815D-80E6C15A6420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4FCED-3ACE-4F98-8D53-A92BD0D80709}">
      <dsp:nvSpPr>
        <dsp:cNvPr id="0" name=""/>
        <dsp:cNvSpPr/>
      </dsp:nvSpPr>
      <dsp:spPr>
        <a:xfrm>
          <a:off x="2270182" y="0"/>
          <a:ext cx="1635757" cy="908754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Improve supply</a:t>
          </a:r>
          <a:endParaRPr lang="en-GB" sz="2400" kern="1200" dirty="0"/>
        </a:p>
      </dsp:txBody>
      <dsp:txXfrm>
        <a:off x="2296798" y="26616"/>
        <a:ext cx="1582525" cy="855522"/>
      </dsp:txXfrm>
    </dsp:sp>
    <dsp:sp modelId="{C2DEF9C9-A925-466F-909D-622EF9715C56}">
      <dsp:nvSpPr>
        <dsp:cNvPr id="0" name=""/>
        <dsp:cNvSpPr/>
      </dsp:nvSpPr>
      <dsp:spPr>
        <a:xfrm>
          <a:off x="4632943" y="0"/>
          <a:ext cx="1635757" cy="908754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Reduce demand</a:t>
          </a:r>
          <a:endParaRPr lang="en-GB" sz="2400" kern="1200" dirty="0"/>
        </a:p>
      </dsp:txBody>
      <dsp:txXfrm>
        <a:off x="4659559" y="26616"/>
        <a:ext cx="1582525" cy="855522"/>
      </dsp:txXfrm>
    </dsp:sp>
    <dsp:sp modelId="{5D858B9C-C15C-4759-B2B0-7F953CF2F93E}">
      <dsp:nvSpPr>
        <dsp:cNvPr id="0" name=""/>
        <dsp:cNvSpPr/>
      </dsp:nvSpPr>
      <dsp:spPr>
        <a:xfrm>
          <a:off x="3928658" y="3862205"/>
          <a:ext cx="681565" cy="681565"/>
        </a:xfrm>
        <a:prstGeom prst="triangle">
          <a:avLst/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9D19CB-D8B4-4439-8FBD-865FE6994A3D}">
      <dsp:nvSpPr>
        <dsp:cNvPr id="0" name=""/>
        <dsp:cNvSpPr/>
      </dsp:nvSpPr>
      <dsp:spPr>
        <a:xfrm rot="240000">
          <a:off x="2224120" y="3570146"/>
          <a:ext cx="4090642" cy="286045"/>
        </a:xfrm>
        <a:prstGeom prst="rect">
          <a:avLst/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F282A5-1B33-43E0-B0E3-37CDC31052D5}">
      <dsp:nvSpPr>
        <dsp:cNvPr id="0" name=""/>
        <dsp:cNvSpPr/>
      </dsp:nvSpPr>
      <dsp:spPr>
        <a:xfrm rot="240000">
          <a:off x="4684597" y="3054824"/>
          <a:ext cx="1623324" cy="560606"/>
        </a:xfrm>
        <a:prstGeom prst="roundRect">
          <a:avLst/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Industrial food</a:t>
          </a:r>
          <a:endParaRPr lang="en-GB" sz="1800" kern="1200" dirty="0"/>
        </a:p>
      </dsp:txBody>
      <dsp:txXfrm>
        <a:off x="4711964" y="3082191"/>
        <a:ext cx="1568590" cy="505872"/>
      </dsp:txXfrm>
    </dsp:sp>
    <dsp:sp modelId="{D299FBC4-D4B0-4332-98E3-EC387F745A11}">
      <dsp:nvSpPr>
        <dsp:cNvPr id="0" name=""/>
        <dsp:cNvSpPr/>
      </dsp:nvSpPr>
      <dsp:spPr>
        <a:xfrm rot="240000">
          <a:off x="4730034" y="2455046"/>
          <a:ext cx="1623324" cy="560606"/>
        </a:xfrm>
        <a:prstGeom prst="roundRect">
          <a:avLst/>
        </a:prstGeom>
        <a:solidFill>
          <a:schemeClr val="accent3">
            <a:shade val="50000"/>
            <a:hueOff val="172988"/>
            <a:satOff val="-4555"/>
            <a:lumOff val="129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Obesity</a:t>
          </a:r>
          <a:endParaRPr lang="en-GB" sz="1800" kern="1200" dirty="0"/>
        </a:p>
      </dsp:txBody>
      <dsp:txXfrm>
        <a:off x="4757401" y="2482413"/>
        <a:ext cx="1568590" cy="505872"/>
      </dsp:txXfrm>
    </dsp:sp>
    <dsp:sp modelId="{67180618-827C-4D9F-A72D-3EF4196C0BC1}">
      <dsp:nvSpPr>
        <dsp:cNvPr id="0" name=""/>
        <dsp:cNvSpPr/>
      </dsp:nvSpPr>
      <dsp:spPr>
        <a:xfrm rot="240000">
          <a:off x="4775472" y="1855269"/>
          <a:ext cx="1623324" cy="560606"/>
        </a:xfrm>
        <a:prstGeom prst="roundRect">
          <a:avLst/>
        </a:prstGeom>
        <a:solidFill>
          <a:schemeClr val="accent3">
            <a:shade val="50000"/>
            <a:hueOff val="345975"/>
            <a:satOff val="-9111"/>
            <a:lumOff val="258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Disease</a:t>
          </a:r>
          <a:endParaRPr lang="en-GB" sz="1800" kern="1200" dirty="0"/>
        </a:p>
      </dsp:txBody>
      <dsp:txXfrm>
        <a:off x="4802839" y="1882636"/>
        <a:ext cx="1568590" cy="505872"/>
      </dsp:txXfrm>
    </dsp:sp>
    <dsp:sp modelId="{C5C41B57-8BE6-4F20-ABB1-9C991B3EE0FC}">
      <dsp:nvSpPr>
        <dsp:cNvPr id="0" name=""/>
        <dsp:cNvSpPr/>
      </dsp:nvSpPr>
      <dsp:spPr>
        <a:xfrm rot="240000">
          <a:off x="4820910" y="1255491"/>
          <a:ext cx="1623324" cy="560606"/>
        </a:xfrm>
        <a:prstGeom prst="roundRect">
          <a:avLst/>
        </a:prstGeom>
        <a:solidFill>
          <a:schemeClr val="accent3">
            <a:shade val="50000"/>
            <a:hueOff val="518963"/>
            <a:satOff val="-13666"/>
            <a:lumOff val="388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Waste</a:t>
          </a:r>
          <a:endParaRPr lang="en-GB" sz="1800" kern="1200" dirty="0"/>
        </a:p>
      </dsp:txBody>
      <dsp:txXfrm>
        <a:off x="4848277" y="1282858"/>
        <a:ext cx="1568590" cy="505872"/>
      </dsp:txXfrm>
    </dsp:sp>
    <dsp:sp modelId="{FD71E3DD-5E00-41E9-80E6-621DC552351D}">
      <dsp:nvSpPr>
        <dsp:cNvPr id="0" name=""/>
        <dsp:cNvSpPr/>
      </dsp:nvSpPr>
      <dsp:spPr>
        <a:xfrm rot="240000">
          <a:off x="2321836" y="2891249"/>
          <a:ext cx="1623324" cy="560606"/>
        </a:xfrm>
        <a:prstGeom prst="roundRect">
          <a:avLst/>
        </a:prstGeom>
        <a:solidFill>
          <a:schemeClr val="accent3">
            <a:shade val="50000"/>
            <a:hueOff val="518963"/>
            <a:satOff val="-13666"/>
            <a:lumOff val="388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Affordability</a:t>
          </a:r>
          <a:endParaRPr lang="en-GB" sz="1800" kern="1200" dirty="0"/>
        </a:p>
      </dsp:txBody>
      <dsp:txXfrm>
        <a:off x="2349203" y="2918616"/>
        <a:ext cx="1568590" cy="505872"/>
      </dsp:txXfrm>
    </dsp:sp>
    <dsp:sp modelId="{961BDAF4-E710-46D2-89DB-88A05B1855C8}">
      <dsp:nvSpPr>
        <dsp:cNvPr id="0" name=""/>
        <dsp:cNvSpPr/>
      </dsp:nvSpPr>
      <dsp:spPr>
        <a:xfrm rot="240000">
          <a:off x="2367274" y="2291471"/>
          <a:ext cx="1623324" cy="560606"/>
        </a:xfrm>
        <a:prstGeom prst="roundRect">
          <a:avLst/>
        </a:prstGeom>
        <a:solidFill>
          <a:schemeClr val="accent3">
            <a:shade val="50000"/>
            <a:hueOff val="345975"/>
            <a:satOff val="-9111"/>
            <a:lumOff val="258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Food security</a:t>
          </a:r>
          <a:endParaRPr lang="en-GB" sz="1800" kern="1200" dirty="0"/>
        </a:p>
      </dsp:txBody>
      <dsp:txXfrm>
        <a:off x="2394641" y="2318838"/>
        <a:ext cx="1568590" cy="505872"/>
      </dsp:txXfrm>
    </dsp:sp>
    <dsp:sp modelId="{F1D2AD1B-0D5B-4D00-B8C5-A7A99C09B7D3}">
      <dsp:nvSpPr>
        <dsp:cNvPr id="0" name=""/>
        <dsp:cNvSpPr/>
      </dsp:nvSpPr>
      <dsp:spPr>
        <a:xfrm rot="240000">
          <a:off x="2412711" y="1691693"/>
          <a:ext cx="1623324" cy="560606"/>
        </a:xfrm>
        <a:prstGeom prst="roundRect">
          <a:avLst/>
        </a:prstGeom>
        <a:solidFill>
          <a:schemeClr val="accent3">
            <a:shade val="50000"/>
            <a:hueOff val="172988"/>
            <a:satOff val="-4555"/>
            <a:lumOff val="129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Hunger</a:t>
          </a:r>
          <a:endParaRPr lang="en-GB" sz="1800" kern="1200" dirty="0"/>
        </a:p>
      </dsp:txBody>
      <dsp:txXfrm>
        <a:off x="2440078" y="1719060"/>
        <a:ext cx="1568590" cy="505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677BF2-A7F4-4F9F-AA14-32A779984606}">
      <dsp:nvSpPr>
        <dsp:cNvPr id="0" name=""/>
        <dsp:cNvSpPr/>
      </dsp:nvSpPr>
      <dsp:spPr>
        <a:xfrm flipV="1">
          <a:off x="783173" y="0"/>
          <a:ext cx="4073703" cy="4073703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1A1F6-83D5-47CF-8139-BE2F1858C10E}">
      <dsp:nvSpPr>
        <dsp:cNvPr id="0" name=""/>
        <dsp:cNvSpPr/>
      </dsp:nvSpPr>
      <dsp:spPr>
        <a:xfrm>
          <a:off x="2374280" y="409558"/>
          <a:ext cx="2647906" cy="9643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Calibri"/>
              <a:ea typeface="+mn-ea"/>
              <a:cs typeface="+mn-cs"/>
            </a:rPr>
            <a:t>Manufacturing/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Calibri"/>
              <a:ea typeface="+mn-ea"/>
              <a:cs typeface="+mn-cs"/>
            </a:rPr>
            <a:t>Agricultural waste</a:t>
          </a:r>
          <a:endParaRPr lang="en-GB" sz="2100" kern="1200" dirty="0">
            <a:latin typeface="Calibri"/>
            <a:ea typeface="+mn-ea"/>
            <a:cs typeface="+mn-cs"/>
          </a:endParaRPr>
        </a:p>
      </dsp:txBody>
      <dsp:txXfrm>
        <a:off x="2421354" y="456632"/>
        <a:ext cx="2553758" cy="870173"/>
      </dsp:txXfrm>
    </dsp:sp>
    <dsp:sp modelId="{C8D68985-06F2-43B7-90BD-C9A54B6B5E47}">
      <dsp:nvSpPr>
        <dsp:cNvPr id="0" name=""/>
        <dsp:cNvSpPr/>
      </dsp:nvSpPr>
      <dsp:spPr>
        <a:xfrm>
          <a:off x="2374280" y="1494420"/>
          <a:ext cx="2647906" cy="9643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>
              <a:latin typeface="Calibri"/>
              <a:ea typeface="+mn-ea"/>
              <a:cs typeface="+mn-cs"/>
            </a:rPr>
            <a:t>Post-consumer waste</a:t>
          </a:r>
          <a:endParaRPr lang="en-GB" sz="2100" kern="1200" dirty="0">
            <a:latin typeface="Calibri"/>
            <a:ea typeface="+mn-ea"/>
            <a:cs typeface="+mn-cs"/>
          </a:endParaRPr>
        </a:p>
      </dsp:txBody>
      <dsp:txXfrm>
        <a:off x="2421354" y="1541494"/>
        <a:ext cx="2553758" cy="870173"/>
      </dsp:txXfrm>
    </dsp:sp>
    <dsp:sp modelId="{E90F6015-8FE1-48B8-A13E-4BE5C286FDDE}">
      <dsp:nvSpPr>
        <dsp:cNvPr id="0" name=""/>
        <dsp:cNvSpPr/>
      </dsp:nvSpPr>
      <dsp:spPr>
        <a:xfrm>
          <a:off x="2374280" y="2579282"/>
          <a:ext cx="2647906" cy="9643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Calibri"/>
              <a:ea typeface="+mn-ea"/>
              <a:cs typeface="+mn-cs"/>
            </a:rPr>
            <a:t>Crops grown on poor soil (eg bulrushes)</a:t>
          </a:r>
          <a:endParaRPr lang="en-GB" sz="2100" kern="1200" dirty="0">
            <a:latin typeface="Calibri"/>
            <a:ea typeface="+mn-ea"/>
            <a:cs typeface="+mn-cs"/>
          </a:endParaRPr>
        </a:p>
      </dsp:txBody>
      <dsp:txXfrm>
        <a:off x="2421354" y="2626356"/>
        <a:ext cx="2553758" cy="8701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77EC2-C39E-4638-9F8A-FFFA5E4C5057}">
      <dsp:nvSpPr>
        <dsp:cNvPr id="0" name=""/>
        <dsp:cNvSpPr/>
      </dsp:nvSpPr>
      <dsp:spPr>
        <a:xfrm>
          <a:off x="3567" y="622993"/>
          <a:ext cx="1327079" cy="53083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Farm/ extract</a:t>
          </a:r>
          <a:endParaRPr lang="en-GB" sz="1400" kern="1200" dirty="0"/>
        </a:p>
      </dsp:txBody>
      <dsp:txXfrm>
        <a:off x="268983" y="622993"/>
        <a:ext cx="796248" cy="530831"/>
      </dsp:txXfrm>
    </dsp:sp>
    <dsp:sp modelId="{DBEC3E0C-1AEB-4D22-802D-127A9341415C}">
      <dsp:nvSpPr>
        <dsp:cNvPr id="0" name=""/>
        <dsp:cNvSpPr/>
      </dsp:nvSpPr>
      <dsp:spPr>
        <a:xfrm>
          <a:off x="1197938" y="622993"/>
          <a:ext cx="1327079" cy="53083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Make materials</a:t>
          </a:r>
        </a:p>
      </dsp:txBody>
      <dsp:txXfrm>
        <a:off x="1463354" y="622993"/>
        <a:ext cx="796248" cy="530831"/>
      </dsp:txXfrm>
    </dsp:sp>
    <dsp:sp modelId="{CFDC0022-88C1-4E35-AD5A-2C1457231810}">
      <dsp:nvSpPr>
        <dsp:cNvPr id="0" name=""/>
        <dsp:cNvSpPr/>
      </dsp:nvSpPr>
      <dsp:spPr>
        <a:xfrm>
          <a:off x="2392310" y="622993"/>
          <a:ext cx="1327079" cy="53083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Make product</a:t>
          </a:r>
        </a:p>
      </dsp:txBody>
      <dsp:txXfrm>
        <a:off x="2657726" y="622993"/>
        <a:ext cx="796248" cy="530831"/>
      </dsp:txXfrm>
    </dsp:sp>
    <dsp:sp modelId="{9A59D675-0002-47BF-AEBE-C9200933A7C6}">
      <dsp:nvSpPr>
        <dsp:cNvPr id="0" name=""/>
        <dsp:cNvSpPr/>
      </dsp:nvSpPr>
      <dsp:spPr>
        <a:xfrm>
          <a:off x="3586682" y="622993"/>
          <a:ext cx="1327079" cy="53083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Sell</a:t>
          </a:r>
        </a:p>
      </dsp:txBody>
      <dsp:txXfrm>
        <a:off x="3852098" y="622993"/>
        <a:ext cx="796248" cy="530831"/>
      </dsp:txXfrm>
    </dsp:sp>
    <dsp:sp modelId="{E4C7AA9E-A35E-43F5-BB72-3B0CF9DCFB59}">
      <dsp:nvSpPr>
        <dsp:cNvPr id="0" name=""/>
        <dsp:cNvSpPr/>
      </dsp:nvSpPr>
      <dsp:spPr>
        <a:xfrm>
          <a:off x="4781053" y="622993"/>
          <a:ext cx="1327079" cy="53083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Use</a:t>
          </a:r>
        </a:p>
      </dsp:txBody>
      <dsp:txXfrm>
        <a:off x="5046469" y="622993"/>
        <a:ext cx="796248" cy="530831"/>
      </dsp:txXfrm>
    </dsp:sp>
    <dsp:sp modelId="{F09987E6-3711-4C40-9B92-AD1DCA036F73}">
      <dsp:nvSpPr>
        <dsp:cNvPr id="0" name=""/>
        <dsp:cNvSpPr/>
      </dsp:nvSpPr>
      <dsp:spPr>
        <a:xfrm>
          <a:off x="5975425" y="622993"/>
          <a:ext cx="1327079" cy="53083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Dispose</a:t>
          </a:r>
        </a:p>
      </dsp:txBody>
      <dsp:txXfrm>
        <a:off x="6240841" y="622993"/>
        <a:ext cx="796248" cy="5308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E9F59-1712-4442-A3E1-3FC02980C8D5}">
      <dsp:nvSpPr>
        <dsp:cNvPr id="0" name=""/>
        <dsp:cNvSpPr/>
      </dsp:nvSpPr>
      <dsp:spPr>
        <a:xfrm rot="16200000">
          <a:off x="-1029949" y="1030943"/>
          <a:ext cx="4646613" cy="2584725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smtClean="0"/>
            <a:t>2013-2025: efficiency and resilience</a:t>
          </a:r>
          <a:endParaRPr lang="en-GB" sz="1400" b="1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Minimised material inputs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Waste management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Energy efficiency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Reduce water use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More efficient land use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Low carbon technology</a:t>
          </a:r>
          <a:endParaRPr lang="en-GB" sz="1400" kern="1200" dirty="0"/>
        </a:p>
      </dsp:txBody>
      <dsp:txXfrm rot="5400000">
        <a:off x="995" y="929322"/>
        <a:ext cx="2584725" cy="2787967"/>
      </dsp:txXfrm>
    </dsp:sp>
    <dsp:sp modelId="{F087AFCE-F3D6-4DD0-B2FD-C2DF3CF65E4C}">
      <dsp:nvSpPr>
        <dsp:cNvPr id="0" name=""/>
        <dsp:cNvSpPr/>
      </dsp:nvSpPr>
      <dsp:spPr>
        <a:xfrm rot="16200000">
          <a:off x="1748631" y="1030943"/>
          <a:ext cx="4646613" cy="2584725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smtClean="0"/>
            <a:t>2025-2050: experimentation with new systems</a:t>
          </a:r>
          <a:endParaRPr lang="en-GB" sz="1400" b="1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New forms of value associated with products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Products reused, remanufactured, recycled and redesigned with recovery in mind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More durable products designed for shared ownership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Spare capacity built into supply chain to ensure resilience</a:t>
          </a:r>
          <a:endParaRPr lang="en-GB" sz="1400" kern="1200" dirty="0"/>
        </a:p>
      </dsp:txBody>
      <dsp:txXfrm rot="5400000">
        <a:off x="2779575" y="929322"/>
        <a:ext cx="2584725" cy="2787967"/>
      </dsp:txXfrm>
    </dsp:sp>
    <dsp:sp modelId="{784A2A60-3A1A-4EF5-815D-80E6C15A6420}">
      <dsp:nvSpPr>
        <dsp:cNvPr id="0" name=""/>
        <dsp:cNvSpPr/>
      </dsp:nvSpPr>
      <dsp:spPr>
        <a:xfrm rot="16200000">
          <a:off x="4527211" y="1030943"/>
          <a:ext cx="4646613" cy="2584725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smtClean="0"/>
            <a:t>2050 and beyond: a resource constrained world</a:t>
          </a:r>
          <a:endParaRPr lang="en-GB" sz="1400" b="1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Products use smaller amounts of materials and energy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Material is kept in a productive loop, not land-filled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Cleaner and quieter factories, close to consumers, suppliers and academic institutions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Supply chains with spare capacity at all stages</a:t>
          </a:r>
          <a:endParaRPr lang="en-GB" sz="1400" kern="1200" dirty="0"/>
        </a:p>
      </dsp:txBody>
      <dsp:txXfrm rot="5400000">
        <a:off x="5558155" y="929322"/>
        <a:ext cx="2584725" cy="27879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00935" y="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1871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00935" y="951871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7045CF6-0EB7-44BA-BB6C-56B59F56EE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0664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00935" y="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93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8213" y="750888"/>
            <a:ext cx="5011737" cy="37607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75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8497" y="4760963"/>
            <a:ext cx="5511173" cy="4509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1871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75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00935" y="9518712"/>
            <a:ext cx="2985622" cy="501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437" tIns="46219" rIns="92437" bIns="46219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0F08683-32CA-4F42-A23E-AAC09451D1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8534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76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Also in </a:t>
            </a:r>
            <a:r>
              <a:rPr lang="en-GB" dirty="0" err="1" smtClean="0"/>
              <a:t>Ch</a:t>
            </a:r>
            <a:r>
              <a:rPr lang="en-GB" dirty="0" smtClean="0"/>
              <a:t> 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4EC9AC-94D6-4DED-90B6-61DFC25A79E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fld id="{116091A3-958F-4AD7-BFC1-79969C68878B}" type="datetime1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Project SCALE draft 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584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Also in </a:t>
            </a:r>
            <a:r>
              <a:rPr lang="en-GB" dirty="0" err="1" smtClean="0"/>
              <a:t>Ch</a:t>
            </a:r>
            <a:r>
              <a:rPr lang="en-GB" dirty="0" smtClean="0"/>
              <a:t> 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4EC9AC-94D6-4DED-90B6-61DFC25A79E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fld id="{116091A3-958F-4AD7-BFC1-79969C68878B}" type="datetime1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Project SCALE draft 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13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4EC9AC-94D6-4DED-90B6-61DFC25A79E5}" type="slidenum">
              <a:rPr lang="en-GB" smtClean="0">
                <a:solidFill>
                  <a:srgbClr val="000000"/>
                </a:solidFill>
              </a:rPr>
              <a:pPr>
                <a:defRPr/>
              </a:pPr>
              <a:t>10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44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1997">
              <a:defRPr/>
            </a:pPr>
            <a:r>
              <a:rPr lang="en-GB" dirty="0" smtClean="0"/>
              <a:t>These circular flows can be in-company – extracting value from waste to use as energy, or cleaning and recycling water.  Flows can also be ‘cascaded</a:t>
            </a:r>
            <a:r>
              <a:rPr lang="en-GB" baseline="0" dirty="0" smtClean="0"/>
              <a:t> materials’ </a:t>
            </a:r>
            <a:r>
              <a:rPr lang="en-GB" dirty="0" smtClean="0"/>
              <a:t>between different sectors - So orange juice processing can provide valuable by-products – orange peel for essential oils to feed into the pharmaceutical and cosmetics sectors, and pectin from the pips. </a:t>
            </a:r>
          </a:p>
          <a:p>
            <a:endParaRPr lang="en-GB" dirty="0" smtClean="0"/>
          </a:p>
          <a:p>
            <a:r>
              <a:rPr lang="en-GB" dirty="0" smtClean="0"/>
              <a:t>So </a:t>
            </a:r>
            <a:r>
              <a:rPr lang="en-GB" dirty="0"/>
              <a:t>reverse flows for repair/re-use/upgrade/re-manufacture, take-back initiatives -  bring your old whatever back for recycling.  </a:t>
            </a:r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And use reverse flows to move re-usable packaging and ‘technical nutrients’ back up the supply chain. 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4EC9AC-94D6-4DED-90B6-61DFC25A79E5}" type="slidenum">
              <a:rPr lang="en-GB" smtClean="0">
                <a:solidFill>
                  <a:srgbClr val="000000"/>
                </a:solidFill>
              </a:rPr>
              <a:pPr>
                <a:defRPr/>
              </a:pPr>
              <a:t>12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3165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823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Piñatex  is unique in the textile world as it uses</a:t>
            </a:r>
            <a:r>
              <a:rPr lang="en-US" baseline="0" dirty="0" smtClean="0"/>
              <a:t> a by-product of agriculture (pineapple harvest) as its first raw material. As such it does not use land, water, fertilizers or chemicals.</a:t>
            </a:r>
          </a:p>
          <a:p>
            <a:r>
              <a:rPr lang="en-US" dirty="0" smtClean="0"/>
              <a:t>The fibres extracted from</a:t>
            </a:r>
            <a:r>
              <a:rPr lang="en-US" baseline="0" dirty="0" smtClean="0"/>
              <a:t> the waste leaves give the farming community an extra  revenue: per M2 of sold Piñatex the farming cooperatives we are </a:t>
            </a:r>
            <a:r>
              <a:rPr lang="en-US" baseline="0" smtClean="0"/>
              <a:t>working with </a:t>
            </a:r>
            <a:r>
              <a:rPr lang="en-US" baseline="0" dirty="0" smtClean="0"/>
              <a:t>get  £1.00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C85CCC-78DF-364A-B83F-E5F4F841245C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2899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dirty="0" smtClean="0"/>
              <a:t>cascaded use across industries</a:t>
            </a:r>
            <a:r>
              <a:rPr lang="en-GB" sz="2400" dirty="0" smtClean="0"/>
              <a:t> – using discarded materials from one value chain as by-products, replacing virgin material inflow in another – for example as food for animals, orange peel for pectin, essential oils, and bioethanol</a:t>
            </a:r>
          </a:p>
          <a:p>
            <a:r>
              <a:rPr lang="en-GB" sz="2400" b="1" dirty="0" smtClean="0"/>
              <a:t>pure, non-toxic</a:t>
            </a:r>
            <a:r>
              <a:rPr lang="en-GB" sz="2400" dirty="0" smtClean="0"/>
              <a:t>, or at least easier to separate inputs &amp; designs.  Make materials &amp; products ‘fit for onward use’ – eg avoid PVC labels on PET bottles.  Pure wool can be re-spun with hardly any loss of quality.  Fabric blends are difficult to separate for recycling without degradation in value. </a:t>
            </a:r>
          </a:p>
          <a:p>
            <a:pPr lvl="1"/>
            <a:r>
              <a:rPr lang="en-GB" sz="2000" dirty="0" smtClean="0"/>
              <a:t>In food manufacture this is probably most relevant to packaging … </a:t>
            </a:r>
          </a:p>
          <a:p>
            <a:pPr lvl="0"/>
            <a:r>
              <a:rPr lang="en-GB" sz="2000" dirty="0" smtClean="0"/>
              <a:t>For</a:t>
            </a:r>
            <a:r>
              <a:rPr lang="en-GB" sz="2000" baseline="0" dirty="0" smtClean="0"/>
              <a:t> the </a:t>
            </a:r>
            <a:r>
              <a:rPr lang="en-GB" sz="2000" b="1" baseline="0" dirty="0" smtClean="0"/>
              <a:t>sharing economy </a:t>
            </a:r>
            <a:r>
              <a:rPr lang="en-GB" sz="2000" b="0" baseline="0" dirty="0" smtClean="0"/>
              <a:t>in food, we have </a:t>
            </a:r>
            <a:r>
              <a:rPr lang="en-GB" sz="2000" b="0" baseline="0" dirty="0" err="1" smtClean="0"/>
              <a:t>Landshare</a:t>
            </a:r>
            <a:endParaRPr lang="en-GB" sz="20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7013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0620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dirty="0" smtClean="0"/>
              <a:t>cascaded use across industries</a:t>
            </a:r>
            <a:r>
              <a:rPr lang="en-GB" sz="2400" dirty="0" smtClean="0"/>
              <a:t> – using discarded materials from one value chain as by-products, replacing virgin material inflow in another – for example as food for animals, orange peel for pectin, essential oils, and bioethanol</a:t>
            </a:r>
          </a:p>
          <a:p>
            <a:r>
              <a:rPr lang="en-GB" sz="2400" b="1" dirty="0" smtClean="0"/>
              <a:t>pure, non-toxic</a:t>
            </a:r>
            <a:r>
              <a:rPr lang="en-GB" sz="2400" dirty="0" smtClean="0"/>
              <a:t>, or at least easier to separate inputs &amp; designs.  Make materials &amp; products ‘fit for onward use’ – eg avoid PVC labels on PET bottles.  Pure wool can be re-spun with hardly any loss of quality.  Fabric blends are difficult to separate for recycling without degradation in value. </a:t>
            </a:r>
          </a:p>
          <a:p>
            <a:pPr lvl="1"/>
            <a:r>
              <a:rPr lang="en-GB" sz="2000" dirty="0" smtClean="0"/>
              <a:t>In food manufacture this is probably most relevant to packaging … </a:t>
            </a:r>
          </a:p>
          <a:p>
            <a:pPr lvl="0"/>
            <a:r>
              <a:rPr lang="en-GB" sz="2000" dirty="0" smtClean="0"/>
              <a:t>For</a:t>
            </a:r>
            <a:r>
              <a:rPr lang="en-GB" sz="2000" baseline="0" dirty="0" smtClean="0"/>
              <a:t> the </a:t>
            </a:r>
            <a:r>
              <a:rPr lang="en-GB" sz="2000" b="1" baseline="0" dirty="0" smtClean="0"/>
              <a:t>sharing economy </a:t>
            </a:r>
            <a:r>
              <a:rPr lang="en-GB" sz="2000" b="0" baseline="0" dirty="0" smtClean="0"/>
              <a:t>in food, we have </a:t>
            </a:r>
            <a:r>
              <a:rPr lang="en-GB" sz="2000" b="0" baseline="0" dirty="0" err="1" smtClean="0"/>
              <a:t>Landshare</a:t>
            </a:r>
            <a:endParaRPr lang="en-GB" sz="20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8079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9272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578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1997">
              <a:defRPr/>
            </a:pPr>
            <a:r>
              <a:rPr lang="en-GB" dirty="0" smtClean="0"/>
              <a:t>These circular flows can be in-company – extracting value from waste to use as energy, or cleaning and recycling water.  Flows can also be ‘cascaded</a:t>
            </a:r>
            <a:r>
              <a:rPr lang="en-GB" baseline="0" dirty="0" smtClean="0"/>
              <a:t> materials’ </a:t>
            </a:r>
            <a:r>
              <a:rPr lang="en-GB" dirty="0" smtClean="0"/>
              <a:t>between different sectors - So orange juice processing can provide valuable by-products – orange peel for essential oils to feed into the pharmaceutical and cosmetics sectors, and pectin from the pips. </a:t>
            </a:r>
          </a:p>
          <a:p>
            <a:endParaRPr lang="en-GB" dirty="0" smtClean="0"/>
          </a:p>
          <a:p>
            <a:r>
              <a:rPr lang="en-GB" dirty="0" smtClean="0"/>
              <a:t>So </a:t>
            </a:r>
            <a:r>
              <a:rPr lang="en-GB" dirty="0"/>
              <a:t>reverse flows for repair/re-use/upgrade/re-manufacture, take-back initiatives -  bring your old whatever back for recycling.  </a:t>
            </a:r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And use reverse flows to move re-usable packaging and ‘technical nutrients’ back up the supply chain. 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4EC9AC-94D6-4DED-90B6-61DFC25A79E5}" type="slidenum">
              <a:rPr lang="en-GB" smtClean="0">
                <a:solidFill>
                  <a:srgbClr val="000000"/>
                </a:solidFill>
              </a:rPr>
              <a:pPr>
                <a:defRPr/>
              </a:pPr>
              <a:t>23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0102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63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F08683-32CA-4F42-A23E-AAC09451D145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013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96C-B209-4F79-B4B4-44AB55D642D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53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893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29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93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835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729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139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85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335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287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653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572" y="1"/>
            <a:ext cx="9141619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5757863" cy="2852737"/>
          </a:xfrm>
        </p:spPr>
        <p:txBody>
          <a:bodyPr anchor="b"/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827464"/>
            <a:ext cx="5757863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7853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5757863" cy="2852737"/>
          </a:xfrm>
        </p:spPr>
        <p:txBody>
          <a:bodyPr anchor="b"/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827464"/>
            <a:ext cx="5757863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6377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5757863" cy="2852737"/>
          </a:xfrm>
        </p:spPr>
        <p:txBody>
          <a:bodyPr anchor="b"/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827464"/>
            <a:ext cx="5757863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8585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5757863" cy="2852737"/>
          </a:xfrm>
        </p:spPr>
        <p:txBody>
          <a:bodyPr anchor="b"/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840164"/>
            <a:ext cx="5757863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07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5757863" cy="2852737"/>
          </a:xfrm>
        </p:spPr>
        <p:txBody>
          <a:bodyPr anchor="b"/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840164"/>
            <a:ext cx="5757863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5982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5757863" cy="2852737"/>
          </a:xfrm>
        </p:spPr>
        <p:txBody>
          <a:bodyPr anchor="b"/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840164"/>
            <a:ext cx="5757863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6644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5757863" cy="2852737"/>
          </a:xfrm>
        </p:spPr>
        <p:txBody>
          <a:bodyPr anchor="b"/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840164"/>
            <a:ext cx="5757863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2749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365126"/>
            <a:ext cx="7972425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25626"/>
            <a:ext cx="7972425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9" name="TextBox 8"/>
          <p:cNvSpPr txBox="1"/>
          <p:nvPr userDrawn="1"/>
        </p:nvSpPr>
        <p:spPr>
          <a:xfrm>
            <a:off x="2386584" y="6051550"/>
            <a:ext cx="4864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800" b="1" dirty="0">
              <a:solidFill>
                <a:prstClr val="white"/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82537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365126"/>
            <a:ext cx="7972425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25626"/>
            <a:ext cx="7972425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9" name="TextBox 8"/>
          <p:cNvSpPr txBox="1"/>
          <p:nvPr userDrawn="1"/>
        </p:nvSpPr>
        <p:spPr>
          <a:xfrm>
            <a:off x="2386584" y="6051550"/>
            <a:ext cx="4864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800" b="1" dirty="0">
              <a:solidFill>
                <a:prstClr val="white"/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75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365126"/>
            <a:ext cx="7972425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25626"/>
            <a:ext cx="7972425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328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365126"/>
            <a:ext cx="7972425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25626"/>
            <a:ext cx="7972425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30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365126"/>
            <a:ext cx="7972425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25626"/>
            <a:ext cx="7972425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6367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365126"/>
            <a:ext cx="7972425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25626"/>
            <a:ext cx="7972425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0646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365126"/>
            <a:ext cx="799414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1208" y="1825626"/>
            <a:ext cx="405993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81144" y="1825626"/>
            <a:ext cx="393420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9436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21208" y="365126"/>
            <a:ext cx="799414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521208" y="1825626"/>
            <a:ext cx="405993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4581144" y="1825626"/>
            <a:ext cx="393420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7186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21208" y="365126"/>
            <a:ext cx="799414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521208" y="1825626"/>
            <a:ext cx="405993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4581144" y="1825626"/>
            <a:ext cx="393420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944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"/>
            <a:ext cx="9141619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21208" y="365126"/>
            <a:ext cx="799414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521208" y="1825626"/>
            <a:ext cx="405993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4581144" y="1825626"/>
            <a:ext cx="393420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2027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21208" y="365126"/>
            <a:ext cx="799414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521208" y="1825626"/>
            <a:ext cx="405993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4581144" y="1825626"/>
            <a:ext cx="393420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132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1619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6775" y="6051551"/>
            <a:ext cx="923925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>
                <a:solidFill>
                  <a:prstClr val="white"/>
                </a:solidFill>
              </a:rPr>
              <a:pPr/>
              <a:t>01/11/2020</a:t>
            </a:fld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29550" y="6051551"/>
            <a:ext cx="685800" cy="365125"/>
          </a:xfrm>
        </p:spPr>
        <p:txBody>
          <a:bodyPr/>
          <a:lstStyle>
            <a:lvl1pPr>
              <a:defRPr sz="105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21208" y="365126"/>
            <a:ext cx="799414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521208" y="1825626"/>
            <a:ext cx="405993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4581144" y="1825626"/>
            <a:ext cx="3934206" cy="3978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9115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938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510748"/>
            <a:ext cx="7886700" cy="46662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D6F5C9-2B11-499C-8E66-F21ED621F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239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F1BB616E-AC95-4102-8D3D-E5F3062BBE69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01/11/2020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B0AA4B4E-6EBF-4710-A1E8-E6F650B0C7FA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3947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  <p:sldLayoutId id="2147483832" r:id="rId12"/>
    <p:sldLayoutId id="2147483833" r:id="rId13"/>
    <p:sldLayoutId id="2147483834" r:id="rId14"/>
    <p:sldLayoutId id="2147483835" r:id="rId15"/>
    <p:sldLayoutId id="2147483836" r:id="rId16"/>
    <p:sldLayoutId id="2147483837" r:id="rId17"/>
    <p:sldLayoutId id="2147483838" r:id="rId18"/>
    <p:sldLayoutId id="2147483839" r:id="rId19"/>
  </p:sldLayoutIdLst>
  <p:timing>
    <p:tnLst>
      <p:par>
        <p:cTn id="1" dur="indefinite" restart="never" nodeType="tmRoot"/>
      </p:par>
    </p:tn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13" Type="http://schemas.openxmlformats.org/officeDocument/2006/relationships/image" Target="../media/image20.png"/><Relationship Id="rId3" Type="http://schemas.openxmlformats.org/officeDocument/2006/relationships/tags" Target="../tags/tag3.xml"/><Relationship Id="rId7" Type="http://schemas.openxmlformats.org/officeDocument/2006/relationships/image" Target="../media/image14.emf"/><Relationship Id="rId12" Type="http://schemas.openxmlformats.org/officeDocument/2006/relationships/image" Target="../media/image19.emf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notesSlide" Target="../notesSlides/notesSlide1.xml"/><Relationship Id="rId11" Type="http://schemas.openxmlformats.org/officeDocument/2006/relationships/image" Target="../media/image18.jpeg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17.jpeg"/><Relationship Id="rId4" Type="http://schemas.openxmlformats.org/officeDocument/2006/relationships/tags" Target="../tags/tag4.xml"/><Relationship Id="rId9" Type="http://schemas.openxmlformats.org/officeDocument/2006/relationships/image" Target="../media/image16.emf"/><Relationship Id="rId1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13" Type="http://schemas.openxmlformats.org/officeDocument/2006/relationships/image" Target="../media/image22.jpeg"/><Relationship Id="rId18" Type="http://schemas.openxmlformats.org/officeDocument/2006/relationships/image" Target="../media/image27.png"/><Relationship Id="rId3" Type="http://schemas.openxmlformats.org/officeDocument/2006/relationships/tags" Target="../tags/tag7.xml"/><Relationship Id="rId7" Type="http://schemas.openxmlformats.org/officeDocument/2006/relationships/slideLayout" Target="../slideLayouts/slideLayout6.xml"/><Relationship Id="rId12" Type="http://schemas.openxmlformats.org/officeDocument/2006/relationships/image" Target="../media/image21.emf"/><Relationship Id="rId17" Type="http://schemas.openxmlformats.org/officeDocument/2006/relationships/image" Target="../media/image26.jpeg"/><Relationship Id="rId2" Type="http://schemas.openxmlformats.org/officeDocument/2006/relationships/tags" Target="../tags/tag6.xml"/><Relationship Id="rId16" Type="http://schemas.openxmlformats.org/officeDocument/2006/relationships/image" Target="../media/image25.jpeg"/><Relationship Id="rId20" Type="http://schemas.openxmlformats.org/officeDocument/2006/relationships/image" Target="../media/image28.jpeg"/><Relationship Id="rId1" Type="http://schemas.openxmlformats.org/officeDocument/2006/relationships/tags" Target="../tags/tag5.xml"/><Relationship Id="rId6" Type="http://schemas.openxmlformats.org/officeDocument/2006/relationships/tags" Target="../tags/tag10.xml"/><Relationship Id="rId11" Type="http://schemas.openxmlformats.org/officeDocument/2006/relationships/image" Target="../media/image16.emf"/><Relationship Id="rId5" Type="http://schemas.openxmlformats.org/officeDocument/2006/relationships/tags" Target="../tags/tag9.xml"/><Relationship Id="rId15" Type="http://schemas.openxmlformats.org/officeDocument/2006/relationships/image" Target="../media/image24.emf"/><Relationship Id="rId10" Type="http://schemas.openxmlformats.org/officeDocument/2006/relationships/image" Target="../media/image15.emf"/><Relationship Id="rId19" Type="http://schemas.microsoft.com/office/2007/relationships/hdphoto" Target="../media/hdphoto2.wdp"/><Relationship Id="rId4" Type="http://schemas.openxmlformats.org/officeDocument/2006/relationships/tags" Target="../tags/tag8.xml"/><Relationship Id="rId9" Type="http://schemas.openxmlformats.org/officeDocument/2006/relationships/image" Target="../media/image14.emf"/><Relationship Id="rId14" Type="http://schemas.openxmlformats.org/officeDocument/2006/relationships/image" Target="../media/image23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13" Type="http://schemas.openxmlformats.org/officeDocument/2006/relationships/image" Target="../media/image22.jpeg"/><Relationship Id="rId18" Type="http://schemas.openxmlformats.org/officeDocument/2006/relationships/image" Target="../media/image27.png"/><Relationship Id="rId3" Type="http://schemas.openxmlformats.org/officeDocument/2006/relationships/tags" Target="../tags/tag13.xml"/><Relationship Id="rId7" Type="http://schemas.openxmlformats.org/officeDocument/2006/relationships/slideLayout" Target="../slideLayouts/slideLayout6.xml"/><Relationship Id="rId12" Type="http://schemas.openxmlformats.org/officeDocument/2006/relationships/image" Target="../media/image21.emf"/><Relationship Id="rId17" Type="http://schemas.openxmlformats.org/officeDocument/2006/relationships/image" Target="../media/image26.jpeg"/><Relationship Id="rId2" Type="http://schemas.openxmlformats.org/officeDocument/2006/relationships/tags" Target="../tags/tag12.xml"/><Relationship Id="rId16" Type="http://schemas.openxmlformats.org/officeDocument/2006/relationships/image" Target="../media/image25.jpeg"/><Relationship Id="rId20" Type="http://schemas.openxmlformats.org/officeDocument/2006/relationships/image" Target="../media/image28.jpeg"/><Relationship Id="rId1" Type="http://schemas.openxmlformats.org/officeDocument/2006/relationships/tags" Target="../tags/tag11.xml"/><Relationship Id="rId6" Type="http://schemas.openxmlformats.org/officeDocument/2006/relationships/tags" Target="../tags/tag16.xml"/><Relationship Id="rId11" Type="http://schemas.openxmlformats.org/officeDocument/2006/relationships/image" Target="../media/image16.emf"/><Relationship Id="rId5" Type="http://schemas.openxmlformats.org/officeDocument/2006/relationships/tags" Target="../tags/tag15.xml"/><Relationship Id="rId15" Type="http://schemas.openxmlformats.org/officeDocument/2006/relationships/image" Target="../media/image24.emf"/><Relationship Id="rId10" Type="http://schemas.openxmlformats.org/officeDocument/2006/relationships/image" Target="../media/image15.emf"/><Relationship Id="rId19" Type="http://schemas.microsoft.com/office/2007/relationships/hdphoto" Target="../media/hdphoto2.wdp"/><Relationship Id="rId4" Type="http://schemas.openxmlformats.org/officeDocument/2006/relationships/tags" Target="../tags/tag14.xml"/><Relationship Id="rId9" Type="http://schemas.openxmlformats.org/officeDocument/2006/relationships/image" Target="../media/image14.emf"/><Relationship Id="rId14" Type="http://schemas.openxmlformats.org/officeDocument/2006/relationships/image" Target="../media/image23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24.xml"/><Relationship Id="rId13" Type="http://schemas.openxmlformats.org/officeDocument/2006/relationships/tags" Target="../tags/tag29.xml"/><Relationship Id="rId18" Type="http://schemas.openxmlformats.org/officeDocument/2006/relationships/image" Target="../media/image29.jpeg"/><Relationship Id="rId3" Type="http://schemas.openxmlformats.org/officeDocument/2006/relationships/tags" Target="../tags/tag19.xml"/><Relationship Id="rId21" Type="http://schemas.openxmlformats.org/officeDocument/2006/relationships/image" Target="../media/image14.emf"/><Relationship Id="rId7" Type="http://schemas.openxmlformats.org/officeDocument/2006/relationships/tags" Target="../tags/tag23.xml"/><Relationship Id="rId12" Type="http://schemas.openxmlformats.org/officeDocument/2006/relationships/tags" Target="../tags/tag28.xml"/><Relationship Id="rId17" Type="http://schemas.openxmlformats.org/officeDocument/2006/relationships/image" Target="../media/image16.emf"/><Relationship Id="rId2" Type="http://schemas.openxmlformats.org/officeDocument/2006/relationships/tags" Target="../tags/tag18.xml"/><Relationship Id="rId16" Type="http://schemas.openxmlformats.org/officeDocument/2006/relationships/notesSlide" Target="../notesSlides/notesSlide4.xml"/><Relationship Id="rId20" Type="http://schemas.openxmlformats.org/officeDocument/2006/relationships/image" Target="../media/image30.png"/><Relationship Id="rId1" Type="http://schemas.openxmlformats.org/officeDocument/2006/relationships/tags" Target="../tags/tag17.xml"/><Relationship Id="rId6" Type="http://schemas.openxmlformats.org/officeDocument/2006/relationships/tags" Target="../tags/tag22.xml"/><Relationship Id="rId11" Type="http://schemas.openxmlformats.org/officeDocument/2006/relationships/tags" Target="../tags/tag27.xml"/><Relationship Id="rId5" Type="http://schemas.openxmlformats.org/officeDocument/2006/relationships/tags" Target="../tags/tag21.xml"/><Relationship Id="rId15" Type="http://schemas.openxmlformats.org/officeDocument/2006/relationships/slideLayout" Target="../slideLayouts/slideLayout6.xml"/><Relationship Id="rId23" Type="http://schemas.openxmlformats.org/officeDocument/2006/relationships/image" Target="../media/image31.emf"/><Relationship Id="rId10" Type="http://schemas.openxmlformats.org/officeDocument/2006/relationships/tags" Target="../tags/tag26.xml"/><Relationship Id="rId19" Type="http://schemas.openxmlformats.org/officeDocument/2006/relationships/image" Target="../media/image19.emf"/><Relationship Id="rId4" Type="http://schemas.openxmlformats.org/officeDocument/2006/relationships/tags" Target="../tags/tag20.xml"/><Relationship Id="rId9" Type="http://schemas.openxmlformats.org/officeDocument/2006/relationships/tags" Target="../tags/tag25.xml"/><Relationship Id="rId14" Type="http://schemas.openxmlformats.org/officeDocument/2006/relationships/tags" Target="../tags/tag30.xml"/><Relationship Id="rId22" Type="http://schemas.openxmlformats.org/officeDocument/2006/relationships/image" Target="../media/image15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3TwULu-Wjw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38.xml"/><Relationship Id="rId13" Type="http://schemas.openxmlformats.org/officeDocument/2006/relationships/image" Target="../media/image29.jpeg"/><Relationship Id="rId18" Type="http://schemas.openxmlformats.org/officeDocument/2006/relationships/image" Target="../media/image19.emf"/><Relationship Id="rId3" Type="http://schemas.openxmlformats.org/officeDocument/2006/relationships/tags" Target="../tags/tag33.xml"/><Relationship Id="rId21" Type="http://schemas.openxmlformats.org/officeDocument/2006/relationships/image" Target="../media/image34.emf"/><Relationship Id="rId7" Type="http://schemas.openxmlformats.org/officeDocument/2006/relationships/tags" Target="../tags/tag37.xml"/><Relationship Id="rId12" Type="http://schemas.openxmlformats.org/officeDocument/2006/relationships/image" Target="../media/image16.emf"/><Relationship Id="rId17" Type="http://schemas.openxmlformats.org/officeDocument/2006/relationships/image" Target="../media/image33.jpeg"/><Relationship Id="rId2" Type="http://schemas.openxmlformats.org/officeDocument/2006/relationships/tags" Target="../tags/tag32.xml"/><Relationship Id="rId16" Type="http://schemas.openxmlformats.org/officeDocument/2006/relationships/image" Target="../media/image32.jpg"/><Relationship Id="rId20" Type="http://schemas.openxmlformats.org/officeDocument/2006/relationships/image" Target="../media/image15.emf"/><Relationship Id="rId1" Type="http://schemas.openxmlformats.org/officeDocument/2006/relationships/tags" Target="../tags/tag31.xml"/><Relationship Id="rId6" Type="http://schemas.openxmlformats.org/officeDocument/2006/relationships/tags" Target="../tags/tag36.xml"/><Relationship Id="rId11" Type="http://schemas.openxmlformats.org/officeDocument/2006/relationships/notesSlide" Target="../notesSlides/notesSlide5.xml"/><Relationship Id="rId5" Type="http://schemas.openxmlformats.org/officeDocument/2006/relationships/tags" Target="../tags/tag35.xml"/><Relationship Id="rId15" Type="http://schemas.openxmlformats.org/officeDocument/2006/relationships/image" Target="../media/image31.emf"/><Relationship Id="rId10" Type="http://schemas.openxmlformats.org/officeDocument/2006/relationships/slideLayout" Target="../slideLayouts/slideLayout6.xml"/><Relationship Id="rId19" Type="http://schemas.openxmlformats.org/officeDocument/2006/relationships/image" Target="../media/image14.emf"/><Relationship Id="rId4" Type="http://schemas.openxmlformats.org/officeDocument/2006/relationships/tags" Target="../tags/tag34.xml"/><Relationship Id="rId9" Type="http://schemas.openxmlformats.org/officeDocument/2006/relationships/tags" Target="../tags/tag39.xml"/><Relationship Id="rId1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37.em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6.emf"/><Relationship Id="rId12" Type="http://schemas.openxmlformats.org/officeDocument/2006/relationships/image" Target="../media/image36.png"/><Relationship Id="rId2" Type="http://schemas.openxmlformats.org/officeDocument/2006/relationships/tags" Target="../tags/tag41.xml"/><Relationship Id="rId1" Type="http://schemas.openxmlformats.org/officeDocument/2006/relationships/tags" Target="../tags/tag40.xml"/><Relationship Id="rId6" Type="http://schemas.openxmlformats.org/officeDocument/2006/relationships/image" Target="../media/image15.emf"/><Relationship Id="rId11" Type="http://schemas.openxmlformats.org/officeDocument/2006/relationships/image" Target="../media/image34.emf"/><Relationship Id="rId5" Type="http://schemas.openxmlformats.org/officeDocument/2006/relationships/image" Target="../media/image14.emf"/><Relationship Id="rId10" Type="http://schemas.openxmlformats.org/officeDocument/2006/relationships/image" Target="../media/image19.emf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13" Type="http://schemas.openxmlformats.org/officeDocument/2006/relationships/image" Target="../media/image20.png"/><Relationship Id="rId3" Type="http://schemas.openxmlformats.org/officeDocument/2006/relationships/tags" Target="../tags/tag44.xml"/><Relationship Id="rId7" Type="http://schemas.openxmlformats.org/officeDocument/2006/relationships/image" Target="../media/image14.emf"/><Relationship Id="rId12" Type="http://schemas.openxmlformats.org/officeDocument/2006/relationships/image" Target="../media/image19.emf"/><Relationship Id="rId2" Type="http://schemas.openxmlformats.org/officeDocument/2006/relationships/tags" Target="../tags/tag43.xml"/><Relationship Id="rId1" Type="http://schemas.openxmlformats.org/officeDocument/2006/relationships/tags" Target="../tags/tag42.xml"/><Relationship Id="rId6" Type="http://schemas.openxmlformats.org/officeDocument/2006/relationships/notesSlide" Target="../notesSlides/notesSlide9.xml"/><Relationship Id="rId11" Type="http://schemas.openxmlformats.org/officeDocument/2006/relationships/image" Target="../media/image18.jpeg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17.jpeg"/><Relationship Id="rId4" Type="http://schemas.openxmlformats.org/officeDocument/2006/relationships/tags" Target="../tags/tag45.xml"/><Relationship Id="rId9" Type="http://schemas.openxmlformats.org/officeDocument/2006/relationships/image" Target="../media/image16.emf"/><Relationship Id="rId1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13" Type="http://schemas.openxmlformats.org/officeDocument/2006/relationships/image" Target="../media/image20.png"/><Relationship Id="rId3" Type="http://schemas.openxmlformats.org/officeDocument/2006/relationships/tags" Target="../tags/tag48.xml"/><Relationship Id="rId7" Type="http://schemas.openxmlformats.org/officeDocument/2006/relationships/image" Target="../media/image15.emf"/><Relationship Id="rId12" Type="http://schemas.openxmlformats.org/officeDocument/2006/relationships/image" Target="../media/image37.emf"/><Relationship Id="rId2" Type="http://schemas.openxmlformats.org/officeDocument/2006/relationships/tags" Target="../tags/tag47.xml"/><Relationship Id="rId16" Type="http://schemas.openxmlformats.org/officeDocument/2006/relationships/image" Target="../media/image19.emf"/><Relationship Id="rId1" Type="http://schemas.openxmlformats.org/officeDocument/2006/relationships/tags" Target="../tags/tag46.xml"/><Relationship Id="rId6" Type="http://schemas.openxmlformats.org/officeDocument/2006/relationships/notesSlide" Target="../notesSlides/notesSlide10.xml"/><Relationship Id="rId11" Type="http://schemas.openxmlformats.org/officeDocument/2006/relationships/image" Target="../media/image34.emf"/><Relationship Id="rId5" Type="http://schemas.openxmlformats.org/officeDocument/2006/relationships/slideLayout" Target="../slideLayouts/slideLayout2.xml"/><Relationship Id="rId15" Type="http://schemas.openxmlformats.org/officeDocument/2006/relationships/image" Target="../media/image36.png"/><Relationship Id="rId10" Type="http://schemas.openxmlformats.org/officeDocument/2006/relationships/image" Target="../media/image18.jpeg"/><Relationship Id="rId4" Type="http://schemas.openxmlformats.org/officeDocument/2006/relationships/tags" Target="../tags/tag49.xml"/><Relationship Id="rId9" Type="http://schemas.openxmlformats.org/officeDocument/2006/relationships/image" Target="../media/image17.jpeg"/><Relationship Id="rId1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13" Type="http://schemas.openxmlformats.org/officeDocument/2006/relationships/image" Target="../media/image39.jpeg"/><Relationship Id="rId18" Type="http://schemas.openxmlformats.org/officeDocument/2006/relationships/image" Target="../media/image44.png"/><Relationship Id="rId3" Type="http://schemas.openxmlformats.org/officeDocument/2006/relationships/tags" Target="../tags/tag52.xml"/><Relationship Id="rId7" Type="http://schemas.openxmlformats.org/officeDocument/2006/relationships/image" Target="../media/image17.jpeg"/><Relationship Id="rId12" Type="http://schemas.openxmlformats.org/officeDocument/2006/relationships/image" Target="../media/image34.emf"/><Relationship Id="rId17" Type="http://schemas.openxmlformats.org/officeDocument/2006/relationships/image" Target="../media/image43.jpeg"/><Relationship Id="rId2" Type="http://schemas.openxmlformats.org/officeDocument/2006/relationships/tags" Target="../tags/tag51.xml"/><Relationship Id="rId16" Type="http://schemas.openxmlformats.org/officeDocument/2006/relationships/image" Target="../media/image42.emf"/><Relationship Id="rId1" Type="http://schemas.openxmlformats.org/officeDocument/2006/relationships/tags" Target="../tags/tag50.xml"/><Relationship Id="rId6" Type="http://schemas.openxmlformats.org/officeDocument/2006/relationships/image" Target="../media/image15.emf"/><Relationship Id="rId11" Type="http://schemas.openxmlformats.org/officeDocument/2006/relationships/image" Target="../media/image26.jpeg"/><Relationship Id="rId5" Type="http://schemas.openxmlformats.org/officeDocument/2006/relationships/notesSlide" Target="../notesSlides/notesSlide11.xml"/><Relationship Id="rId15" Type="http://schemas.openxmlformats.org/officeDocument/2006/relationships/image" Target="../media/image41.jpeg"/><Relationship Id="rId10" Type="http://schemas.openxmlformats.org/officeDocument/2006/relationships/image" Target="../media/image38.emf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8.jpeg"/><Relationship Id="rId1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13" Type="http://schemas.openxmlformats.org/officeDocument/2006/relationships/image" Target="../media/image20.png"/><Relationship Id="rId3" Type="http://schemas.openxmlformats.org/officeDocument/2006/relationships/tags" Target="../tags/tag55.xml"/><Relationship Id="rId7" Type="http://schemas.openxmlformats.org/officeDocument/2006/relationships/image" Target="../media/image14.emf"/><Relationship Id="rId12" Type="http://schemas.openxmlformats.org/officeDocument/2006/relationships/image" Target="../media/image19.emf"/><Relationship Id="rId2" Type="http://schemas.openxmlformats.org/officeDocument/2006/relationships/tags" Target="../tags/tag54.xml"/><Relationship Id="rId1" Type="http://schemas.openxmlformats.org/officeDocument/2006/relationships/tags" Target="../tags/tag53.xml"/><Relationship Id="rId6" Type="http://schemas.openxmlformats.org/officeDocument/2006/relationships/notesSlide" Target="../notesSlides/notesSlide12.xml"/><Relationship Id="rId11" Type="http://schemas.openxmlformats.org/officeDocument/2006/relationships/image" Target="../media/image18.jpeg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17.jpeg"/><Relationship Id="rId4" Type="http://schemas.openxmlformats.org/officeDocument/2006/relationships/tags" Target="../tags/tag56.xml"/><Relationship Id="rId9" Type="http://schemas.openxmlformats.org/officeDocument/2006/relationships/image" Target="../media/image16.emf"/><Relationship Id="rId1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tags" Target="../tags/tag64.xml"/><Relationship Id="rId13" Type="http://schemas.openxmlformats.org/officeDocument/2006/relationships/image" Target="../media/image29.jpeg"/><Relationship Id="rId18" Type="http://schemas.openxmlformats.org/officeDocument/2006/relationships/image" Target="../media/image19.emf"/><Relationship Id="rId3" Type="http://schemas.openxmlformats.org/officeDocument/2006/relationships/tags" Target="../tags/tag59.xml"/><Relationship Id="rId21" Type="http://schemas.openxmlformats.org/officeDocument/2006/relationships/image" Target="../media/image34.emf"/><Relationship Id="rId7" Type="http://schemas.openxmlformats.org/officeDocument/2006/relationships/tags" Target="../tags/tag63.xml"/><Relationship Id="rId12" Type="http://schemas.openxmlformats.org/officeDocument/2006/relationships/image" Target="../media/image16.emf"/><Relationship Id="rId17" Type="http://schemas.openxmlformats.org/officeDocument/2006/relationships/image" Target="../media/image33.jpeg"/><Relationship Id="rId2" Type="http://schemas.openxmlformats.org/officeDocument/2006/relationships/tags" Target="../tags/tag58.xml"/><Relationship Id="rId16" Type="http://schemas.openxmlformats.org/officeDocument/2006/relationships/image" Target="../media/image32.jpg"/><Relationship Id="rId20" Type="http://schemas.openxmlformats.org/officeDocument/2006/relationships/image" Target="../media/image15.emf"/><Relationship Id="rId1" Type="http://schemas.openxmlformats.org/officeDocument/2006/relationships/tags" Target="../tags/tag57.xml"/><Relationship Id="rId6" Type="http://schemas.openxmlformats.org/officeDocument/2006/relationships/tags" Target="../tags/tag62.xml"/><Relationship Id="rId11" Type="http://schemas.openxmlformats.org/officeDocument/2006/relationships/notesSlide" Target="../notesSlides/notesSlide13.xml"/><Relationship Id="rId5" Type="http://schemas.openxmlformats.org/officeDocument/2006/relationships/tags" Target="../tags/tag61.xml"/><Relationship Id="rId15" Type="http://schemas.openxmlformats.org/officeDocument/2006/relationships/image" Target="../media/image31.emf"/><Relationship Id="rId10" Type="http://schemas.openxmlformats.org/officeDocument/2006/relationships/slideLayout" Target="../slideLayouts/slideLayout6.xml"/><Relationship Id="rId19" Type="http://schemas.openxmlformats.org/officeDocument/2006/relationships/image" Target="../media/image14.emf"/><Relationship Id="rId4" Type="http://schemas.openxmlformats.org/officeDocument/2006/relationships/tags" Target="../tags/tag60.xml"/><Relationship Id="rId9" Type="http://schemas.openxmlformats.org/officeDocument/2006/relationships/tags" Target="../tags/tag65.xml"/><Relationship Id="rId14" Type="http://schemas.openxmlformats.org/officeDocument/2006/relationships/image" Target="../media/image18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13" Type="http://schemas.openxmlformats.org/officeDocument/2006/relationships/image" Target="../media/image39.jpeg"/><Relationship Id="rId18" Type="http://schemas.openxmlformats.org/officeDocument/2006/relationships/image" Target="../media/image44.png"/><Relationship Id="rId3" Type="http://schemas.openxmlformats.org/officeDocument/2006/relationships/tags" Target="../tags/tag68.xml"/><Relationship Id="rId7" Type="http://schemas.openxmlformats.org/officeDocument/2006/relationships/image" Target="../media/image17.jpeg"/><Relationship Id="rId12" Type="http://schemas.openxmlformats.org/officeDocument/2006/relationships/image" Target="../media/image34.emf"/><Relationship Id="rId17" Type="http://schemas.openxmlformats.org/officeDocument/2006/relationships/image" Target="../media/image43.jpeg"/><Relationship Id="rId2" Type="http://schemas.openxmlformats.org/officeDocument/2006/relationships/tags" Target="../tags/tag67.xml"/><Relationship Id="rId16" Type="http://schemas.openxmlformats.org/officeDocument/2006/relationships/image" Target="../media/image42.emf"/><Relationship Id="rId1" Type="http://schemas.openxmlformats.org/officeDocument/2006/relationships/tags" Target="../tags/tag66.xml"/><Relationship Id="rId6" Type="http://schemas.openxmlformats.org/officeDocument/2006/relationships/image" Target="../media/image15.emf"/><Relationship Id="rId11" Type="http://schemas.openxmlformats.org/officeDocument/2006/relationships/image" Target="../media/image26.jpeg"/><Relationship Id="rId5" Type="http://schemas.openxmlformats.org/officeDocument/2006/relationships/notesSlide" Target="../notesSlides/notesSlide14.xml"/><Relationship Id="rId15" Type="http://schemas.openxmlformats.org/officeDocument/2006/relationships/image" Target="../media/image41.jpeg"/><Relationship Id="rId10" Type="http://schemas.openxmlformats.org/officeDocument/2006/relationships/image" Target="../media/image38.emf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8.jpeg"/><Relationship Id="rId1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5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A%20vision%20of%20the%20future%20&#8211;%20What%20does%20the%20next%2010%20years%20look%20like?" TargetMode="External"/><Relationship Id="rId3" Type="http://schemas.openxmlformats.org/officeDocument/2006/relationships/hyperlink" Target="http://cfsd.org.uk/" TargetMode="External"/><Relationship Id="rId7" Type="http://schemas.openxmlformats.org/officeDocument/2006/relationships/hyperlink" Target="https://www.reutersevents.com/sustainability/" TargetMode="External"/><Relationship Id="rId2" Type="http://schemas.openxmlformats.org/officeDocument/2006/relationships/hyperlink" Target="http://www.atissuejournal.com/2010/03/31/design-for-disassembl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rcularonline.co.uk/news/scale-of-circular-economy-jobs-in-scotland-revealed-in-new-report/" TargetMode="External"/><Relationship Id="rId5" Type="http://schemas.openxmlformats.org/officeDocument/2006/relationships/hyperlink" Target="https://www.reutersevents.com/sustainability/fashion-slow-act-ocean-plastic-pollution-microfibres" TargetMode="External"/><Relationship Id="rId4" Type="http://schemas.openxmlformats.org/officeDocument/2006/relationships/hyperlink" Target="https://go.aws/3ayXJEf" TargetMode="External"/><Relationship Id="rId9" Type="http://schemas.openxmlformats.org/officeDocument/2006/relationships/hyperlink" Target="https://www.ciwm.co.uk/ciwm/training/ciwm_webinars.aspx?hkey=95e241b6-a82d-4a99-aae0-a0f49b65d10b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7514" y="1877106"/>
            <a:ext cx="6858000" cy="2387600"/>
          </a:xfrm>
        </p:spPr>
        <p:txBody>
          <a:bodyPr/>
          <a:lstStyle/>
          <a:p>
            <a:r>
              <a:rPr lang="en-GB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Circular Economy </a:t>
            </a:r>
            <a:br>
              <a:rPr lang="en-GB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theories to </a:t>
            </a:r>
            <a:r>
              <a:rPr lang="en-GB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applications and actions</a:t>
            </a:r>
            <a:endParaRPr lang="en-GB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34833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8552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‘rectangle of recovery’</a:t>
            </a:r>
            <a:endParaRPr lang="en-GB" b="1" dirty="0"/>
          </a:p>
        </p:txBody>
      </p:sp>
      <p:cxnSp>
        <p:nvCxnSpPr>
          <p:cNvPr id="5" name="Elbow Connector 4"/>
          <p:cNvCxnSpPr>
            <a:stCxn id="34" idx="3"/>
            <a:endCxn id="50" idx="1"/>
          </p:cNvCxnSpPr>
          <p:nvPr/>
        </p:nvCxnSpPr>
        <p:spPr bwMode="auto">
          <a:xfrm>
            <a:off x="1372868" y="2181811"/>
            <a:ext cx="383625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" name="Elbow Connector 5"/>
          <p:cNvCxnSpPr>
            <a:stCxn id="55" idx="3"/>
            <a:endCxn id="50" idx="1"/>
          </p:cNvCxnSpPr>
          <p:nvPr/>
        </p:nvCxnSpPr>
        <p:spPr bwMode="auto">
          <a:xfrm flipV="1">
            <a:off x="1376877" y="2514013"/>
            <a:ext cx="37961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9" name="Picture 23" descr="DHLicon_Store_03"/>
          <p:cNvPicPr>
            <a:picLocks noChangeAspect="1" noChangeArrowheads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842" y="2371217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Elbow Connector 10"/>
          <p:cNvCxnSpPr>
            <a:stCxn id="18" idx="3"/>
            <a:endCxn id="9" idx="1"/>
          </p:cNvCxnSpPr>
          <p:nvPr/>
        </p:nvCxnSpPr>
        <p:spPr bwMode="auto">
          <a:xfrm flipV="1">
            <a:off x="5130474" y="2514552"/>
            <a:ext cx="709368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8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2369519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060719" y="2296745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2" name="Elbow Connector 21"/>
          <p:cNvCxnSpPr>
            <a:stCxn id="50" idx="3"/>
            <a:endCxn id="19" idx="1"/>
          </p:cNvCxnSpPr>
          <p:nvPr/>
        </p:nvCxnSpPr>
        <p:spPr bwMode="auto">
          <a:xfrm flipV="1">
            <a:off x="2295324" y="2514012"/>
            <a:ext cx="765395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3" name="Elbow Connector 22"/>
          <p:cNvCxnSpPr>
            <a:stCxn id="19" idx="3"/>
            <a:endCxn id="18" idx="1"/>
          </p:cNvCxnSpPr>
          <p:nvPr/>
        </p:nvCxnSpPr>
        <p:spPr bwMode="auto">
          <a:xfrm>
            <a:off x="3599550" y="2514012"/>
            <a:ext cx="772661" cy="5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TextBox 26"/>
          <p:cNvSpPr txBox="1"/>
          <p:nvPr/>
        </p:nvSpPr>
        <p:spPr>
          <a:xfrm>
            <a:off x="1346958" y="2737197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parts</a:t>
            </a:r>
            <a:endParaRPr lang="en-GB" sz="1200" i="1" dirty="0"/>
          </a:p>
        </p:txBody>
      </p:sp>
      <p:sp>
        <p:nvSpPr>
          <p:cNvPr id="28" name="TextBox 27"/>
          <p:cNvSpPr txBox="1"/>
          <p:nvPr/>
        </p:nvSpPr>
        <p:spPr>
          <a:xfrm>
            <a:off x="2729067" y="2737197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product</a:t>
            </a:r>
          </a:p>
        </p:txBody>
      </p:sp>
      <p:pic>
        <p:nvPicPr>
          <p:cNvPr id="34" name="Picture 36"/>
          <p:cNvPicPr>
            <a:picLocks noChangeAspect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0" y="1932944"/>
            <a:ext cx="566058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6" name="Elbow Connector 35"/>
          <p:cNvCxnSpPr>
            <a:stCxn id="9" idx="3"/>
            <a:endCxn id="75" idx="1"/>
          </p:cNvCxnSpPr>
          <p:nvPr/>
        </p:nvCxnSpPr>
        <p:spPr bwMode="auto">
          <a:xfrm>
            <a:off x="6475235" y="2514552"/>
            <a:ext cx="830691" cy="2329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50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756493" y="2296746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1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810820" y="2635499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" name="Circular Arrow 67"/>
          <p:cNvSpPr/>
          <p:nvPr/>
        </p:nvSpPr>
        <p:spPr bwMode="auto">
          <a:xfrm rot="16910541" flipH="1">
            <a:off x="1629898" y="2032946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Circular Arrow 68"/>
          <p:cNvSpPr/>
          <p:nvPr/>
        </p:nvSpPr>
        <p:spPr bwMode="auto">
          <a:xfrm rot="16910541" flipH="1">
            <a:off x="2889092" y="2036608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Circular Arrow 69"/>
          <p:cNvSpPr/>
          <p:nvPr/>
        </p:nvSpPr>
        <p:spPr bwMode="auto">
          <a:xfrm rot="16910541" flipH="1">
            <a:off x="649092" y="1731144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Circular Arrow 70"/>
          <p:cNvSpPr/>
          <p:nvPr/>
        </p:nvSpPr>
        <p:spPr bwMode="auto">
          <a:xfrm rot="16910541" flipH="1">
            <a:off x="649092" y="2431579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Circular Arrow 73"/>
          <p:cNvSpPr/>
          <p:nvPr/>
        </p:nvSpPr>
        <p:spPr bwMode="auto">
          <a:xfrm rot="16910541" flipH="1">
            <a:off x="1125986" y="5647016"/>
            <a:ext cx="333547" cy="324064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5" name="Picture 125" descr="DHLicon_Huma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26" y="2174294"/>
            <a:ext cx="300037" cy="685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Elbow Connector 75"/>
          <p:cNvCxnSpPr>
            <a:stCxn id="75" idx="0"/>
            <a:endCxn id="34" idx="0"/>
          </p:cNvCxnSpPr>
          <p:nvPr/>
        </p:nvCxnSpPr>
        <p:spPr bwMode="auto">
          <a:xfrm rot="16200000" flipV="1">
            <a:off x="4152217" y="-1129434"/>
            <a:ext cx="241350" cy="6366106"/>
          </a:xfrm>
          <a:prstGeom prst="bentConnector3">
            <a:avLst>
              <a:gd name="adj1" fmla="val 41967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0" name="Elbow Connector 79"/>
          <p:cNvCxnSpPr>
            <a:stCxn id="75" idx="0"/>
            <a:endCxn id="50" idx="0"/>
          </p:cNvCxnSpPr>
          <p:nvPr/>
        </p:nvCxnSpPr>
        <p:spPr bwMode="auto">
          <a:xfrm rot="16200000" flipH="1" flipV="1">
            <a:off x="4679701" y="-479498"/>
            <a:ext cx="122452" cy="5430036"/>
          </a:xfrm>
          <a:prstGeom prst="bentConnector3">
            <a:avLst>
              <a:gd name="adj1" fmla="val -821082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4" name="Elbow Connector 83"/>
          <p:cNvCxnSpPr>
            <a:stCxn id="75" idx="0"/>
            <a:endCxn id="19" idx="0"/>
          </p:cNvCxnSpPr>
          <p:nvPr/>
        </p:nvCxnSpPr>
        <p:spPr bwMode="auto">
          <a:xfrm rot="16200000" flipH="1" flipV="1">
            <a:off x="5331814" y="172614"/>
            <a:ext cx="122451" cy="4125810"/>
          </a:xfrm>
          <a:prstGeom prst="bentConnector3">
            <a:avLst>
              <a:gd name="adj1" fmla="val -816008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8" name="Elbow Connector 87"/>
          <p:cNvCxnSpPr>
            <a:stCxn id="75" idx="0"/>
            <a:endCxn id="18" idx="0"/>
          </p:cNvCxnSpPr>
          <p:nvPr/>
        </p:nvCxnSpPr>
        <p:spPr bwMode="auto">
          <a:xfrm rot="16200000" flipH="1" flipV="1">
            <a:off x="6006031" y="919605"/>
            <a:ext cx="195225" cy="2704602"/>
          </a:xfrm>
          <a:prstGeom prst="bentConnector3">
            <a:avLst>
              <a:gd name="adj1" fmla="val -517269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6" name="Elbow Connector 95"/>
          <p:cNvCxnSpPr>
            <a:stCxn id="75" idx="0"/>
            <a:endCxn id="9" idx="0"/>
          </p:cNvCxnSpPr>
          <p:nvPr/>
        </p:nvCxnSpPr>
        <p:spPr bwMode="auto">
          <a:xfrm rot="16200000" flipH="1" flipV="1">
            <a:off x="6708280" y="1623552"/>
            <a:ext cx="196923" cy="1298406"/>
          </a:xfrm>
          <a:prstGeom prst="bentConnector3">
            <a:avLst>
              <a:gd name="adj1" fmla="val -520013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6" name="TextBox 105"/>
          <p:cNvSpPr txBox="1"/>
          <p:nvPr/>
        </p:nvSpPr>
        <p:spPr>
          <a:xfrm>
            <a:off x="2016772" y="1153112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Reuse parts</a:t>
            </a:r>
            <a:endParaRPr lang="en-GB" sz="1200" dirty="0"/>
          </a:p>
        </p:txBody>
      </p:sp>
      <p:sp>
        <p:nvSpPr>
          <p:cNvPr id="107" name="TextBox 106"/>
          <p:cNvSpPr txBox="1"/>
          <p:nvPr/>
        </p:nvSpPr>
        <p:spPr>
          <a:xfrm>
            <a:off x="1118086" y="1153112"/>
            <a:ext cx="88739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Recycle &amp; reuse materials</a:t>
            </a:r>
            <a:endParaRPr lang="en-GB" sz="1200" dirty="0"/>
          </a:p>
        </p:txBody>
      </p:sp>
      <p:sp>
        <p:nvSpPr>
          <p:cNvPr id="108" name="TextBox 107"/>
          <p:cNvSpPr txBox="1"/>
          <p:nvPr/>
        </p:nvSpPr>
        <p:spPr>
          <a:xfrm>
            <a:off x="3339452" y="1153112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Remanufacture</a:t>
            </a:r>
            <a:endParaRPr lang="en-GB" sz="1200" dirty="0"/>
          </a:p>
        </p:txBody>
      </p:sp>
      <p:sp>
        <p:nvSpPr>
          <p:cNvPr id="109" name="TextBox 108"/>
          <p:cNvSpPr txBox="1"/>
          <p:nvPr/>
        </p:nvSpPr>
        <p:spPr>
          <a:xfrm>
            <a:off x="4757485" y="1153112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Repair &amp; refurbish</a:t>
            </a:r>
            <a:endParaRPr lang="en-GB" sz="1200" dirty="0"/>
          </a:p>
        </p:txBody>
      </p:sp>
      <p:sp>
        <p:nvSpPr>
          <p:cNvPr id="110" name="TextBox 109"/>
          <p:cNvSpPr txBox="1"/>
          <p:nvPr/>
        </p:nvSpPr>
        <p:spPr>
          <a:xfrm>
            <a:off x="6164001" y="1153112"/>
            <a:ext cx="982740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Resell/</a:t>
            </a:r>
          </a:p>
          <a:p>
            <a:pPr>
              <a:lnSpc>
                <a:spcPts val="1300"/>
              </a:lnSpc>
            </a:pPr>
            <a:r>
              <a:rPr lang="en-GB" sz="1200" dirty="0" smtClean="0"/>
              <a:t>repair &amp; maintain</a:t>
            </a:r>
            <a:endParaRPr lang="en-GB" sz="1200" dirty="0"/>
          </a:p>
        </p:txBody>
      </p:sp>
      <p:sp>
        <p:nvSpPr>
          <p:cNvPr id="124" name="TextBox 123"/>
          <p:cNvSpPr txBox="1"/>
          <p:nvPr/>
        </p:nvSpPr>
        <p:spPr>
          <a:xfrm>
            <a:off x="168438" y="1069239"/>
            <a:ext cx="385298" cy="2392257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>
                <a:solidFill>
                  <a:schemeClr val="accent5"/>
                </a:solidFill>
              </a:rPr>
              <a:t>CLOSED LOOP</a:t>
            </a:r>
            <a:endParaRPr lang="en-GB" sz="1200" dirty="0">
              <a:solidFill>
                <a:schemeClr val="accent5"/>
              </a:solidFill>
            </a:endParaRPr>
          </a:p>
        </p:txBody>
      </p:sp>
      <p:cxnSp>
        <p:nvCxnSpPr>
          <p:cNvPr id="125" name="Elbow Connector 124"/>
          <p:cNvCxnSpPr>
            <a:stCxn id="137" idx="3"/>
            <a:endCxn id="138" idx="1"/>
          </p:cNvCxnSpPr>
          <p:nvPr/>
        </p:nvCxnSpPr>
        <p:spPr bwMode="auto">
          <a:xfrm>
            <a:off x="1375954" y="4203117"/>
            <a:ext cx="380539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6" name="Elbow Connector 125"/>
          <p:cNvCxnSpPr>
            <a:stCxn id="139" idx="3"/>
            <a:endCxn id="138" idx="1"/>
          </p:cNvCxnSpPr>
          <p:nvPr/>
        </p:nvCxnSpPr>
        <p:spPr bwMode="auto">
          <a:xfrm flipV="1">
            <a:off x="1372867" y="4535319"/>
            <a:ext cx="38362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27" name="Picture 23" descr="DHLicon_Store_03"/>
          <p:cNvPicPr>
            <a:picLocks noChangeAspect="1" noChangeArrowheads="1"/>
          </p:cNvPicPr>
          <p:nvPr/>
        </p:nvPicPr>
        <p:blipFill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845" y="4392523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8" name="Elbow Connector 127"/>
          <p:cNvCxnSpPr>
            <a:stCxn id="129" idx="3"/>
            <a:endCxn id="127" idx="1"/>
          </p:cNvCxnSpPr>
          <p:nvPr/>
        </p:nvCxnSpPr>
        <p:spPr bwMode="auto">
          <a:xfrm flipV="1">
            <a:off x="5130474" y="4535858"/>
            <a:ext cx="710371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29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4390825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0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064853" y="4316851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1" name="Elbow Connector 130"/>
          <p:cNvCxnSpPr>
            <a:stCxn id="138" idx="3"/>
            <a:endCxn id="130" idx="1"/>
          </p:cNvCxnSpPr>
          <p:nvPr/>
        </p:nvCxnSpPr>
        <p:spPr bwMode="auto">
          <a:xfrm flipV="1">
            <a:off x="2295324" y="4534118"/>
            <a:ext cx="769529" cy="120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2" name="Elbow Connector 131"/>
          <p:cNvCxnSpPr>
            <a:stCxn id="130" idx="3"/>
            <a:endCxn id="129" idx="1"/>
          </p:cNvCxnSpPr>
          <p:nvPr/>
        </p:nvCxnSpPr>
        <p:spPr bwMode="auto">
          <a:xfrm>
            <a:off x="3603684" y="4534118"/>
            <a:ext cx="768527" cy="17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37" name="Picture 36"/>
          <p:cNvPicPr>
            <a:picLocks noChangeAspect="1"/>
          </p:cNvPicPr>
          <p:nvPr/>
        </p:nvPicPr>
        <p:blipFill>
          <a:blip r:embed="rId10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0" y="3954250"/>
            <a:ext cx="569144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8" name="Picture 30" descr="DHLicon_Factory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756493" y="4318052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" name="Picture 1"/>
          <p:cNvPicPr>
            <a:picLocks noChangeAspect="1"/>
          </p:cNvPicPr>
          <p:nvPr/>
        </p:nvPicPr>
        <p:blipFill rotWithShape="1">
          <a:blip r:embed="rId1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5000"/>
                    </a14:imgEffect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806810" y="4656805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3" name="Elbow Connector 142"/>
          <p:cNvCxnSpPr>
            <a:stCxn id="127" idx="2"/>
            <a:endCxn id="138" idx="2"/>
          </p:cNvCxnSpPr>
          <p:nvPr/>
        </p:nvCxnSpPr>
        <p:spPr bwMode="auto">
          <a:xfrm rot="5400000">
            <a:off x="4055530" y="2649573"/>
            <a:ext cx="73393" cy="4132633"/>
          </a:xfrm>
          <a:prstGeom prst="bentConnector3">
            <a:avLst>
              <a:gd name="adj1" fmla="val 913552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1" name="TextBox 150"/>
          <p:cNvSpPr txBox="1"/>
          <p:nvPr/>
        </p:nvSpPr>
        <p:spPr>
          <a:xfrm>
            <a:off x="2029083" y="4931825"/>
            <a:ext cx="1541457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Reuse parts/ materials</a:t>
            </a:r>
          </a:p>
        </p:txBody>
      </p:sp>
      <p:cxnSp>
        <p:nvCxnSpPr>
          <p:cNvPr id="152" name="Elbow Connector 151"/>
          <p:cNvCxnSpPr>
            <a:stCxn id="127" idx="2"/>
            <a:endCxn id="130" idx="2"/>
          </p:cNvCxnSpPr>
          <p:nvPr/>
        </p:nvCxnSpPr>
        <p:spPr bwMode="auto">
          <a:xfrm rot="5400000">
            <a:off x="4710310" y="3303153"/>
            <a:ext cx="72192" cy="2824273"/>
          </a:xfrm>
          <a:prstGeom prst="bentConnector3">
            <a:avLst>
              <a:gd name="adj1" fmla="val 927087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7" name="TextBox 156"/>
          <p:cNvSpPr txBox="1"/>
          <p:nvPr/>
        </p:nvSpPr>
        <p:spPr>
          <a:xfrm>
            <a:off x="3323773" y="4931825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Remanufacture/ Upcycle</a:t>
            </a:r>
            <a:endParaRPr lang="en-GB" sz="1200" dirty="0"/>
          </a:p>
        </p:txBody>
      </p:sp>
      <p:cxnSp>
        <p:nvCxnSpPr>
          <p:cNvPr id="158" name="Elbow Connector 157"/>
          <p:cNvCxnSpPr>
            <a:stCxn id="37" idx="2"/>
            <a:endCxn id="127" idx="0"/>
          </p:cNvCxnSpPr>
          <p:nvPr/>
        </p:nvCxnSpPr>
        <p:spPr bwMode="auto">
          <a:xfrm rot="5400000">
            <a:off x="6131324" y="3065264"/>
            <a:ext cx="1354478" cy="13000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64" name="Picture 125" descr="DHLicon_Huma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26" y="4188864"/>
            <a:ext cx="306867" cy="700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5" name="Elbow Connector 174"/>
          <p:cNvCxnSpPr/>
          <p:nvPr/>
        </p:nvCxnSpPr>
        <p:spPr bwMode="auto">
          <a:xfrm flipV="1">
            <a:off x="1130167" y="6131336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aphicFrame>
        <p:nvGraphicFramePr>
          <p:cNvPr id="178" name="Table 177"/>
          <p:cNvGraphicFramePr>
            <a:graphicFrameLocks noGrp="1"/>
          </p:cNvGraphicFramePr>
          <p:nvPr>
            <p:extLst/>
          </p:nvPr>
        </p:nvGraphicFramePr>
        <p:xfrm>
          <a:off x="610250" y="5637403"/>
          <a:ext cx="2034804" cy="861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25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34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7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1436">
                <a:tc>
                  <a:txBody>
                    <a:bodyPr/>
                    <a:lstStyle/>
                    <a:p>
                      <a:r>
                        <a:rPr lang="en-GB" sz="1200" b="1" dirty="0" smtClean="0"/>
                        <a:t>   Key:</a:t>
                      </a:r>
                      <a:endParaRPr lang="en-GB" sz="1200" b="1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Process waste recovery</a:t>
                      </a:r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Primary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Recovery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80" name="Elbow Connector 179"/>
          <p:cNvCxnSpPr/>
          <p:nvPr/>
        </p:nvCxnSpPr>
        <p:spPr bwMode="auto">
          <a:xfrm flipV="1">
            <a:off x="1126141" y="6343896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5" name="Elbow Connector 184"/>
          <p:cNvCxnSpPr>
            <a:stCxn id="50" idx="2"/>
            <a:endCxn id="188" idx="0"/>
          </p:cNvCxnSpPr>
          <p:nvPr/>
        </p:nvCxnSpPr>
        <p:spPr bwMode="auto">
          <a:xfrm rot="16200000" flipH="1">
            <a:off x="1925236" y="2831953"/>
            <a:ext cx="871604" cy="67025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8" name="TextBox 187"/>
          <p:cNvSpPr txBox="1"/>
          <p:nvPr/>
        </p:nvSpPr>
        <p:spPr>
          <a:xfrm>
            <a:off x="2059068" y="3602884"/>
            <a:ext cx="1274198" cy="25904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/>
            </a:solidFill>
          </a:ln>
        </p:spPr>
        <p:txBody>
          <a:bodyPr wrap="square" rtlCol="0" anchor="ctr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By-products</a:t>
            </a:r>
            <a:endParaRPr lang="en-GB" sz="1200" i="1" dirty="0"/>
          </a:p>
        </p:txBody>
      </p:sp>
      <p:cxnSp>
        <p:nvCxnSpPr>
          <p:cNvPr id="192" name="Elbow Connector 191"/>
          <p:cNvCxnSpPr>
            <a:stCxn id="19" idx="2"/>
            <a:endCxn id="188" idx="0"/>
          </p:cNvCxnSpPr>
          <p:nvPr/>
        </p:nvCxnSpPr>
        <p:spPr bwMode="auto">
          <a:xfrm rot="5400000">
            <a:off x="2577349" y="2850097"/>
            <a:ext cx="871605" cy="63396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9" name="Elbow Connector 198"/>
          <p:cNvCxnSpPr>
            <a:stCxn id="188" idx="1"/>
            <a:endCxn id="137" idx="1"/>
          </p:cNvCxnSpPr>
          <p:nvPr/>
        </p:nvCxnSpPr>
        <p:spPr bwMode="auto">
          <a:xfrm rot="10800000" flipV="1">
            <a:off x="806810" y="3732407"/>
            <a:ext cx="1252258" cy="470710"/>
          </a:xfrm>
          <a:prstGeom prst="bentConnector3">
            <a:avLst>
              <a:gd name="adj1" fmla="val 118255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2" name="Elbow Connector 201"/>
          <p:cNvCxnSpPr>
            <a:stCxn id="188" idx="1"/>
            <a:endCxn id="139" idx="1"/>
          </p:cNvCxnSpPr>
          <p:nvPr/>
        </p:nvCxnSpPr>
        <p:spPr bwMode="auto">
          <a:xfrm rot="10800000" flipV="1">
            <a:off x="806810" y="3732406"/>
            <a:ext cx="1252258" cy="1161257"/>
          </a:xfrm>
          <a:prstGeom prst="bentConnector3">
            <a:avLst>
              <a:gd name="adj1" fmla="val 118255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0" name="Elbow Connector 209"/>
          <p:cNvCxnSpPr>
            <a:stCxn id="188" idx="2"/>
            <a:endCxn id="138" idx="0"/>
          </p:cNvCxnSpPr>
          <p:nvPr/>
        </p:nvCxnSpPr>
        <p:spPr bwMode="auto">
          <a:xfrm rot="5400000">
            <a:off x="2132977" y="3754861"/>
            <a:ext cx="456123" cy="67025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3" name="Elbow Connector 212"/>
          <p:cNvCxnSpPr>
            <a:stCxn id="188" idx="2"/>
            <a:endCxn id="130" idx="0"/>
          </p:cNvCxnSpPr>
          <p:nvPr/>
        </p:nvCxnSpPr>
        <p:spPr bwMode="auto">
          <a:xfrm rot="16200000" flipH="1">
            <a:off x="2787757" y="3770339"/>
            <a:ext cx="454922" cy="6381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2" name="TextBox 231"/>
          <p:cNvSpPr txBox="1"/>
          <p:nvPr/>
        </p:nvSpPr>
        <p:spPr>
          <a:xfrm>
            <a:off x="176457" y="3567804"/>
            <a:ext cx="385298" cy="1910576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/>
              <a:t>OPEN LOOP</a:t>
            </a:r>
            <a:endParaRPr lang="en-GB" sz="1200" dirty="0"/>
          </a:p>
        </p:txBody>
      </p:sp>
      <p:cxnSp>
        <p:nvCxnSpPr>
          <p:cNvPr id="149" name="Elbow Connector 148"/>
          <p:cNvCxnSpPr>
            <a:stCxn id="127" idx="2"/>
            <a:endCxn id="129" idx="2"/>
          </p:cNvCxnSpPr>
          <p:nvPr/>
        </p:nvCxnSpPr>
        <p:spPr bwMode="auto">
          <a:xfrm rot="5400000">
            <a:off x="5454094" y="3976443"/>
            <a:ext cx="1699" cy="1407199"/>
          </a:xfrm>
          <a:prstGeom prst="bentConnector3">
            <a:avLst>
              <a:gd name="adj1" fmla="val 39696057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3" name="TextBox 152"/>
          <p:cNvSpPr txBox="1"/>
          <p:nvPr/>
        </p:nvSpPr>
        <p:spPr>
          <a:xfrm>
            <a:off x="4764200" y="4922264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Repair &amp; refurbish</a:t>
            </a:r>
            <a:endParaRPr lang="en-GB" sz="1200" dirty="0"/>
          </a:p>
        </p:txBody>
      </p:sp>
      <p:cxnSp>
        <p:nvCxnSpPr>
          <p:cNvPr id="92" name="Straight Arrow Connector 91"/>
          <p:cNvCxnSpPr>
            <a:stCxn id="75" idx="2"/>
            <a:endCxn id="164" idx="0"/>
          </p:cNvCxnSpPr>
          <p:nvPr/>
        </p:nvCxnSpPr>
        <p:spPr>
          <a:xfrm>
            <a:off x="7455945" y="2859467"/>
            <a:ext cx="3415" cy="1329397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Curved Connector 93"/>
          <p:cNvCxnSpPr>
            <a:stCxn id="75" idx="3"/>
          </p:cNvCxnSpPr>
          <p:nvPr/>
        </p:nvCxnSpPr>
        <p:spPr>
          <a:xfrm>
            <a:off x="7605963" y="2516881"/>
            <a:ext cx="577270" cy="592335"/>
          </a:xfrm>
          <a:prstGeom prst="curvedConnector2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TextBox 214"/>
          <p:cNvSpPr txBox="1"/>
          <p:nvPr/>
        </p:nvSpPr>
        <p:spPr>
          <a:xfrm>
            <a:off x="6161542" y="3723327"/>
            <a:ext cx="609118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</a:t>
            </a:r>
            <a:endParaRPr lang="en-GB" sz="1200" dirty="0"/>
          </a:p>
        </p:txBody>
      </p:sp>
      <p:graphicFrame>
        <p:nvGraphicFramePr>
          <p:cNvPr id="189" name="Table 188"/>
          <p:cNvGraphicFramePr>
            <a:graphicFrameLocks noGrp="1"/>
          </p:cNvGraphicFramePr>
          <p:nvPr>
            <p:extLst/>
          </p:nvPr>
        </p:nvGraphicFramePr>
        <p:xfrm>
          <a:off x="2872887" y="5587739"/>
          <a:ext cx="2897647" cy="885986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832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5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3625"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Closed loop</a:t>
                      </a:r>
                      <a:endParaRPr lang="en-GB" sz="1200" dirty="0">
                        <a:solidFill>
                          <a:schemeClr val="accent5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= in-company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346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Open loop </a:t>
                      </a:r>
                      <a:endParaRPr lang="en-GB" sz="1200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company/same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3625">
                <a:tc>
                  <a:txBody>
                    <a:bodyPr/>
                    <a:lstStyle/>
                    <a:p>
                      <a:pPr algn="ctr"/>
                      <a:r>
                        <a:rPr lang="en-GB" sz="1200" i="1" dirty="0" smtClean="0"/>
                        <a:t>or</a:t>
                      </a:r>
                      <a:endParaRPr lang="en-GB" sz="1200" i="1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company/other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90" name="Rectangle 189"/>
          <p:cNvSpPr/>
          <p:nvPr/>
        </p:nvSpPr>
        <p:spPr>
          <a:xfrm>
            <a:off x="617427" y="5517087"/>
            <a:ext cx="5153107" cy="101065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6" name="Rectangle 255"/>
          <p:cNvSpPr/>
          <p:nvPr/>
        </p:nvSpPr>
        <p:spPr>
          <a:xfrm>
            <a:off x="2751999" y="5515886"/>
            <a:ext cx="3018535" cy="1011853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6823032" y="2773293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Use</a:t>
            </a:r>
            <a:endParaRPr lang="en-GB" sz="1200" i="1" dirty="0"/>
          </a:p>
        </p:txBody>
      </p:sp>
      <p:cxnSp>
        <p:nvCxnSpPr>
          <p:cNvPr id="269" name="Elbow Connector 268"/>
          <p:cNvCxnSpPr>
            <a:stCxn id="127" idx="3"/>
            <a:endCxn id="164" idx="1"/>
          </p:cNvCxnSpPr>
          <p:nvPr/>
        </p:nvCxnSpPr>
        <p:spPr bwMode="auto">
          <a:xfrm>
            <a:off x="6476238" y="4535858"/>
            <a:ext cx="829688" cy="339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79" name="Elbow Connector 278"/>
          <p:cNvCxnSpPr>
            <a:stCxn id="9" idx="2"/>
            <a:endCxn id="129" idx="0"/>
          </p:cNvCxnSpPr>
          <p:nvPr/>
        </p:nvCxnSpPr>
        <p:spPr bwMode="auto">
          <a:xfrm rot="5400000">
            <a:off x="4587972" y="2821258"/>
            <a:ext cx="1732938" cy="1406196"/>
          </a:xfrm>
          <a:prstGeom prst="bentConnector3">
            <a:avLst>
              <a:gd name="adj1" fmla="val 36934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5" name="Elbow Connector 284"/>
          <p:cNvCxnSpPr>
            <a:stCxn id="188" idx="2"/>
            <a:endCxn id="129" idx="0"/>
          </p:cNvCxnSpPr>
          <p:nvPr/>
        </p:nvCxnSpPr>
        <p:spPr bwMode="auto">
          <a:xfrm rot="16200000" flipH="1">
            <a:off x="3459307" y="3098789"/>
            <a:ext cx="528896" cy="2055176"/>
          </a:xfrm>
          <a:prstGeom prst="bentConnector3">
            <a:avLst>
              <a:gd name="adj1" fmla="val 43414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8" name="Straight Arrow Connector 287"/>
          <p:cNvCxnSpPr>
            <a:stCxn id="18" idx="2"/>
            <a:endCxn id="129" idx="0"/>
          </p:cNvCxnSpPr>
          <p:nvPr/>
        </p:nvCxnSpPr>
        <p:spPr>
          <a:xfrm>
            <a:off x="4751343" y="2659586"/>
            <a:ext cx="0" cy="1731239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4072109" y="2737197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Store</a:t>
            </a:r>
            <a:endParaRPr lang="en-GB" sz="1200" i="1" dirty="0"/>
          </a:p>
        </p:txBody>
      </p:sp>
      <p:sp>
        <p:nvSpPr>
          <p:cNvPr id="26" name="TextBox 25"/>
          <p:cNvSpPr txBox="1"/>
          <p:nvPr/>
        </p:nvSpPr>
        <p:spPr>
          <a:xfrm>
            <a:off x="5665431" y="2737197"/>
            <a:ext cx="959497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Sell</a:t>
            </a:r>
            <a:endParaRPr lang="en-GB" sz="1200" i="1" dirty="0"/>
          </a:p>
        </p:txBody>
      </p:sp>
      <p:sp>
        <p:nvSpPr>
          <p:cNvPr id="278" name="TextBox 277"/>
          <p:cNvSpPr txBox="1"/>
          <p:nvPr/>
        </p:nvSpPr>
        <p:spPr>
          <a:xfrm>
            <a:off x="6684770" y="3249638"/>
            <a:ext cx="764747" cy="425758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r">
              <a:lnSpc>
                <a:spcPts val="1300"/>
              </a:lnSpc>
            </a:pPr>
            <a:r>
              <a:rPr lang="en-GB" sz="1200" dirty="0" smtClean="0"/>
              <a:t>Share </a:t>
            </a:r>
          </a:p>
          <a:p>
            <a:pPr algn="r">
              <a:lnSpc>
                <a:spcPts val="1300"/>
              </a:lnSpc>
            </a:pPr>
            <a:r>
              <a:rPr lang="en-GB" sz="1200" dirty="0" smtClean="0"/>
              <a:t>&amp; resell</a:t>
            </a:r>
            <a:endParaRPr lang="en-GB" sz="1200" dirty="0"/>
          </a:p>
        </p:txBody>
      </p:sp>
      <p:sp>
        <p:nvSpPr>
          <p:cNvPr id="292" name="TextBox 291"/>
          <p:cNvSpPr txBox="1"/>
          <p:nvPr/>
        </p:nvSpPr>
        <p:spPr>
          <a:xfrm>
            <a:off x="4753737" y="3302863"/>
            <a:ext cx="609118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</a:t>
            </a:r>
            <a:endParaRPr lang="en-GB" sz="1200" dirty="0"/>
          </a:p>
        </p:txBody>
      </p:sp>
      <p:pic>
        <p:nvPicPr>
          <p:cNvPr id="97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2369519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0" name="TextBox 89"/>
          <p:cNvSpPr txBox="1"/>
          <p:nvPr/>
        </p:nvSpPr>
        <p:spPr>
          <a:xfrm>
            <a:off x="5898488" y="6225934"/>
            <a:ext cx="24111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ym typeface="Symbol" panose="05050102010706020507" pitchFamily="18" charset="2"/>
              </a:rPr>
              <a:t> </a:t>
            </a:r>
            <a:r>
              <a:rPr lang="en-GB" i="1" dirty="0" smtClean="0"/>
              <a:t>Catherine Weetman 2015</a:t>
            </a:r>
            <a:endParaRPr lang="en-GB" i="1" dirty="0"/>
          </a:p>
        </p:txBody>
      </p:sp>
      <p:grpSp>
        <p:nvGrpSpPr>
          <p:cNvPr id="91" name="Group 90"/>
          <p:cNvGrpSpPr/>
          <p:nvPr/>
        </p:nvGrpSpPr>
        <p:grpSpPr>
          <a:xfrm>
            <a:off x="7609731" y="3028093"/>
            <a:ext cx="1092472" cy="1010243"/>
            <a:chOff x="7609731" y="3028093"/>
            <a:chExt cx="1092472" cy="1010243"/>
          </a:xfrm>
        </p:grpSpPr>
        <p:sp>
          <p:nvSpPr>
            <p:cNvPr id="93" name="Circular Arrow 92"/>
            <p:cNvSpPr/>
            <p:nvPr/>
          </p:nvSpPr>
          <p:spPr>
            <a:xfrm rot="21060000" flipV="1">
              <a:off x="7609731" y="3028093"/>
              <a:ext cx="1092472" cy="1010243"/>
            </a:xfrm>
            <a:prstGeom prst="circularArrow">
              <a:avLst>
                <a:gd name="adj1" fmla="val 17777"/>
                <a:gd name="adj2" fmla="val 1142319"/>
                <a:gd name="adj3" fmla="val 20367394"/>
                <a:gd name="adj4" fmla="val 356244"/>
                <a:gd name="adj5" fmla="val 12500"/>
              </a:avLst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grpSp>
          <p:nvGrpSpPr>
            <p:cNvPr id="95" name="Group 94"/>
            <p:cNvGrpSpPr/>
            <p:nvPr/>
          </p:nvGrpSpPr>
          <p:grpSpPr>
            <a:xfrm>
              <a:off x="7903133" y="3249577"/>
              <a:ext cx="531852" cy="568861"/>
              <a:chOff x="7756723" y="5664304"/>
              <a:chExt cx="1064960" cy="1139066"/>
            </a:xfrm>
          </p:grpSpPr>
          <p:pic>
            <p:nvPicPr>
              <p:cNvPr id="101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56723" y="5736576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2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1818" y="5999641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3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17585" y="6118197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4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76724" y="5664304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5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1646" y="5864214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99" name="Rectangle 98"/>
            <p:cNvSpPr/>
            <p:nvPr/>
          </p:nvSpPr>
          <p:spPr>
            <a:xfrm>
              <a:off x="7713634" y="3137787"/>
              <a:ext cx="877901" cy="77770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/>
              </a:prstTxWarp>
              <a:spAutoFit/>
            </a:bodyPr>
            <a:lstStyle/>
            <a:p>
              <a:pPr algn="ctr"/>
              <a:r>
                <a:rPr lang="en-GB" sz="1600" b="0" cap="none" spc="0" dirty="0" smtClean="0">
                  <a:ln w="0"/>
                  <a:solidFill>
                    <a:schemeClr val="bg2">
                      <a:lumMod val="5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Sharing platform</a:t>
              </a:r>
              <a:endParaRPr lang="en-GB" sz="1600" b="0" cap="none" spc="0" dirty="0">
                <a:ln w="0"/>
                <a:solidFill>
                  <a:schemeClr val="bg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00" name="Rectangle 99"/>
            <p:cNvSpPr/>
            <p:nvPr/>
          </p:nvSpPr>
          <p:spPr>
            <a:xfrm>
              <a:off x="8114713" y="3873761"/>
              <a:ext cx="45719" cy="10332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111" name="Curved Connector 110"/>
          <p:cNvCxnSpPr>
            <a:stCxn id="164" idx="3"/>
            <a:endCxn id="100" idx="2"/>
          </p:cNvCxnSpPr>
          <p:nvPr/>
        </p:nvCxnSpPr>
        <p:spPr>
          <a:xfrm flipV="1">
            <a:off x="7612793" y="3977085"/>
            <a:ext cx="524780" cy="562165"/>
          </a:xfrm>
          <a:prstGeom prst="curvedConnector2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85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86603" y="203763"/>
            <a:ext cx="6966587" cy="492443"/>
          </a:xfrm>
        </p:spPr>
        <p:txBody>
          <a:bodyPr>
            <a:normAutofit fontScale="90000"/>
          </a:bodyPr>
          <a:lstStyle/>
          <a:p>
            <a:r>
              <a:rPr lang="en-GB" sz="2400" dirty="0" smtClean="0"/>
              <a:t>Figure 4.3:  </a:t>
            </a:r>
            <a:r>
              <a:rPr lang="en-GB" sz="2400" b="1" dirty="0" smtClean="0"/>
              <a:t>Circular economy </a:t>
            </a:r>
            <a:r>
              <a:rPr lang="en-GB" sz="2400" b="1" dirty="0"/>
              <a:t>f</a:t>
            </a:r>
            <a:r>
              <a:rPr lang="en-GB" sz="2400" b="1" dirty="0" smtClean="0"/>
              <a:t>ramework – 3DP connections</a:t>
            </a:r>
            <a:endParaRPr lang="en-GB" sz="2400" b="1" dirty="0"/>
          </a:p>
        </p:txBody>
      </p:sp>
      <p:sp>
        <p:nvSpPr>
          <p:cNvPr id="5" name="Flowchart: Alternate Process 4"/>
          <p:cNvSpPr/>
          <p:nvPr/>
        </p:nvSpPr>
        <p:spPr>
          <a:xfrm>
            <a:off x="3595491" y="2282058"/>
            <a:ext cx="1107141" cy="5400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Use less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Flowchart: Alternate Process 5"/>
          <p:cNvSpPr/>
          <p:nvPr/>
        </p:nvSpPr>
        <p:spPr>
          <a:xfrm>
            <a:off x="3595491" y="3268881"/>
            <a:ext cx="1107141" cy="5400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Use it more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7" name="Flowchart: Alternate Process 6"/>
          <p:cNvSpPr/>
          <p:nvPr/>
        </p:nvSpPr>
        <p:spPr>
          <a:xfrm>
            <a:off x="3595491" y="4222758"/>
            <a:ext cx="1107141" cy="5400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Use it again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Trapezoid 8"/>
          <p:cNvSpPr/>
          <p:nvPr/>
        </p:nvSpPr>
        <p:spPr>
          <a:xfrm rot="5400000">
            <a:off x="2531366" y="1711067"/>
            <a:ext cx="563049" cy="1091820"/>
          </a:xfrm>
          <a:prstGeom prst="trapezoi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vert270" lIns="0" rIns="0" rtlCol="0" anchor="ctr"/>
          <a:lstStyle/>
          <a:p>
            <a:pPr algn="ctr"/>
            <a:r>
              <a:rPr lang="en-GB" dirty="0" smtClean="0"/>
              <a:t>Safe</a:t>
            </a:r>
            <a:endParaRPr lang="en-GB" dirty="0"/>
          </a:p>
        </p:txBody>
      </p:sp>
      <p:sp>
        <p:nvSpPr>
          <p:cNvPr id="11" name="Trapezoid 10"/>
          <p:cNvSpPr/>
          <p:nvPr/>
        </p:nvSpPr>
        <p:spPr>
          <a:xfrm rot="5400000">
            <a:off x="2531366" y="2992971"/>
            <a:ext cx="563049" cy="1091820"/>
          </a:xfrm>
          <a:prstGeom prst="trapezoi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vert270" lIns="0" rIns="0" rtlCol="0" anchor="ctr"/>
          <a:lstStyle/>
          <a:p>
            <a:pPr algn="ctr"/>
            <a:r>
              <a:rPr lang="en-GB" dirty="0" smtClean="0"/>
              <a:t>Recovered</a:t>
            </a:r>
            <a:endParaRPr lang="en-GB" dirty="0"/>
          </a:p>
        </p:txBody>
      </p:sp>
      <p:sp>
        <p:nvSpPr>
          <p:cNvPr id="12" name="Trapezoid 11"/>
          <p:cNvSpPr/>
          <p:nvPr/>
        </p:nvSpPr>
        <p:spPr>
          <a:xfrm rot="5400000">
            <a:off x="2531366" y="3633923"/>
            <a:ext cx="563049" cy="1091820"/>
          </a:xfrm>
          <a:prstGeom prst="trapezoi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vert270" lIns="0" rIns="0" rtlCol="0" anchor="ctr"/>
          <a:lstStyle/>
          <a:p>
            <a:pPr algn="ctr"/>
            <a:r>
              <a:rPr lang="en-GB" dirty="0" smtClean="0"/>
              <a:t>Recycled</a:t>
            </a:r>
            <a:endParaRPr lang="en-GB" dirty="0"/>
          </a:p>
        </p:txBody>
      </p:sp>
      <p:sp>
        <p:nvSpPr>
          <p:cNvPr id="13" name="Trapezoid 12"/>
          <p:cNvSpPr/>
          <p:nvPr/>
        </p:nvSpPr>
        <p:spPr>
          <a:xfrm rot="5400000">
            <a:off x="2531369" y="4274871"/>
            <a:ext cx="563043" cy="1091820"/>
          </a:xfrm>
          <a:prstGeom prst="trapezoi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vert270" lIns="0" rIns="0" rtlCol="0" anchor="ctr"/>
          <a:lstStyle/>
          <a:p>
            <a:pPr algn="ctr"/>
            <a:r>
              <a:rPr lang="en-GB" dirty="0" smtClean="0"/>
              <a:t>Renewable</a:t>
            </a:r>
            <a:endParaRPr lang="en-GB" dirty="0"/>
          </a:p>
        </p:txBody>
      </p:sp>
      <p:sp>
        <p:nvSpPr>
          <p:cNvPr id="14" name="Flowchart: Data 13"/>
          <p:cNvSpPr/>
          <p:nvPr/>
        </p:nvSpPr>
        <p:spPr>
          <a:xfrm>
            <a:off x="1771594" y="1133507"/>
            <a:ext cx="1162159" cy="508521"/>
          </a:xfrm>
          <a:prstGeom prst="flowChartInputOutp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rIns="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Share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Flowchart: Data 14"/>
          <p:cNvSpPr/>
          <p:nvPr/>
        </p:nvSpPr>
        <p:spPr>
          <a:xfrm>
            <a:off x="4004233" y="1133507"/>
            <a:ext cx="1162159" cy="508521"/>
          </a:xfrm>
          <a:prstGeom prst="flowChartInputOutp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rIns="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Rent/ lease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lowchart: Data 15"/>
          <p:cNvSpPr/>
          <p:nvPr/>
        </p:nvSpPr>
        <p:spPr>
          <a:xfrm>
            <a:off x="5120552" y="1133507"/>
            <a:ext cx="1162159" cy="508521"/>
          </a:xfrm>
          <a:prstGeom prst="flowChartInputOutp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rIns="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Service/ results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Flowchart: Data 16"/>
          <p:cNvSpPr/>
          <p:nvPr/>
        </p:nvSpPr>
        <p:spPr>
          <a:xfrm>
            <a:off x="6236871" y="1133507"/>
            <a:ext cx="1162159" cy="508521"/>
          </a:xfrm>
          <a:prstGeom prst="flowChartInputOutp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rIns="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Recover/ recycle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lowchart: Process 18"/>
          <p:cNvSpPr/>
          <p:nvPr/>
        </p:nvSpPr>
        <p:spPr>
          <a:xfrm>
            <a:off x="5688710" y="5429720"/>
            <a:ext cx="1056344" cy="471123"/>
          </a:xfrm>
          <a:prstGeom prst="flowChartProcess">
            <a:avLst/>
          </a:prstGeom>
          <a:noFill/>
          <a:ln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IoT</a:t>
            </a:r>
            <a:r>
              <a:rPr lang="en-GB" dirty="0" smtClean="0">
                <a:solidFill>
                  <a:schemeClr val="tx1"/>
                </a:solidFill>
              </a:rPr>
              <a:t>; Asset tracking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Flowchart: Process 19"/>
          <p:cNvSpPr/>
          <p:nvPr/>
        </p:nvSpPr>
        <p:spPr>
          <a:xfrm>
            <a:off x="4222428" y="5429720"/>
            <a:ext cx="1056344" cy="471123"/>
          </a:xfrm>
          <a:prstGeom prst="flowChartProcess">
            <a:avLst/>
          </a:prstGeom>
          <a:noFill/>
          <a:ln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Big data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Flowchart: Process 20"/>
          <p:cNvSpPr/>
          <p:nvPr/>
        </p:nvSpPr>
        <p:spPr>
          <a:xfrm>
            <a:off x="2756146" y="5429720"/>
            <a:ext cx="1056344" cy="471123"/>
          </a:xfrm>
          <a:prstGeom prst="flowChartProcess">
            <a:avLst/>
          </a:prstGeom>
          <a:noFill/>
          <a:ln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Platforms &amp; apps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Flowchart: Process 21"/>
          <p:cNvSpPr/>
          <p:nvPr/>
        </p:nvSpPr>
        <p:spPr>
          <a:xfrm>
            <a:off x="1289864" y="5429720"/>
            <a:ext cx="1056344" cy="471123"/>
          </a:xfrm>
          <a:prstGeom prst="flowChartProcess">
            <a:avLst/>
          </a:prstGeom>
          <a:noFill/>
          <a:ln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3D Printing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Cloud 22"/>
          <p:cNvSpPr/>
          <p:nvPr/>
        </p:nvSpPr>
        <p:spPr>
          <a:xfrm>
            <a:off x="692717" y="2834768"/>
            <a:ext cx="1315917" cy="591670"/>
          </a:xfrm>
          <a:prstGeom prst="cloud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Green chemistry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Cloud 23"/>
          <p:cNvSpPr/>
          <p:nvPr/>
        </p:nvSpPr>
        <p:spPr>
          <a:xfrm>
            <a:off x="692717" y="3645586"/>
            <a:ext cx="1315917" cy="591670"/>
          </a:xfrm>
          <a:prstGeom prst="cloud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Biomimicry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5133908" y="6040286"/>
            <a:ext cx="1056344" cy="447112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Product stewardship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3719020" y="6040286"/>
            <a:ext cx="1056344" cy="447112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LCA</a:t>
            </a:r>
            <a:r>
              <a:rPr lang="en-GB" dirty="0" smtClean="0">
                <a:solidFill>
                  <a:schemeClr val="tx1"/>
                </a:solidFill>
              </a:rPr>
              <a:t> &amp; Certificates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889244" y="6040286"/>
            <a:ext cx="1056344" cy="447112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Collabor-ations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Cloud 27"/>
          <p:cNvSpPr/>
          <p:nvPr/>
        </p:nvSpPr>
        <p:spPr>
          <a:xfrm>
            <a:off x="692717" y="2023950"/>
            <a:ext cx="1315917" cy="591670"/>
          </a:xfrm>
          <a:prstGeom prst="cloud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Systems thinking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9" name="Flowchart: Data 28"/>
          <p:cNvSpPr/>
          <p:nvPr/>
        </p:nvSpPr>
        <p:spPr>
          <a:xfrm>
            <a:off x="2887914" y="1133507"/>
            <a:ext cx="1162159" cy="508521"/>
          </a:xfrm>
          <a:prstGeom prst="flowChartInputOutp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rIns="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Exchange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lowchart: Data 29"/>
          <p:cNvSpPr/>
          <p:nvPr/>
        </p:nvSpPr>
        <p:spPr>
          <a:xfrm>
            <a:off x="655274" y="1133507"/>
            <a:ext cx="1162159" cy="508521"/>
          </a:xfrm>
          <a:prstGeom prst="flowChartInputOutp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rIns="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Sell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rapezoid 30"/>
          <p:cNvSpPr/>
          <p:nvPr/>
        </p:nvSpPr>
        <p:spPr>
          <a:xfrm rot="5400000">
            <a:off x="2531366" y="2352019"/>
            <a:ext cx="563049" cy="1091820"/>
          </a:xfrm>
          <a:prstGeom prst="trapezoid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vert270" lIns="0" rIns="0" rtlCol="0" anchor="ctr"/>
          <a:lstStyle/>
          <a:p>
            <a:pPr algn="ctr"/>
            <a:r>
              <a:rPr lang="en-GB" dirty="0" smtClean="0"/>
              <a:t>Secure</a:t>
            </a:r>
            <a:endParaRPr lang="en-GB" dirty="0"/>
          </a:p>
        </p:txBody>
      </p:sp>
      <p:sp>
        <p:nvSpPr>
          <p:cNvPr id="32" name="Pentagon 31"/>
          <p:cNvSpPr/>
          <p:nvPr/>
        </p:nvSpPr>
        <p:spPr>
          <a:xfrm>
            <a:off x="6242763" y="1975452"/>
            <a:ext cx="1166395" cy="501494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Reuse/ refill</a:t>
            </a:r>
            <a:endParaRPr lang="en-GB" dirty="0"/>
          </a:p>
        </p:txBody>
      </p:sp>
      <p:sp>
        <p:nvSpPr>
          <p:cNvPr id="33" name="Pentagon 32"/>
          <p:cNvSpPr/>
          <p:nvPr/>
        </p:nvSpPr>
        <p:spPr>
          <a:xfrm>
            <a:off x="6242763" y="3288134"/>
            <a:ext cx="1166395" cy="501494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Refurbish</a:t>
            </a:r>
            <a:endParaRPr lang="en-GB" dirty="0"/>
          </a:p>
        </p:txBody>
      </p:sp>
      <p:sp>
        <p:nvSpPr>
          <p:cNvPr id="34" name="Pentagon 33"/>
          <p:cNvSpPr/>
          <p:nvPr/>
        </p:nvSpPr>
        <p:spPr>
          <a:xfrm>
            <a:off x="6242763" y="3944469"/>
            <a:ext cx="1166395" cy="501494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Reman-ufacture</a:t>
            </a:r>
            <a:endParaRPr lang="en-GB" dirty="0"/>
          </a:p>
        </p:txBody>
      </p:sp>
      <p:sp>
        <p:nvSpPr>
          <p:cNvPr id="35" name="Pentagon 34"/>
          <p:cNvSpPr/>
          <p:nvPr/>
        </p:nvSpPr>
        <p:spPr>
          <a:xfrm>
            <a:off x="6242763" y="4600808"/>
            <a:ext cx="1166395" cy="501494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Recycle</a:t>
            </a:r>
            <a:endParaRPr lang="en-GB" dirty="0"/>
          </a:p>
        </p:txBody>
      </p:sp>
      <p:sp>
        <p:nvSpPr>
          <p:cNvPr id="37" name="Pentagon 36"/>
          <p:cNvSpPr/>
          <p:nvPr/>
        </p:nvSpPr>
        <p:spPr>
          <a:xfrm>
            <a:off x="6242763" y="2631791"/>
            <a:ext cx="1166395" cy="501494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Maintain</a:t>
            </a:r>
            <a:endParaRPr lang="en-GB" dirty="0"/>
          </a:p>
        </p:txBody>
      </p:sp>
      <p:sp>
        <p:nvSpPr>
          <p:cNvPr id="38" name="Round Diagonal Corner Rectangle 37"/>
          <p:cNvSpPr/>
          <p:nvPr/>
        </p:nvSpPr>
        <p:spPr>
          <a:xfrm>
            <a:off x="4909030" y="2289247"/>
            <a:ext cx="1107141" cy="540000"/>
          </a:xfrm>
          <a:prstGeom prst="round2DiagRect">
            <a:avLst/>
          </a:prstGeom>
          <a:solidFill>
            <a:schemeClr val="bg1">
              <a:lumMod val="95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Use less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Round Diagonal Corner Rectangle 38"/>
          <p:cNvSpPr/>
          <p:nvPr/>
        </p:nvSpPr>
        <p:spPr>
          <a:xfrm>
            <a:off x="4909030" y="3268881"/>
            <a:ext cx="1107141" cy="540000"/>
          </a:xfrm>
          <a:prstGeom prst="round2DiagRect">
            <a:avLst/>
          </a:prstGeom>
          <a:solidFill>
            <a:schemeClr val="bg1">
              <a:lumMod val="95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Waste = food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0" name="Round Diagonal Corner Rectangle 39"/>
          <p:cNvSpPr/>
          <p:nvPr/>
        </p:nvSpPr>
        <p:spPr>
          <a:xfrm>
            <a:off x="4909030" y="4235423"/>
            <a:ext cx="1107141" cy="540000"/>
          </a:xfrm>
          <a:prstGeom prst="round2DiagRect">
            <a:avLst/>
          </a:prstGeom>
          <a:solidFill>
            <a:schemeClr val="bg1">
              <a:lumMod val="95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Renewables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Cloud 40"/>
          <p:cNvSpPr/>
          <p:nvPr/>
        </p:nvSpPr>
        <p:spPr>
          <a:xfrm>
            <a:off x="692717" y="4456405"/>
            <a:ext cx="1315917" cy="591670"/>
          </a:xfrm>
          <a:prstGeom prst="cloud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Frugal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innovation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Rounded Rectangle 41"/>
          <p:cNvSpPr/>
          <p:nvPr/>
        </p:nvSpPr>
        <p:spPr>
          <a:xfrm>
            <a:off x="2304132" y="6040286"/>
            <a:ext cx="1056344" cy="447112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Open sourcing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3" name="Rounded Rectangle 42"/>
          <p:cNvSpPr/>
          <p:nvPr/>
        </p:nvSpPr>
        <p:spPr>
          <a:xfrm>
            <a:off x="6548795" y="6040286"/>
            <a:ext cx="1056344" cy="447112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Taxes &amp; incentives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4" name="Flowchart: Process 43"/>
          <p:cNvSpPr/>
          <p:nvPr/>
        </p:nvSpPr>
        <p:spPr>
          <a:xfrm>
            <a:off x="7154992" y="5429720"/>
            <a:ext cx="1056344" cy="471123"/>
          </a:xfrm>
          <a:prstGeom prst="flowChartProcess">
            <a:avLst/>
          </a:prstGeom>
          <a:noFill/>
          <a:ln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Advanced bio-tech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lowchart: Data 44"/>
          <p:cNvSpPr/>
          <p:nvPr/>
        </p:nvSpPr>
        <p:spPr>
          <a:xfrm>
            <a:off x="7353191" y="1133507"/>
            <a:ext cx="1162159" cy="508521"/>
          </a:xfrm>
          <a:prstGeom prst="flowChartInputOutp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rIns="0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Resell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778620" y="874059"/>
            <a:ext cx="1654620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200" i="1" dirty="0" smtClean="0"/>
              <a:t>BUSINESS MODELS</a:t>
            </a:r>
            <a:endParaRPr lang="en-GB" sz="1200" i="1" dirty="0"/>
          </a:p>
        </p:txBody>
      </p:sp>
      <p:cxnSp>
        <p:nvCxnSpPr>
          <p:cNvPr id="10" name="Elbow Connector 9"/>
          <p:cNvCxnSpPr>
            <a:stCxn id="2" idx="1"/>
            <a:endCxn id="30" idx="1"/>
          </p:cNvCxnSpPr>
          <p:nvPr/>
        </p:nvCxnSpPr>
        <p:spPr>
          <a:xfrm rot="10800000" flipV="1">
            <a:off x="1236354" y="1012559"/>
            <a:ext cx="2542266" cy="120948"/>
          </a:xfrm>
          <a:prstGeom prst="bentConnector2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cxnSp>
        <p:nvCxnSpPr>
          <p:cNvPr id="46" name="Elbow Connector 45"/>
          <p:cNvCxnSpPr>
            <a:stCxn id="2" idx="3"/>
            <a:endCxn id="45" idx="0"/>
          </p:cNvCxnSpPr>
          <p:nvPr/>
        </p:nvCxnSpPr>
        <p:spPr>
          <a:xfrm>
            <a:off x="5433240" y="1012559"/>
            <a:ext cx="2617246" cy="120948"/>
          </a:xfrm>
          <a:prstGeom prst="bentConnector2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sp>
        <p:nvSpPr>
          <p:cNvPr id="51" name="TextBox 50"/>
          <p:cNvSpPr txBox="1"/>
          <p:nvPr/>
        </p:nvSpPr>
        <p:spPr>
          <a:xfrm rot="5400000">
            <a:off x="4561120" y="4271878"/>
            <a:ext cx="369332" cy="2075248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sz="1200" i="1" dirty="0" smtClean="0"/>
              <a:t>ENABLERS: TECHNOLOGY</a:t>
            </a:r>
            <a:endParaRPr lang="en-GB" sz="1200" i="1" dirty="0"/>
          </a:p>
        </p:txBody>
      </p:sp>
      <p:sp>
        <p:nvSpPr>
          <p:cNvPr id="52" name="TextBox 51"/>
          <p:cNvSpPr txBox="1"/>
          <p:nvPr/>
        </p:nvSpPr>
        <p:spPr>
          <a:xfrm rot="5400000">
            <a:off x="4056365" y="5953503"/>
            <a:ext cx="369332" cy="1333314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sz="1200" i="1" dirty="0" smtClean="0"/>
              <a:t>ACCELERATORS</a:t>
            </a:r>
            <a:endParaRPr lang="en-GB" sz="1200" i="1" dirty="0"/>
          </a:p>
        </p:txBody>
      </p:sp>
      <p:sp>
        <p:nvSpPr>
          <p:cNvPr id="53" name="TextBox 52"/>
          <p:cNvSpPr txBox="1"/>
          <p:nvPr/>
        </p:nvSpPr>
        <p:spPr>
          <a:xfrm>
            <a:off x="260793" y="2130243"/>
            <a:ext cx="369332" cy="281455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sz="1200" i="1" dirty="0" smtClean="0"/>
              <a:t>ENABLERS: THINKING DIFFERENTLY</a:t>
            </a:r>
            <a:endParaRPr lang="en-GB" sz="1200" i="1" dirty="0"/>
          </a:p>
        </p:txBody>
      </p:sp>
      <p:sp>
        <p:nvSpPr>
          <p:cNvPr id="54" name="TextBox 53"/>
          <p:cNvSpPr txBox="1"/>
          <p:nvPr/>
        </p:nvSpPr>
        <p:spPr>
          <a:xfrm>
            <a:off x="2398059" y="1759322"/>
            <a:ext cx="748923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200" i="1" dirty="0" smtClean="0"/>
              <a:t>INPUTS</a:t>
            </a:r>
            <a:endParaRPr lang="en-GB" sz="1200" i="1" dirty="0"/>
          </a:p>
        </p:txBody>
      </p:sp>
      <p:sp>
        <p:nvSpPr>
          <p:cNvPr id="55" name="TextBox 54"/>
          <p:cNvSpPr txBox="1"/>
          <p:nvPr/>
        </p:nvSpPr>
        <p:spPr>
          <a:xfrm>
            <a:off x="3666560" y="1759322"/>
            <a:ext cx="944489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200" i="1" dirty="0" smtClean="0"/>
              <a:t>PRODUCT</a:t>
            </a:r>
            <a:endParaRPr lang="en-GB" sz="1200" i="1" dirty="0"/>
          </a:p>
        </p:txBody>
      </p:sp>
      <p:sp>
        <p:nvSpPr>
          <p:cNvPr id="56" name="TextBox 55"/>
          <p:cNvSpPr txBox="1"/>
          <p:nvPr/>
        </p:nvSpPr>
        <p:spPr>
          <a:xfrm>
            <a:off x="4961955" y="1759322"/>
            <a:ext cx="93647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200" i="1" dirty="0" smtClean="0"/>
              <a:t>PROCESS</a:t>
            </a:r>
            <a:endParaRPr lang="en-GB" sz="1200" i="1" dirty="0"/>
          </a:p>
        </p:txBody>
      </p:sp>
      <p:sp>
        <p:nvSpPr>
          <p:cNvPr id="57" name="TextBox 56"/>
          <p:cNvSpPr txBox="1"/>
          <p:nvPr/>
        </p:nvSpPr>
        <p:spPr>
          <a:xfrm>
            <a:off x="6311138" y="1759322"/>
            <a:ext cx="732893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200" i="1" dirty="0" smtClean="0"/>
              <a:t>FLOWS</a:t>
            </a:r>
            <a:endParaRPr lang="en-GB" sz="1200" i="1" dirty="0"/>
          </a:p>
        </p:txBody>
      </p:sp>
      <p:cxnSp>
        <p:nvCxnSpPr>
          <p:cNvPr id="58" name="Elbow Connector 57"/>
          <p:cNvCxnSpPr>
            <a:stCxn id="52" idx="2"/>
            <a:endCxn id="27" idx="1"/>
          </p:cNvCxnSpPr>
          <p:nvPr/>
        </p:nvCxnSpPr>
        <p:spPr>
          <a:xfrm rot="10800000">
            <a:off x="889244" y="6263842"/>
            <a:ext cx="2685130" cy="356318"/>
          </a:xfrm>
          <a:prstGeom prst="bentConnector3">
            <a:avLst>
              <a:gd name="adj1" fmla="val 1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Elbow Connector 60"/>
          <p:cNvCxnSpPr>
            <a:stCxn id="52" idx="0"/>
            <a:endCxn id="43" idx="3"/>
          </p:cNvCxnSpPr>
          <p:nvPr/>
        </p:nvCxnSpPr>
        <p:spPr>
          <a:xfrm flipV="1">
            <a:off x="4907688" y="6263842"/>
            <a:ext cx="2697451" cy="356318"/>
          </a:xfrm>
          <a:prstGeom prst="bentConnector3">
            <a:avLst>
              <a:gd name="adj1" fmla="val 10847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51" idx="2"/>
            <a:endCxn id="22" idx="1"/>
          </p:cNvCxnSpPr>
          <p:nvPr/>
        </p:nvCxnSpPr>
        <p:spPr>
          <a:xfrm rot="10800000" flipV="1">
            <a:off x="1289864" y="5309502"/>
            <a:ext cx="2418298" cy="355780"/>
          </a:xfrm>
          <a:prstGeom prst="bentConnector3">
            <a:avLst>
              <a:gd name="adj1" fmla="val 10945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Elbow Connector 66"/>
          <p:cNvCxnSpPr>
            <a:stCxn id="51" idx="0"/>
            <a:endCxn id="44" idx="3"/>
          </p:cNvCxnSpPr>
          <p:nvPr/>
        </p:nvCxnSpPr>
        <p:spPr>
          <a:xfrm>
            <a:off x="5783410" y="5309502"/>
            <a:ext cx="2427926" cy="355780"/>
          </a:xfrm>
          <a:prstGeom prst="bentConnector3">
            <a:avLst>
              <a:gd name="adj1" fmla="val 10941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53" idx="2"/>
            <a:endCxn id="41" idx="1"/>
          </p:cNvCxnSpPr>
          <p:nvPr/>
        </p:nvCxnSpPr>
        <p:spPr>
          <a:xfrm rot="16200000" flipH="1">
            <a:off x="846743" y="4543511"/>
            <a:ext cx="102649" cy="905217"/>
          </a:xfrm>
          <a:prstGeom prst="bentConnector3">
            <a:avLst>
              <a:gd name="adj1" fmla="val 1923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Elbow Connector 74"/>
          <p:cNvCxnSpPr>
            <a:stCxn id="53" idx="0"/>
            <a:endCxn id="28" idx="3"/>
          </p:cNvCxnSpPr>
          <p:nvPr/>
        </p:nvCxnSpPr>
        <p:spPr>
          <a:xfrm rot="5400000" flipH="1" flipV="1">
            <a:off x="861835" y="1641403"/>
            <a:ext cx="72464" cy="905217"/>
          </a:xfrm>
          <a:prstGeom prst="bentConnector3">
            <a:avLst>
              <a:gd name="adj1" fmla="val 25802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urved Connector 7"/>
          <p:cNvCxnSpPr>
            <a:stCxn id="22" idx="1"/>
            <a:endCxn id="23" idx="2"/>
          </p:cNvCxnSpPr>
          <p:nvPr/>
        </p:nvCxnSpPr>
        <p:spPr>
          <a:xfrm rot="10800000">
            <a:off x="696800" y="3130604"/>
            <a:ext cx="593065" cy="2534679"/>
          </a:xfrm>
          <a:prstGeom prst="curvedConnector3">
            <a:avLst>
              <a:gd name="adj1" fmla="val 121095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Curved Connector 58"/>
          <p:cNvCxnSpPr>
            <a:stCxn id="44" idx="0"/>
            <a:endCxn id="23" idx="1"/>
          </p:cNvCxnSpPr>
          <p:nvPr/>
        </p:nvCxnSpPr>
        <p:spPr>
          <a:xfrm rot="16200000" flipV="1">
            <a:off x="3514964" y="1261520"/>
            <a:ext cx="2003912" cy="6332488"/>
          </a:xfrm>
          <a:prstGeom prst="curvedConnector3">
            <a:avLst>
              <a:gd name="adj1" fmla="val 24501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urved Connector 64"/>
          <p:cNvCxnSpPr>
            <a:stCxn id="42" idx="1"/>
            <a:endCxn id="22" idx="2"/>
          </p:cNvCxnSpPr>
          <p:nvPr/>
        </p:nvCxnSpPr>
        <p:spPr>
          <a:xfrm rot="10800000">
            <a:off x="1818036" y="5900844"/>
            <a:ext cx="486096" cy="362999"/>
          </a:xfrm>
          <a:prstGeom prst="curvedConnector2">
            <a:avLst/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Curved Connector 71"/>
          <p:cNvCxnSpPr>
            <a:stCxn id="22" idx="1"/>
            <a:endCxn id="24" idx="2"/>
          </p:cNvCxnSpPr>
          <p:nvPr/>
        </p:nvCxnSpPr>
        <p:spPr>
          <a:xfrm rot="10800000">
            <a:off x="696800" y="3941422"/>
            <a:ext cx="593065" cy="1723861"/>
          </a:xfrm>
          <a:prstGeom prst="curvedConnector3">
            <a:avLst>
              <a:gd name="adj1" fmla="val 91619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Curved Connector 73"/>
          <p:cNvCxnSpPr>
            <a:stCxn id="13" idx="2"/>
            <a:endCxn id="23" idx="0"/>
          </p:cNvCxnSpPr>
          <p:nvPr/>
        </p:nvCxnSpPr>
        <p:spPr>
          <a:xfrm rot="10800000">
            <a:off x="2007537" y="3130604"/>
            <a:ext cx="259444" cy="1690179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Curved Connector 76"/>
          <p:cNvCxnSpPr>
            <a:stCxn id="12" idx="2"/>
            <a:endCxn id="23" idx="0"/>
          </p:cNvCxnSpPr>
          <p:nvPr/>
        </p:nvCxnSpPr>
        <p:spPr>
          <a:xfrm rot="10800000">
            <a:off x="2007537" y="3130604"/>
            <a:ext cx="259444" cy="1049231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Curved Connector 79"/>
          <p:cNvCxnSpPr>
            <a:stCxn id="9" idx="2"/>
            <a:endCxn id="23" idx="0"/>
          </p:cNvCxnSpPr>
          <p:nvPr/>
        </p:nvCxnSpPr>
        <p:spPr>
          <a:xfrm rot="10800000" flipV="1">
            <a:off x="2007537" y="2256977"/>
            <a:ext cx="259444" cy="873625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Curved Connector 82"/>
          <p:cNvCxnSpPr>
            <a:stCxn id="5" idx="1"/>
            <a:endCxn id="24" idx="0"/>
          </p:cNvCxnSpPr>
          <p:nvPr/>
        </p:nvCxnSpPr>
        <p:spPr>
          <a:xfrm rot="10800000" flipV="1">
            <a:off x="2007537" y="2552057"/>
            <a:ext cx="1587954" cy="1389363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Curved Connector 85"/>
          <p:cNvCxnSpPr>
            <a:stCxn id="6" idx="1"/>
            <a:endCxn id="24" idx="0"/>
          </p:cNvCxnSpPr>
          <p:nvPr/>
        </p:nvCxnSpPr>
        <p:spPr>
          <a:xfrm rot="10800000" flipV="1">
            <a:off x="2007537" y="3538881"/>
            <a:ext cx="1587954" cy="402540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Curved Connector 88"/>
          <p:cNvCxnSpPr>
            <a:stCxn id="35" idx="1"/>
            <a:endCxn id="13" idx="0"/>
          </p:cNvCxnSpPr>
          <p:nvPr/>
        </p:nvCxnSpPr>
        <p:spPr>
          <a:xfrm rot="10800000">
            <a:off x="3358801" y="4820783"/>
            <a:ext cx="2883962" cy="30773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Curved Connector 91"/>
          <p:cNvCxnSpPr>
            <a:stCxn id="5" idx="1"/>
            <a:endCxn id="22" idx="3"/>
          </p:cNvCxnSpPr>
          <p:nvPr/>
        </p:nvCxnSpPr>
        <p:spPr>
          <a:xfrm rot="10800000" flipV="1">
            <a:off x="2346209" y="2552058"/>
            <a:ext cx="1249283" cy="3113224"/>
          </a:xfrm>
          <a:prstGeom prst="curvedConnector3">
            <a:avLst>
              <a:gd name="adj1" fmla="val 10174"/>
            </a:avLst>
          </a:prstGeom>
          <a:ln w="25400">
            <a:solidFill>
              <a:schemeClr val="accent5"/>
            </a:solidFill>
            <a:prstDash val="soli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3" name="Group 102"/>
          <p:cNvGrpSpPr/>
          <p:nvPr/>
        </p:nvGrpSpPr>
        <p:grpSpPr>
          <a:xfrm>
            <a:off x="7356617" y="169708"/>
            <a:ext cx="1739259" cy="646331"/>
            <a:chOff x="7605139" y="309282"/>
            <a:chExt cx="1847734" cy="646331"/>
          </a:xfrm>
        </p:grpSpPr>
        <p:cxnSp>
          <p:nvCxnSpPr>
            <p:cNvPr id="97" name="Curved Connector 96"/>
            <p:cNvCxnSpPr/>
            <p:nvPr/>
          </p:nvCxnSpPr>
          <p:spPr>
            <a:xfrm flipH="1">
              <a:off x="7710735" y="643216"/>
              <a:ext cx="326304" cy="0"/>
            </a:xfrm>
            <a:prstGeom prst="straightConnector1">
              <a:avLst/>
            </a:prstGeom>
            <a:ln w="25400">
              <a:solidFill>
                <a:schemeClr val="bg1">
                  <a:lumMod val="75000"/>
                </a:schemeClr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TextBox 97"/>
            <p:cNvSpPr txBox="1"/>
            <p:nvPr/>
          </p:nvSpPr>
          <p:spPr>
            <a:xfrm>
              <a:off x="7605139" y="309282"/>
              <a:ext cx="1847734" cy="646331"/>
            </a:xfrm>
            <a:prstGeom prst="rect">
              <a:avLst/>
            </a:prstGeom>
            <a:noFill/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200" b="1" dirty="0" smtClean="0"/>
                <a:t>Key to linkages</a:t>
              </a:r>
              <a:r>
                <a:rPr lang="en-GB" sz="1200" dirty="0" smtClean="0"/>
                <a:t>:</a:t>
              </a:r>
            </a:p>
            <a:p>
              <a:pPr defTabSz="468000"/>
              <a:r>
                <a:rPr lang="en-GB" sz="1200" dirty="0"/>
                <a:t>	</a:t>
              </a:r>
              <a:r>
                <a:rPr lang="en-GB" sz="1200" dirty="0" smtClean="0"/>
                <a:t>Direct impact</a:t>
              </a:r>
            </a:p>
            <a:p>
              <a:pPr defTabSz="468000"/>
              <a:r>
                <a:rPr lang="en-GB" sz="1200" dirty="0"/>
                <a:t>	</a:t>
              </a:r>
              <a:r>
                <a:rPr lang="en-GB" sz="1200" dirty="0" smtClean="0"/>
                <a:t>Indirect/optional</a:t>
              </a:r>
              <a:endParaRPr lang="en-GB" sz="1200" dirty="0"/>
            </a:p>
          </p:txBody>
        </p:sp>
        <p:cxnSp>
          <p:nvCxnSpPr>
            <p:cNvPr id="102" name="Curved Connector 96"/>
            <p:cNvCxnSpPr/>
            <p:nvPr/>
          </p:nvCxnSpPr>
          <p:spPr>
            <a:xfrm flipH="1">
              <a:off x="7688324" y="809063"/>
              <a:ext cx="326304" cy="0"/>
            </a:xfrm>
            <a:prstGeom prst="straightConnector1">
              <a:avLst/>
            </a:prstGeom>
            <a:ln w="25400">
              <a:solidFill>
                <a:schemeClr val="bg1">
                  <a:lumMod val="75000"/>
                </a:schemeClr>
              </a:solidFill>
              <a:prstDash val="das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5" name="Curved Connector 104"/>
          <p:cNvCxnSpPr>
            <a:stCxn id="35" idx="1"/>
            <a:endCxn id="9" idx="0"/>
          </p:cNvCxnSpPr>
          <p:nvPr/>
        </p:nvCxnSpPr>
        <p:spPr>
          <a:xfrm rot="10800000">
            <a:off x="3358801" y="2256979"/>
            <a:ext cx="2883962" cy="2594577"/>
          </a:xfrm>
          <a:prstGeom prst="curvedConnector3">
            <a:avLst>
              <a:gd name="adj1" fmla="val 244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Curved Connector 113"/>
          <p:cNvCxnSpPr>
            <a:stCxn id="38" idx="2"/>
            <a:endCxn id="22" idx="3"/>
          </p:cNvCxnSpPr>
          <p:nvPr/>
        </p:nvCxnSpPr>
        <p:spPr>
          <a:xfrm rot="10800000" flipV="1">
            <a:off x="2346208" y="2559246"/>
            <a:ext cx="2562822" cy="3106035"/>
          </a:xfrm>
          <a:prstGeom prst="curvedConnector3">
            <a:avLst>
              <a:gd name="adj1" fmla="val 53673"/>
            </a:avLst>
          </a:prstGeom>
          <a:ln w="25400">
            <a:solidFill>
              <a:schemeClr val="accent5"/>
            </a:solidFill>
            <a:prstDash val="soli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Curved Connector 118"/>
          <p:cNvCxnSpPr>
            <a:stCxn id="35" idx="1"/>
            <a:endCxn id="12" idx="0"/>
          </p:cNvCxnSpPr>
          <p:nvPr/>
        </p:nvCxnSpPr>
        <p:spPr>
          <a:xfrm rot="10800000">
            <a:off x="3358801" y="4179835"/>
            <a:ext cx="2883962" cy="671721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Curved Connector 121"/>
          <p:cNvCxnSpPr>
            <a:stCxn id="22" idx="0"/>
            <a:endCxn id="41" idx="1"/>
          </p:cNvCxnSpPr>
          <p:nvPr/>
        </p:nvCxnSpPr>
        <p:spPr>
          <a:xfrm rot="16200000" flipV="1">
            <a:off x="1393219" y="5004903"/>
            <a:ext cx="382275" cy="467360"/>
          </a:xfrm>
          <a:prstGeom prst="curvedConnector3">
            <a:avLst>
              <a:gd name="adj1" fmla="val 50000"/>
            </a:avLst>
          </a:prstGeom>
          <a:ln w="25400">
            <a:solidFill>
              <a:schemeClr val="accent5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6264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3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27546"/>
          </a:xfrm>
        </p:spPr>
        <p:txBody>
          <a:bodyPr>
            <a:normAutofit/>
          </a:bodyPr>
          <a:lstStyle/>
          <a:p>
            <a:r>
              <a:rPr lang="en-GB" altLang="en-US" sz="2800" baseline="0" dirty="0" smtClean="0"/>
              <a:t> </a:t>
            </a:r>
            <a:r>
              <a:rPr lang="en-GB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Supply-chain impacts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617776" y="1258739"/>
            <a:ext cx="8043369" cy="1478253"/>
            <a:chOff x="569650" y="2269396"/>
            <a:chExt cx="8043369" cy="1478253"/>
          </a:xfrm>
        </p:grpSpPr>
        <p:pic>
          <p:nvPicPr>
            <p:cNvPr id="16" name="Picture 23" descr="DHLicon_Store_0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4736" y="2713128"/>
              <a:ext cx="635393" cy="2866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62" name="Elbow Connector 61"/>
            <p:cNvCxnSpPr>
              <a:stCxn id="63" idx="3"/>
              <a:endCxn id="16" idx="1"/>
            </p:cNvCxnSpPr>
            <p:nvPr/>
          </p:nvCxnSpPr>
          <p:spPr bwMode="auto">
            <a:xfrm flipV="1">
              <a:off x="5842778" y="2856463"/>
              <a:ext cx="741958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7" name="Freeform 5"/>
            <p:cNvSpPr>
              <a:spLocks noEditPoints="1"/>
            </p:cNvSpPr>
            <p:nvPr/>
          </p:nvSpPr>
          <p:spPr bwMode="auto">
            <a:xfrm>
              <a:off x="1311608" y="2420461"/>
              <a:ext cx="564619" cy="165631"/>
            </a:xfrm>
            <a:custGeom>
              <a:avLst/>
              <a:gdLst>
                <a:gd name="T0" fmla="*/ 59 w 234"/>
                <a:gd name="T1" fmla="*/ 31 h 65"/>
                <a:gd name="T2" fmla="*/ 26 w 234"/>
                <a:gd name="T3" fmla="*/ 35 h 65"/>
                <a:gd name="T4" fmla="*/ 38 w 234"/>
                <a:gd name="T5" fmla="*/ 46 h 65"/>
                <a:gd name="T6" fmla="*/ 109 w 234"/>
                <a:gd name="T7" fmla="*/ 65 h 65"/>
                <a:gd name="T8" fmla="*/ 114 w 234"/>
                <a:gd name="T9" fmla="*/ 56 h 65"/>
                <a:gd name="T10" fmla="*/ 128 w 234"/>
                <a:gd name="T11" fmla="*/ 63 h 65"/>
                <a:gd name="T12" fmla="*/ 194 w 234"/>
                <a:gd name="T13" fmla="*/ 52 h 65"/>
                <a:gd name="T14" fmla="*/ 197 w 234"/>
                <a:gd name="T15" fmla="*/ 64 h 65"/>
                <a:gd name="T16" fmla="*/ 198 w 234"/>
                <a:gd name="T17" fmla="*/ 55 h 65"/>
                <a:gd name="T18" fmla="*/ 84 w 234"/>
                <a:gd name="T19" fmla="*/ 40 h 65"/>
                <a:gd name="T20" fmla="*/ 84 w 234"/>
                <a:gd name="T21" fmla="*/ 38 h 65"/>
                <a:gd name="T22" fmla="*/ 86 w 234"/>
                <a:gd name="T23" fmla="*/ 38 h 65"/>
                <a:gd name="T24" fmla="*/ 91 w 234"/>
                <a:gd name="T25" fmla="*/ 39 h 65"/>
                <a:gd name="T26" fmla="*/ 91 w 234"/>
                <a:gd name="T27" fmla="*/ 38 h 65"/>
                <a:gd name="T28" fmla="*/ 93 w 234"/>
                <a:gd name="T29" fmla="*/ 38 h 65"/>
                <a:gd name="T30" fmla="*/ 98 w 234"/>
                <a:gd name="T31" fmla="*/ 39 h 65"/>
                <a:gd name="T32" fmla="*/ 98 w 234"/>
                <a:gd name="T33" fmla="*/ 37 h 65"/>
                <a:gd name="T34" fmla="*/ 100 w 234"/>
                <a:gd name="T35" fmla="*/ 37 h 65"/>
                <a:gd name="T36" fmla="*/ 104 w 234"/>
                <a:gd name="T37" fmla="*/ 39 h 65"/>
                <a:gd name="T38" fmla="*/ 105 w 234"/>
                <a:gd name="T39" fmla="*/ 37 h 65"/>
                <a:gd name="T40" fmla="*/ 107 w 234"/>
                <a:gd name="T41" fmla="*/ 37 h 65"/>
                <a:gd name="T42" fmla="*/ 114 w 234"/>
                <a:gd name="T43" fmla="*/ 36 h 65"/>
                <a:gd name="T44" fmla="*/ 114 w 234"/>
                <a:gd name="T45" fmla="*/ 38 h 65"/>
                <a:gd name="T46" fmla="*/ 112 w 234"/>
                <a:gd name="T47" fmla="*/ 38 h 65"/>
                <a:gd name="T48" fmla="*/ 118 w 234"/>
                <a:gd name="T49" fmla="*/ 38 h 65"/>
                <a:gd name="T50" fmla="*/ 119 w 234"/>
                <a:gd name="T51" fmla="*/ 36 h 65"/>
                <a:gd name="T52" fmla="*/ 121 w 234"/>
                <a:gd name="T53" fmla="*/ 36 h 65"/>
                <a:gd name="T54" fmla="*/ 125 w 234"/>
                <a:gd name="T55" fmla="*/ 36 h 65"/>
                <a:gd name="T56" fmla="*/ 124 w 234"/>
                <a:gd name="T57" fmla="*/ 37 h 65"/>
                <a:gd name="T58" fmla="*/ 138 w 234"/>
                <a:gd name="T59" fmla="*/ 35 h 65"/>
                <a:gd name="T60" fmla="*/ 142 w 234"/>
                <a:gd name="T61" fmla="*/ 37 h 65"/>
                <a:gd name="T62" fmla="*/ 143 w 234"/>
                <a:gd name="T63" fmla="*/ 35 h 65"/>
                <a:gd name="T64" fmla="*/ 145 w 234"/>
                <a:gd name="T65" fmla="*/ 35 h 65"/>
                <a:gd name="T66" fmla="*/ 149 w 234"/>
                <a:gd name="T67" fmla="*/ 36 h 65"/>
                <a:gd name="T68" fmla="*/ 150 w 234"/>
                <a:gd name="T69" fmla="*/ 35 h 65"/>
                <a:gd name="T70" fmla="*/ 152 w 234"/>
                <a:gd name="T71" fmla="*/ 35 h 65"/>
                <a:gd name="T72" fmla="*/ 156 w 234"/>
                <a:gd name="T73" fmla="*/ 36 h 65"/>
                <a:gd name="T74" fmla="*/ 157 w 234"/>
                <a:gd name="T75" fmla="*/ 34 h 65"/>
                <a:gd name="T76" fmla="*/ 159 w 234"/>
                <a:gd name="T77" fmla="*/ 34 h 65"/>
                <a:gd name="T78" fmla="*/ 163 w 234"/>
                <a:gd name="T79" fmla="*/ 36 h 65"/>
                <a:gd name="T80" fmla="*/ 164 w 234"/>
                <a:gd name="T81" fmla="*/ 34 h 65"/>
                <a:gd name="T82" fmla="*/ 165 w 234"/>
                <a:gd name="T83" fmla="*/ 34 h 65"/>
                <a:gd name="T84" fmla="*/ 170 w 234"/>
                <a:gd name="T85" fmla="*/ 35 h 65"/>
                <a:gd name="T86" fmla="*/ 171 w 234"/>
                <a:gd name="T87" fmla="*/ 34 h 65"/>
                <a:gd name="T88" fmla="*/ 172 w 234"/>
                <a:gd name="T89" fmla="*/ 34 h 65"/>
                <a:gd name="T90" fmla="*/ 177 w 234"/>
                <a:gd name="T91" fmla="*/ 35 h 65"/>
                <a:gd name="T92" fmla="*/ 178 w 234"/>
                <a:gd name="T93" fmla="*/ 33 h 65"/>
                <a:gd name="T94" fmla="*/ 179 w 234"/>
                <a:gd name="T95" fmla="*/ 33 h 65"/>
                <a:gd name="T96" fmla="*/ 184 w 234"/>
                <a:gd name="T97" fmla="*/ 35 h 65"/>
                <a:gd name="T98" fmla="*/ 185 w 234"/>
                <a:gd name="T99" fmla="*/ 33 h 65"/>
                <a:gd name="T100" fmla="*/ 186 w 234"/>
                <a:gd name="T101" fmla="*/ 33 h 65"/>
                <a:gd name="T102" fmla="*/ 209 w 234"/>
                <a:gd name="T103" fmla="*/ 34 h 65"/>
                <a:gd name="T104" fmla="*/ 209 w 234"/>
                <a:gd name="T105" fmla="*/ 34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34" h="65">
                  <a:moveTo>
                    <a:pt x="222" y="33"/>
                  </a:moveTo>
                  <a:cubicBezTo>
                    <a:pt x="219" y="33"/>
                    <a:pt x="219" y="33"/>
                    <a:pt x="219" y="33"/>
                  </a:cubicBezTo>
                  <a:cubicBezTo>
                    <a:pt x="217" y="31"/>
                    <a:pt x="217" y="31"/>
                    <a:pt x="217" y="31"/>
                  </a:cubicBezTo>
                  <a:cubicBezTo>
                    <a:pt x="218" y="31"/>
                    <a:pt x="218" y="31"/>
                    <a:pt x="218" y="31"/>
                  </a:cubicBezTo>
                  <a:cubicBezTo>
                    <a:pt x="214" y="28"/>
                    <a:pt x="206" y="25"/>
                    <a:pt x="196" y="25"/>
                  </a:cubicBezTo>
                  <a:cubicBezTo>
                    <a:pt x="180" y="25"/>
                    <a:pt x="59" y="31"/>
                    <a:pt x="59" y="31"/>
                  </a:cubicBezTo>
                  <a:cubicBezTo>
                    <a:pt x="52" y="28"/>
                    <a:pt x="52" y="28"/>
                    <a:pt x="52" y="28"/>
                  </a:cubicBezTo>
                  <a:cubicBezTo>
                    <a:pt x="52" y="28"/>
                    <a:pt x="35" y="6"/>
                    <a:pt x="33" y="4"/>
                  </a:cubicBezTo>
                  <a:cubicBezTo>
                    <a:pt x="32" y="2"/>
                    <a:pt x="31" y="0"/>
                    <a:pt x="29" y="1"/>
                  </a:cubicBezTo>
                  <a:cubicBezTo>
                    <a:pt x="26" y="1"/>
                    <a:pt x="22" y="2"/>
                    <a:pt x="22" y="2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5"/>
                    <a:pt x="29" y="35"/>
                    <a:pt x="26" y="35"/>
                  </a:cubicBezTo>
                  <a:cubicBezTo>
                    <a:pt x="23" y="35"/>
                    <a:pt x="21" y="37"/>
                    <a:pt x="21" y="37"/>
                  </a:cubicBezTo>
                  <a:cubicBezTo>
                    <a:pt x="21" y="37"/>
                    <a:pt x="16" y="35"/>
                    <a:pt x="8" y="35"/>
                  </a:cubicBezTo>
                  <a:cubicBezTo>
                    <a:pt x="0" y="35"/>
                    <a:pt x="1" y="36"/>
                    <a:pt x="1" y="36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2" y="42"/>
                    <a:pt x="38" y="46"/>
                  </a:cubicBezTo>
                  <a:cubicBezTo>
                    <a:pt x="54" y="50"/>
                    <a:pt x="78" y="54"/>
                    <a:pt x="83" y="54"/>
                  </a:cubicBezTo>
                  <a:cubicBezTo>
                    <a:pt x="87" y="54"/>
                    <a:pt x="102" y="54"/>
                    <a:pt x="110" y="54"/>
                  </a:cubicBezTo>
                  <a:cubicBezTo>
                    <a:pt x="110" y="58"/>
                    <a:pt x="110" y="58"/>
                    <a:pt x="110" y="58"/>
                  </a:cubicBezTo>
                  <a:cubicBezTo>
                    <a:pt x="109" y="58"/>
                    <a:pt x="109" y="58"/>
                    <a:pt x="109" y="58"/>
                  </a:cubicBezTo>
                  <a:cubicBezTo>
                    <a:pt x="107" y="58"/>
                    <a:pt x="105" y="59"/>
                    <a:pt x="105" y="61"/>
                  </a:cubicBezTo>
                  <a:cubicBezTo>
                    <a:pt x="105" y="63"/>
                    <a:pt x="107" y="65"/>
                    <a:pt x="109" y="65"/>
                  </a:cubicBezTo>
                  <a:cubicBezTo>
                    <a:pt x="112" y="65"/>
                    <a:pt x="112" y="65"/>
                    <a:pt x="112" y="65"/>
                  </a:cubicBezTo>
                  <a:cubicBezTo>
                    <a:pt x="114" y="65"/>
                    <a:pt x="115" y="63"/>
                    <a:pt x="115" y="61"/>
                  </a:cubicBezTo>
                  <a:cubicBezTo>
                    <a:pt x="115" y="59"/>
                    <a:pt x="114" y="58"/>
                    <a:pt x="112" y="58"/>
                  </a:cubicBezTo>
                  <a:cubicBezTo>
                    <a:pt x="112" y="57"/>
                    <a:pt x="112" y="57"/>
                    <a:pt x="112" y="57"/>
                  </a:cubicBezTo>
                  <a:cubicBezTo>
                    <a:pt x="113" y="56"/>
                    <a:pt x="113" y="56"/>
                    <a:pt x="113" y="56"/>
                  </a:cubicBezTo>
                  <a:cubicBezTo>
                    <a:pt x="114" y="56"/>
                    <a:pt x="114" y="56"/>
                    <a:pt x="114" y="56"/>
                  </a:cubicBezTo>
                  <a:cubicBezTo>
                    <a:pt x="114" y="56"/>
                    <a:pt x="114" y="56"/>
                    <a:pt x="114" y="56"/>
                  </a:cubicBezTo>
                  <a:cubicBezTo>
                    <a:pt x="114" y="56"/>
                    <a:pt x="123" y="57"/>
                    <a:pt x="123" y="58"/>
                  </a:cubicBezTo>
                  <a:cubicBezTo>
                    <a:pt x="123" y="58"/>
                    <a:pt x="123" y="58"/>
                    <a:pt x="123" y="58"/>
                  </a:cubicBezTo>
                  <a:cubicBezTo>
                    <a:pt x="123" y="59"/>
                    <a:pt x="123" y="59"/>
                    <a:pt x="123" y="60"/>
                  </a:cubicBezTo>
                  <a:cubicBezTo>
                    <a:pt x="123" y="62"/>
                    <a:pt x="124" y="63"/>
                    <a:pt x="125" y="63"/>
                  </a:cubicBezTo>
                  <a:cubicBezTo>
                    <a:pt x="128" y="63"/>
                    <a:pt x="128" y="63"/>
                    <a:pt x="128" y="63"/>
                  </a:cubicBezTo>
                  <a:cubicBezTo>
                    <a:pt x="129" y="63"/>
                    <a:pt x="130" y="62"/>
                    <a:pt x="130" y="61"/>
                  </a:cubicBezTo>
                  <a:cubicBezTo>
                    <a:pt x="135" y="62"/>
                    <a:pt x="144" y="62"/>
                    <a:pt x="145" y="62"/>
                  </a:cubicBezTo>
                  <a:cubicBezTo>
                    <a:pt x="147" y="61"/>
                    <a:pt x="148" y="58"/>
                    <a:pt x="148" y="58"/>
                  </a:cubicBezTo>
                  <a:cubicBezTo>
                    <a:pt x="148" y="58"/>
                    <a:pt x="162" y="60"/>
                    <a:pt x="165" y="59"/>
                  </a:cubicBezTo>
                  <a:cubicBezTo>
                    <a:pt x="167" y="57"/>
                    <a:pt x="166" y="53"/>
                    <a:pt x="166" y="53"/>
                  </a:cubicBezTo>
                  <a:cubicBezTo>
                    <a:pt x="166" y="53"/>
                    <a:pt x="180" y="52"/>
                    <a:pt x="194" y="52"/>
                  </a:cubicBezTo>
                  <a:cubicBezTo>
                    <a:pt x="194" y="55"/>
                    <a:pt x="194" y="55"/>
                    <a:pt x="194" y="55"/>
                  </a:cubicBezTo>
                  <a:cubicBezTo>
                    <a:pt x="195" y="55"/>
                    <a:pt x="195" y="55"/>
                    <a:pt x="195" y="55"/>
                  </a:cubicBezTo>
                  <a:cubicBezTo>
                    <a:pt x="195" y="59"/>
                    <a:pt x="195" y="59"/>
                    <a:pt x="195" y="59"/>
                  </a:cubicBezTo>
                  <a:cubicBezTo>
                    <a:pt x="195" y="59"/>
                    <a:pt x="195" y="59"/>
                    <a:pt x="195" y="59"/>
                  </a:cubicBezTo>
                  <a:cubicBezTo>
                    <a:pt x="195" y="59"/>
                    <a:pt x="194" y="60"/>
                    <a:pt x="194" y="61"/>
                  </a:cubicBezTo>
                  <a:cubicBezTo>
                    <a:pt x="194" y="63"/>
                    <a:pt x="195" y="64"/>
                    <a:pt x="197" y="64"/>
                  </a:cubicBezTo>
                  <a:cubicBezTo>
                    <a:pt x="197" y="64"/>
                    <a:pt x="197" y="64"/>
                    <a:pt x="197" y="64"/>
                  </a:cubicBezTo>
                  <a:cubicBezTo>
                    <a:pt x="197" y="64"/>
                    <a:pt x="198" y="64"/>
                    <a:pt x="198" y="64"/>
                  </a:cubicBezTo>
                  <a:cubicBezTo>
                    <a:pt x="199" y="64"/>
                    <a:pt x="200" y="63"/>
                    <a:pt x="200" y="61"/>
                  </a:cubicBezTo>
                  <a:cubicBezTo>
                    <a:pt x="200" y="60"/>
                    <a:pt x="199" y="59"/>
                    <a:pt x="198" y="59"/>
                  </a:cubicBezTo>
                  <a:cubicBezTo>
                    <a:pt x="198" y="59"/>
                    <a:pt x="198" y="59"/>
                    <a:pt x="198" y="59"/>
                  </a:cubicBezTo>
                  <a:cubicBezTo>
                    <a:pt x="198" y="55"/>
                    <a:pt x="198" y="55"/>
                    <a:pt x="198" y="55"/>
                  </a:cubicBezTo>
                  <a:cubicBezTo>
                    <a:pt x="200" y="52"/>
                    <a:pt x="200" y="52"/>
                    <a:pt x="200" y="52"/>
                  </a:cubicBezTo>
                  <a:cubicBezTo>
                    <a:pt x="200" y="51"/>
                    <a:pt x="200" y="51"/>
                    <a:pt x="200" y="51"/>
                  </a:cubicBezTo>
                  <a:cubicBezTo>
                    <a:pt x="206" y="51"/>
                    <a:pt x="212" y="51"/>
                    <a:pt x="214" y="51"/>
                  </a:cubicBezTo>
                  <a:cubicBezTo>
                    <a:pt x="222" y="50"/>
                    <a:pt x="234" y="46"/>
                    <a:pt x="234" y="42"/>
                  </a:cubicBezTo>
                  <a:cubicBezTo>
                    <a:pt x="234" y="38"/>
                    <a:pt x="224" y="34"/>
                    <a:pt x="222" y="33"/>
                  </a:cubicBezTo>
                  <a:close/>
                  <a:moveTo>
                    <a:pt x="84" y="40"/>
                  </a:moveTo>
                  <a:cubicBezTo>
                    <a:pt x="83" y="40"/>
                    <a:pt x="83" y="40"/>
                    <a:pt x="83" y="40"/>
                  </a:cubicBezTo>
                  <a:cubicBezTo>
                    <a:pt x="83" y="40"/>
                    <a:pt x="83" y="39"/>
                    <a:pt x="83" y="39"/>
                  </a:cubicBezTo>
                  <a:cubicBezTo>
                    <a:pt x="83" y="38"/>
                    <a:pt x="83" y="38"/>
                    <a:pt x="83" y="38"/>
                  </a:cubicBezTo>
                  <a:cubicBezTo>
                    <a:pt x="83" y="38"/>
                    <a:pt x="83" y="38"/>
                    <a:pt x="83" y="38"/>
                  </a:cubicBezTo>
                  <a:cubicBezTo>
                    <a:pt x="84" y="38"/>
                    <a:pt x="84" y="38"/>
                    <a:pt x="84" y="38"/>
                  </a:cubicBezTo>
                  <a:cubicBezTo>
                    <a:pt x="84" y="38"/>
                    <a:pt x="84" y="38"/>
                    <a:pt x="84" y="38"/>
                  </a:cubicBezTo>
                  <a:cubicBezTo>
                    <a:pt x="84" y="39"/>
                    <a:pt x="84" y="39"/>
                    <a:pt x="84" y="39"/>
                  </a:cubicBezTo>
                  <a:cubicBezTo>
                    <a:pt x="84" y="39"/>
                    <a:pt x="84" y="40"/>
                    <a:pt x="84" y="40"/>
                  </a:cubicBezTo>
                  <a:close/>
                  <a:moveTo>
                    <a:pt x="87" y="39"/>
                  </a:moveTo>
                  <a:cubicBezTo>
                    <a:pt x="87" y="40"/>
                    <a:pt x="87" y="40"/>
                    <a:pt x="87" y="40"/>
                  </a:cubicBezTo>
                  <a:cubicBezTo>
                    <a:pt x="86" y="40"/>
                    <a:pt x="86" y="39"/>
                    <a:pt x="86" y="39"/>
                  </a:cubicBezTo>
                  <a:cubicBezTo>
                    <a:pt x="86" y="38"/>
                    <a:pt x="86" y="38"/>
                    <a:pt x="86" y="38"/>
                  </a:cubicBezTo>
                  <a:cubicBezTo>
                    <a:pt x="86" y="38"/>
                    <a:pt x="86" y="37"/>
                    <a:pt x="87" y="37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87" y="37"/>
                    <a:pt x="88" y="38"/>
                    <a:pt x="88" y="38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8" y="39"/>
                    <a:pt x="88" y="39"/>
                    <a:pt x="87" y="39"/>
                  </a:cubicBezTo>
                  <a:close/>
                  <a:moveTo>
                    <a:pt x="91" y="39"/>
                  </a:moveTo>
                  <a:cubicBezTo>
                    <a:pt x="90" y="39"/>
                    <a:pt x="90" y="39"/>
                    <a:pt x="90" y="39"/>
                  </a:cubicBezTo>
                  <a:cubicBezTo>
                    <a:pt x="90" y="39"/>
                    <a:pt x="90" y="39"/>
                    <a:pt x="90" y="39"/>
                  </a:cubicBezTo>
                  <a:cubicBezTo>
                    <a:pt x="89" y="38"/>
                    <a:pt x="89" y="38"/>
                    <a:pt x="89" y="38"/>
                  </a:cubicBezTo>
                  <a:cubicBezTo>
                    <a:pt x="89" y="38"/>
                    <a:pt x="90" y="37"/>
                    <a:pt x="90" y="37"/>
                  </a:cubicBezTo>
                  <a:cubicBezTo>
                    <a:pt x="91" y="37"/>
                    <a:pt x="91" y="37"/>
                    <a:pt x="91" y="37"/>
                  </a:cubicBezTo>
                  <a:cubicBezTo>
                    <a:pt x="91" y="37"/>
                    <a:pt x="91" y="37"/>
                    <a:pt x="91" y="38"/>
                  </a:cubicBezTo>
                  <a:cubicBezTo>
                    <a:pt x="91" y="39"/>
                    <a:pt x="91" y="39"/>
                    <a:pt x="91" y="39"/>
                  </a:cubicBezTo>
                  <a:cubicBezTo>
                    <a:pt x="91" y="39"/>
                    <a:pt x="91" y="39"/>
                    <a:pt x="91" y="39"/>
                  </a:cubicBezTo>
                  <a:close/>
                  <a:moveTo>
                    <a:pt x="94" y="39"/>
                  </a:moveTo>
                  <a:cubicBezTo>
                    <a:pt x="94" y="39"/>
                    <a:pt x="94" y="39"/>
                    <a:pt x="94" y="39"/>
                  </a:cubicBezTo>
                  <a:cubicBezTo>
                    <a:pt x="93" y="39"/>
                    <a:pt x="93" y="39"/>
                    <a:pt x="93" y="39"/>
                  </a:cubicBezTo>
                  <a:cubicBezTo>
                    <a:pt x="93" y="38"/>
                    <a:pt x="93" y="38"/>
                    <a:pt x="93" y="38"/>
                  </a:cubicBezTo>
                  <a:cubicBezTo>
                    <a:pt x="93" y="37"/>
                    <a:pt x="93" y="37"/>
                    <a:pt x="94" y="37"/>
                  </a:cubicBezTo>
                  <a:cubicBezTo>
                    <a:pt x="94" y="37"/>
                    <a:pt x="94" y="37"/>
                    <a:pt x="94" y="37"/>
                  </a:cubicBezTo>
                  <a:cubicBezTo>
                    <a:pt x="94" y="37"/>
                    <a:pt x="95" y="37"/>
                    <a:pt x="95" y="38"/>
                  </a:cubicBezTo>
                  <a:cubicBezTo>
                    <a:pt x="95" y="38"/>
                    <a:pt x="95" y="38"/>
                    <a:pt x="95" y="38"/>
                  </a:cubicBezTo>
                  <a:cubicBezTo>
                    <a:pt x="95" y="39"/>
                    <a:pt x="94" y="39"/>
                    <a:pt x="94" y="39"/>
                  </a:cubicBezTo>
                  <a:close/>
                  <a:moveTo>
                    <a:pt x="98" y="39"/>
                  </a:moveTo>
                  <a:cubicBezTo>
                    <a:pt x="97" y="39"/>
                    <a:pt x="97" y="39"/>
                    <a:pt x="97" y="39"/>
                  </a:cubicBezTo>
                  <a:cubicBezTo>
                    <a:pt x="97" y="39"/>
                    <a:pt x="96" y="39"/>
                    <a:pt x="96" y="38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7" y="37"/>
                    <a:pt x="97" y="37"/>
                  </a:cubicBezTo>
                  <a:cubicBezTo>
                    <a:pt x="97" y="37"/>
                    <a:pt x="97" y="37"/>
                    <a:pt x="97" y="37"/>
                  </a:cubicBezTo>
                  <a:cubicBezTo>
                    <a:pt x="98" y="37"/>
                    <a:pt x="98" y="37"/>
                    <a:pt x="98" y="37"/>
                  </a:cubicBezTo>
                  <a:cubicBezTo>
                    <a:pt x="98" y="38"/>
                    <a:pt x="98" y="38"/>
                    <a:pt x="98" y="38"/>
                  </a:cubicBezTo>
                  <a:cubicBezTo>
                    <a:pt x="98" y="39"/>
                    <a:pt x="98" y="39"/>
                    <a:pt x="98" y="39"/>
                  </a:cubicBezTo>
                  <a:close/>
                  <a:moveTo>
                    <a:pt x="101" y="39"/>
                  </a:moveTo>
                  <a:cubicBezTo>
                    <a:pt x="101" y="39"/>
                    <a:pt x="101" y="39"/>
                    <a:pt x="101" y="39"/>
                  </a:cubicBezTo>
                  <a:cubicBezTo>
                    <a:pt x="100" y="39"/>
                    <a:pt x="100" y="39"/>
                    <a:pt x="100" y="38"/>
                  </a:cubicBezTo>
                  <a:cubicBezTo>
                    <a:pt x="100" y="37"/>
                    <a:pt x="100" y="37"/>
                    <a:pt x="100" y="37"/>
                  </a:cubicBezTo>
                  <a:cubicBezTo>
                    <a:pt x="100" y="37"/>
                    <a:pt x="100" y="37"/>
                    <a:pt x="100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2" y="37"/>
                    <a:pt x="102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9"/>
                    <a:pt x="101" y="39"/>
                    <a:pt x="101" y="39"/>
                  </a:cubicBezTo>
                  <a:close/>
                  <a:moveTo>
                    <a:pt x="104" y="39"/>
                  </a:moveTo>
                  <a:cubicBezTo>
                    <a:pt x="104" y="39"/>
                    <a:pt x="104" y="39"/>
                    <a:pt x="104" y="39"/>
                  </a:cubicBezTo>
                  <a:cubicBezTo>
                    <a:pt x="104" y="39"/>
                    <a:pt x="103" y="38"/>
                    <a:pt x="103" y="38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4" y="37"/>
                    <a:pt x="104" y="37"/>
                  </a:cubicBezTo>
                  <a:cubicBezTo>
                    <a:pt x="104" y="37"/>
                    <a:pt x="104" y="37"/>
                    <a:pt x="104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5" y="38"/>
                    <a:pt x="105" y="38"/>
                    <a:pt x="105" y="38"/>
                  </a:cubicBezTo>
                  <a:cubicBezTo>
                    <a:pt x="105" y="38"/>
                    <a:pt x="105" y="39"/>
                    <a:pt x="104" y="39"/>
                  </a:cubicBezTo>
                  <a:close/>
                  <a:moveTo>
                    <a:pt x="108" y="38"/>
                  </a:moveTo>
                  <a:cubicBezTo>
                    <a:pt x="107" y="39"/>
                    <a:pt x="107" y="39"/>
                    <a:pt x="107" y="39"/>
                  </a:cubicBezTo>
                  <a:cubicBezTo>
                    <a:pt x="107" y="39"/>
                    <a:pt x="107" y="38"/>
                    <a:pt x="107" y="38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6"/>
                    <a:pt x="107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8" y="36"/>
                    <a:pt x="109" y="37"/>
                    <a:pt x="109" y="37"/>
                  </a:cubicBezTo>
                  <a:cubicBezTo>
                    <a:pt x="109" y="38"/>
                    <a:pt x="109" y="38"/>
                    <a:pt x="109" y="38"/>
                  </a:cubicBezTo>
                  <a:cubicBezTo>
                    <a:pt x="109" y="38"/>
                    <a:pt x="108" y="38"/>
                    <a:pt x="108" y="38"/>
                  </a:cubicBezTo>
                  <a:close/>
                  <a:moveTo>
                    <a:pt x="114" y="36"/>
                  </a:moveTo>
                  <a:cubicBezTo>
                    <a:pt x="115" y="36"/>
                    <a:pt x="115" y="36"/>
                    <a:pt x="115" y="36"/>
                  </a:cubicBezTo>
                  <a:cubicBezTo>
                    <a:pt x="115" y="36"/>
                    <a:pt x="115" y="36"/>
                    <a:pt x="115" y="37"/>
                  </a:cubicBezTo>
                  <a:cubicBezTo>
                    <a:pt x="115" y="37"/>
                    <a:pt x="115" y="37"/>
                    <a:pt x="115" y="37"/>
                  </a:cubicBezTo>
                  <a:cubicBezTo>
                    <a:pt x="115" y="38"/>
                    <a:pt x="115" y="38"/>
                    <a:pt x="115" y="38"/>
                  </a:cubicBezTo>
                  <a:cubicBezTo>
                    <a:pt x="114" y="38"/>
                    <a:pt x="114" y="38"/>
                    <a:pt x="114" y="38"/>
                  </a:cubicBezTo>
                  <a:cubicBezTo>
                    <a:pt x="114" y="38"/>
                    <a:pt x="114" y="38"/>
                    <a:pt x="114" y="38"/>
                  </a:cubicBezTo>
                  <a:cubicBezTo>
                    <a:pt x="114" y="37"/>
                    <a:pt x="114" y="37"/>
                    <a:pt x="114" y="37"/>
                  </a:cubicBezTo>
                  <a:cubicBezTo>
                    <a:pt x="114" y="36"/>
                    <a:pt x="114" y="36"/>
                    <a:pt x="114" y="36"/>
                  </a:cubicBezTo>
                  <a:close/>
                  <a:moveTo>
                    <a:pt x="111" y="36"/>
                  </a:moveTo>
                  <a:cubicBezTo>
                    <a:pt x="111" y="36"/>
                    <a:pt x="111" y="36"/>
                    <a:pt x="111" y="36"/>
                  </a:cubicBezTo>
                  <a:cubicBezTo>
                    <a:pt x="112" y="36"/>
                    <a:pt x="112" y="36"/>
                    <a:pt x="112" y="37"/>
                  </a:cubicBezTo>
                  <a:cubicBezTo>
                    <a:pt x="112" y="38"/>
                    <a:pt x="112" y="38"/>
                    <a:pt x="112" y="38"/>
                  </a:cubicBezTo>
                  <a:cubicBezTo>
                    <a:pt x="112" y="38"/>
                    <a:pt x="112" y="38"/>
                    <a:pt x="111" y="38"/>
                  </a:cubicBezTo>
                  <a:cubicBezTo>
                    <a:pt x="111" y="38"/>
                    <a:pt x="111" y="38"/>
                    <a:pt x="111" y="38"/>
                  </a:cubicBezTo>
                  <a:cubicBezTo>
                    <a:pt x="111" y="38"/>
                    <a:pt x="110" y="38"/>
                    <a:pt x="110" y="38"/>
                  </a:cubicBezTo>
                  <a:cubicBezTo>
                    <a:pt x="110" y="37"/>
                    <a:pt x="110" y="37"/>
                    <a:pt x="110" y="37"/>
                  </a:cubicBezTo>
                  <a:cubicBezTo>
                    <a:pt x="110" y="37"/>
                    <a:pt x="110" y="36"/>
                    <a:pt x="111" y="36"/>
                  </a:cubicBezTo>
                  <a:close/>
                  <a:moveTo>
                    <a:pt x="118" y="38"/>
                  </a:moveTo>
                  <a:cubicBezTo>
                    <a:pt x="118" y="38"/>
                    <a:pt x="118" y="38"/>
                    <a:pt x="118" y="38"/>
                  </a:cubicBezTo>
                  <a:cubicBezTo>
                    <a:pt x="118" y="38"/>
                    <a:pt x="117" y="38"/>
                    <a:pt x="117" y="37"/>
                  </a:cubicBezTo>
                  <a:cubicBezTo>
                    <a:pt x="117" y="37"/>
                    <a:pt x="117" y="37"/>
                    <a:pt x="117" y="37"/>
                  </a:cubicBezTo>
                  <a:cubicBezTo>
                    <a:pt x="117" y="36"/>
                    <a:pt x="117" y="36"/>
                    <a:pt x="118" y="36"/>
                  </a:cubicBezTo>
                  <a:cubicBezTo>
                    <a:pt x="118" y="36"/>
                    <a:pt x="118" y="36"/>
                    <a:pt x="118" y="36"/>
                  </a:cubicBezTo>
                  <a:cubicBezTo>
                    <a:pt x="119" y="36"/>
                    <a:pt x="119" y="36"/>
                    <a:pt x="119" y="36"/>
                  </a:cubicBezTo>
                  <a:cubicBezTo>
                    <a:pt x="119" y="37"/>
                    <a:pt x="119" y="37"/>
                    <a:pt x="119" y="37"/>
                  </a:cubicBezTo>
                  <a:cubicBezTo>
                    <a:pt x="119" y="38"/>
                    <a:pt x="119" y="38"/>
                    <a:pt x="118" y="38"/>
                  </a:cubicBezTo>
                  <a:close/>
                  <a:moveTo>
                    <a:pt x="122" y="38"/>
                  </a:moveTo>
                  <a:cubicBezTo>
                    <a:pt x="121" y="38"/>
                    <a:pt x="121" y="38"/>
                    <a:pt x="121" y="38"/>
                  </a:cubicBezTo>
                  <a:cubicBezTo>
                    <a:pt x="121" y="38"/>
                    <a:pt x="121" y="38"/>
                    <a:pt x="121" y="37"/>
                  </a:cubicBezTo>
                  <a:cubicBezTo>
                    <a:pt x="121" y="36"/>
                    <a:pt x="121" y="36"/>
                    <a:pt x="121" y="36"/>
                  </a:cubicBezTo>
                  <a:cubicBezTo>
                    <a:pt x="121" y="36"/>
                    <a:pt x="121" y="36"/>
                    <a:pt x="121" y="36"/>
                  </a:cubicBezTo>
                  <a:cubicBezTo>
                    <a:pt x="122" y="36"/>
                    <a:pt x="122" y="36"/>
                    <a:pt x="122" y="36"/>
                  </a:cubicBezTo>
                  <a:cubicBezTo>
                    <a:pt x="122" y="36"/>
                    <a:pt x="122" y="36"/>
                    <a:pt x="122" y="36"/>
                  </a:cubicBezTo>
                  <a:cubicBezTo>
                    <a:pt x="122" y="37"/>
                    <a:pt x="122" y="37"/>
                    <a:pt x="122" y="37"/>
                  </a:cubicBezTo>
                  <a:cubicBezTo>
                    <a:pt x="122" y="38"/>
                    <a:pt x="122" y="38"/>
                    <a:pt x="122" y="38"/>
                  </a:cubicBezTo>
                  <a:close/>
                  <a:moveTo>
                    <a:pt x="125" y="36"/>
                  </a:moveTo>
                  <a:cubicBezTo>
                    <a:pt x="125" y="36"/>
                    <a:pt x="125" y="36"/>
                    <a:pt x="125" y="36"/>
                  </a:cubicBezTo>
                  <a:cubicBezTo>
                    <a:pt x="126" y="36"/>
                    <a:pt x="126" y="36"/>
                    <a:pt x="126" y="36"/>
                  </a:cubicBezTo>
                  <a:cubicBezTo>
                    <a:pt x="126" y="37"/>
                    <a:pt x="126" y="37"/>
                    <a:pt x="126" y="37"/>
                  </a:cubicBezTo>
                  <a:cubicBezTo>
                    <a:pt x="126" y="37"/>
                    <a:pt x="126" y="38"/>
                    <a:pt x="125" y="38"/>
                  </a:cubicBezTo>
                  <a:cubicBezTo>
                    <a:pt x="125" y="38"/>
                    <a:pt x="125" y="38"/>
                    <a:pt x="125" y="38"/>
                  </a:cubicBezTo>
                  <a:cubicBezTo>
                    <a:pt x="124" y="38"/>
                    <a:pt x="124" y="37"/>
                    <a:pt x="124" y="37"/>
                  </a:cubicBezTo>
                  <a:cubicBezTo>
                    <a:pt x="124" y="36"/>
                    <a:pt x="124" y="36"/>
                    <a:pt x="124" y="36"/>
                  </a:cubicBezTo>
                  <a:cubicBezTo>
                    <a:pt x="124" y="36"/>
                    <a:pt x="124" y="36"/>
                    <a:pt x="125" y="36"/>
                  </a:cubicBezTo>
                  <a:close/>
                  <a:moveTo>
                    <a:pt x="139" y="37"/>
                  </a:moveTo>
                  <a:cubicBezTo>
                    <a:pt x="139" y="37"/>
                    <a:pt x="139" y="37"/>
                    <a:pt x="139" y="37"/>
                  </a:cubicBezTo>
                  <a:cubicBezTo>
                    <a:pt x="138" y="37"/>
                    <a:pt x="138" y="36"/>
                    <a:pt x="138" y="36"/>
                  </a:cubicBezTo>
                  <a:cubicBezTo>
                    <a:pt x="138" y="35"/>
                    <a:pt x="138" y="35"/>
                    <a:pt x="138" y="35"/>
                  </a:cubicBezTo>
                  <a:cubicBezTo>
                    <a:pt x="138" y="35"/>
                    <a:pt x="138" y="35"/>
                    <a:pt x="138" y="35"/>
                  </a:cubicBezTo>
                  <a:cubicBezTo>
                    <a:pt x="139" y="35"/>
                    <a:pt x="139" y="35"/>
                    <a:pt x="139" y="35"/>
                  </a:cubicBezTo>
                  <a:cubicBezTo>
                    <a:pt x="139" y="35"/>
                    <a:pt x="140" y="35"/>
                    <a:pt x="140" y="35"/>
                  </a:cubicBezTo>
                  <a:cubicBezTo>
                    <a:pt x="140" y="36"/>
                    <a:pt x="140" y="36"/>
                    <a:pt x="140" y="36"/>
                  </a:cubicBezTo>
                  <a:cubicBezTo>
                    <a:pt x="140" y="36"/>
                    <a:pt x="139" y="37"/>
                    <a:pt x="139" y="37"/>
                  </a:cubicBezTo>
                  <a:close/>
                  <a:moveTo>
                    <a:pt x="142" y="37"/>
                  </a:moveTo>
                  <a:cubicBezTo>
                    <a:pt x="142" y="37"/>
                    <a:pt x="142" y="37"/>
                    <a:pt x="142" y="37"/>
                  </a:cubicBezTo>
                  <a:cubicBezTo>
                    <a:pt x="142" y="37"/>
                    <a:pt x="141" y="36"/>
                    <a:pt x="141" y="36"/>
                  </a:cubicBezTo>
                  <a:cubicBezTo>
                    <a:pt x="141" y="35"/>
                    <a:pt x="141" y="35"/>
                    <a:pt x="141" y="35"/>
                  </a:cubicBezTo>
                  <a:cubicBezTo>
                    <a:pt x="141" y="35"/>
                    <a:pt x="142" y="35"/>
                    <a:pt x="142" y="34"/>
                  </a:cubicBezTo>
                  <a:cubicBezTo>
                    <a:pt x="142" y="34"/>
                    <a:pt x="142" y="34"/>
                    <a:pt x="142" y="34"/>
                  </a:cubicBezTo>
                  <a:cubicBezTo>
                    <a:pt x="143" y="34"/>
                    <a:pt x="143" y="35"/>
                    <a:pt x="143" y="35"/>
                  </a:cubicBezTo>
                  <a:cubicBezTo>
                    <a:pt x="143" y="36"/>
                    <a:pt x="143" y="36"/>
                    <a:pt x="143" y="36"/>
                  </a:cubicBezTo>
                  <a:cubicBezTo>
                    <a:pt x="143" y="36"/>
                    <a:pt x="143" y="37"/>
                    <a:pt x="142" y="37"/>
                  </a:cubicBezTo>
                  <a:close/>
                  <a:moveTo>
                    <a:pt x="146" y="36"/>
                  </a:moveTo>
                  <a:cubicBezTo>
                    <a:pt x="145" y="36"/>
                    <a:pt x="145" y="36"/>
                    <a:pt x="145" y="36"/>
                  </a:cubicBezTo>
                  <a:cubicBezTo>
                    <a:pt x="145" y="36"/>
                    <a:pt x="145" y="36"/>
                    <a:pt x="145" y="36"/>
                  </a:cubicBezTo>
                  <a:cubicBezTo>
                    <a:pt x="145" y="35"/>
                    <a:pt x="145" y="35"/>
                    <a:pt x="145" y="35"/>
                  </a:cubicBezTo>
                  <a:cubicBezTo>
                    <a:pt x="145" y="35"/>
                    <a:pt x="145" y="34"/>
                    <a:pt x="145" y="34"/>
                  </a:cubicBezTo>
                  <a:cubicBezTo>
                    <a:pt x="146" y="34"/>
                    <a:pt x="146" y="34"/>
                    <a:pt x="146" y="34"/>
                  </a:cubicBezTo>
                  <a:cubicBezTo>
                    <a:pt x="146" y="34"/>
                    <a:pt x="146" y="35"/>
                    <a:pt x="146" y="35"/>
                  </a:cubicBezTo>
                  <a:cubicBezTo>
                    <a:pt x="146" y="36"/>
                    <a:pt x="146" y="36"/>
                    <a:pt x="146" y="36"/>
                  </a:cubicBezTo>
                  <a:cubicBezTo>
                    <a:pt x="147" y="36"/>
                    <a:pt x="146" y="36"/>
                    <a:pt x="146" y="36"/>
                  </a:cubicBezTo>
                  <a:close/>
                  <a:moveTo>
                    <a:pt x="149" y="36"/>
                  </a:moveTo>
                  <a:cubicBezTo>
                    <a:pt x="149" y="36"/>
                    <a:pt x="149" y="36"/>
                    <a:pt x="149" y="36"/>
                  </a:cubicBezTo>
                  <a:cubicBezTo>
                    <a:pt x="149" y="36"/>
                    <a:pt x="148" y="36"/>
                    <a:pt x="148" y="36"/>
                  </a:cubicBezTo>
                  <a:cubicBezTo>
                    <a:pt x="148" y="35"/>
                    <a:pt x="148" y="35"/>
                    <a:pt x="148" y="35"/>
                  </a:cubicBezTo>
                  <a:cubicBezTo>
                    <a:pt x="148" y="34"/>
                    <a:pt x="148" y="34"/>
                    <a:pt x="149" y="34"/>
                  </a:cubicBezTo>
                  <a:cubicBezTo>
                    <a:pt x="149" y="34"/>
                    <a:pt x="149" y="34"/>
                    <a:pt x="149" y="34"/>
                  </a:cubicBezTo>
                  <a:cubicBezTo>
                    <a:pt x="150" y="34"/>
                    <a:pt x="150" y="34"/>
                    <a:pt x="150" y="35"/>
                  </a:cubicBezTo>
                  <a:cubicBezTo>
                    <a:pt x="150" y="36"/>
                    <a:pt x="150" y="36"/>
                    <a:pt x="150" y="36"/>
                  </a:cubicBezTo>
                  <a:cubicBezTo>
                    <a:pt x="150" y="36"/>
                    <a:pt x="150" y="36"/>
                    <a:pt x="149" y="36"/>
                  </a:cubicBezTo>
                  <a:close/>
                  <a:moveTo>
                    <a:pt x="153" y="36"/>
                  </a:moveTo>
                  <a:cubicBezTo>
                    <a:pt x="152" y="36"/>
                    <a:pt x="152" y="36"/>
                    <a:pt x="152" y="36"/>
                  </a:cubicBezTo>
                  <a:cubicBezTo>
                    <a:pt x="152" y="36"/>
                    <a:pt x="152" y="36"/>
                    <a:pt x="152" y="35"/>
                  </a:cubicBezTo>
                  <a:cubicBezTo>
                    <a:pt x="152" y="35"/>
                    <a:pt x="152" y="35"/>
                    <a:pt x="152" y="35"/>
                  </a:cubicBezTo>
                  <a:cubicBezTo>
                    <a:pt x="152" y="34"/>
                    <a:pt x="152" y="34"/>
                    <a:pt x="152" y="34"/>
                  </a:cubicBezTo>
                  <a:cubicBezTo>
                    <a:pt x="153" y="34"/>
                    <a:pt x="153" y="34"/>
                    <a:pt x="153" y="34"/>
                  </a:cubicBezTo>
                  <a:cubicBezTo>
                    <a:pt x="153" y="34"/>
                    <a:pt x="153" y="34"/>
                    <a:pt x="153" y="35"/>
                  </a:cubicBezTo>
                  <a:cubicBezTo>
                    <a:pt x="153" y="35"/>
                    <a:pt x="153" y="35"/>
                    <a:pt x="153" y="35"/>
                  </a:cubicBezTo>
                  <a:cubicBezTo>
                    <a:pt x="153" y="36"/>
                    <a:pt x="153" y="36"/>
                    <a:pt x="153" y="36"/>
                  </a:cubicBezTo>
                  <a:close/>
                  <a:moveTo>
                    <a:pt x="156" y="36"/>
                  </a:moveTo>
                  <a:cubicBezTo>
                    <a:pt x="156" y="36"/>
                    <a:pt x="156" y="36"/>
                    <a:pt x="156" y="36"/>
                  </a:cubicBezTo>
                  <a:cubicBezTo>
                    <a:pt x="155" y="36"/>
                    <a:pt x="155" y="36"/>
                    <a:pt x="155" y="35"/>
                  </a:cubicBezTo>
                  <a:cubicBezTo>
                    <a:pt x="155" y="34"/>
                    <a:pt x="155" y="34"/>
                    <a:pt x="155" y="34"/>
                  </a:cubicBezTo>
                  <a:cubicBezTo>
                    <a:pt x="155" y="34"/>
                    <a:pt x="155" y="34"/>
                    <a:pt x="156" y="34"/>
                  </a:cubicBezTo>
                  <a:cubicBezTo>
                    <a:pt x="156" y="34"/>
                    <a:pt x="156" y="34"/>
                    <a:pt x="156" y="34"/>
                  </a:cubicBezTo>
                  <a:cubicBezTo>
                    <a:pt x="157" y="34"/>
                    <a:pt x="157" y="34"/>
                    <a:pt x="157" y="34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57" y="36"/>
                    <a:pt x="157" y="36"/>
                    <a:pt x="156" y="36"/>
                  </a:cubicBezTo>
                  <a:close/>
                  <a:moveTo>
                    <a:pt x="160" y="36"/>
                  </a:moveTo>
                  <a:cubicBezTo>
                    <a:pt x="159" y="36"/>
                    <a:pt x="159" y="36"/>
                    <a:pt x="159" y="36"/>
                  </a:cubicBezTo>
                  <a:cubicBezTo>
                    <a:pt x="159" y="36"/>
                    <a:pt x="159" y="35"/>
                    <a:pt x="159" y="35"/>
                  </a:cubicBezTo>
                  <a:cubicBezTo>
                    <a:pt x="159" y="34"/>
                    <a:pt x="159" y="34"/>
                    <a:pt x="159" y="34"/>
                  </a:cubicBezTo>
                  <a:cubicBezTo>
                    <a:pt x="159" y="34"/>
                    <a:pt x="159" y="34"/>
                    <a:pt x="159" y="34"/>
                  </a:cubicBezTo>
                  <a:cubicBezTo>
                    <a:pt x="160" y="34"/>
                    <a:pt x="160" y="34"/>
                    <a:pt x="160" y="34"/>
                  </a:cubicBezTo>
                  <a:cubicBezTo>
                    <a:pt x="160" y="34"/>
                    <a:pt x="160" y="34"/>
                    <a:pt x="160" y="34"/>
                  </a:cubicBezTo>
                  <a:cubicBezTo>
                    <a:pt x="160" y="35"/>
                    <a:pt x="160" y="35"/>
                    <a:pt x="160" y="35"/>
                  </a:cubicBezTo>
                  <a:cubicBezTo>
                    <a:pt x="160" y="35"/>
                    <a:pt x="160" y="36"/>
                    <a:pt x="160" y="36"/>
                  </a:cubicBezTo>
                  <a:close/>
                  <a:moveTo>
                    <a:pt x="163" y="36"/>
                  </a:moveTo>
                  <a:cubicBezTo>
                    <a:pt x="163" y="36"/>
                    <a:pt x="163" y="36"/>
                    <a:pt x="163" y="36"/>
                  </a:cubicBezTo>
                  <a:cubicBezTo>
                    <a:pt x="162" y="36"/>
                    <a:pt x="162" y="35"/>
                    <a:pt x="162" y="35"/>
                  </a:cubicBezTo>
                  <a:cubicBezTo>
                    <a:pt x="162" y="34"/>
                    <a:pt x="162" y="34"/>
                    <a:pt x="162" y="34"/>
                  </a:cubicBezTo>
                  <a:cubicBezTo>
                    <a:pt x="162" y="34"/>
                    <a:pt x="162" y="34"/>
                    <a:pt x="163" y="33"/>
                  </a:cubicBezTo>
                  <a:cubicBezTo>
                    <a:pt x="163" y="33"/>
                    <a:pt x="163" y="33"/>
                    <a:pt x="163" y="33"/>
                  </a:cubicBezTo>
                  <a:cubicBezTo>
                    <a:pt x="163" y="33"/>
                    <a:pt x="164" y="34"/>
                    <a:pt x="164" y="34"/>
                  </a:cubicBezTo>
                  <a:cubicBezTo>
                    <a:pt x="164" y="35"/>
                    <a:pt x="164" y="35"/>
                    <a:pt x="164" y="35"/>
                  </a:cubicBezTo>
                  <a:cubicBezTo>
                    <a:pt x="164" y="35"/>
                    <a:pt x="164" y="36"/>
                    <a:pt x="163" y="36"/>
                  </a:cubicBezTo>
                  <a:close/>
                  <a:moveTo>
                    <a:pt x="167" y="35"/>
                  </a:moveTo>
                  <a:cubicBezTo>
                    <a:pt x="166" y="35"/>
                    <a:pt x="166" y="35"/>
                    <a:pt x="166" y="35"/>
                  </a:cubicBezTo>
                  <a:cubicBezTo>
                    <a:pt x="166" y="35"/>
                    <a:pt x="166" y="35"/>
                    <a:pt x="166" y="35"/>
                  </a:cubicBezTo>
                  <a:cubicBezTo>
                    <a:pt x="165" y="34"/>
                    <a:pt x="165" y="34"/>
                    <a:pt x="165" y="34"/>
                  </a:cubicBezTo>
                  <a:cubicBezTo>
                    <a:pt x="165" y="34"/>
                    <a:pt x="166" y="33"/>
                    <a:pt x="166" y="33"/>
                  </a:cubicBezTo>
                  <a:cubicBezTo>
                    <a:pt x="167" y="33"/>
                    <a:pt x="167" y="33"/>
                    <a:pt x="167" y="33"/>
                  </a:cubicBezTo>
                  <a:cubicBezTo>
                    <a:pt x="167" y="33"/>
                    <a:pt x="167" y="34"/>
                    <a:pt x="167" y="34"/>
                  </a:cubicBezTo>
                  <a:cubicBezTo>
                    <a:pt x="167" y="35"/>
                    <a:pt x="167" y="35"/>
                    <a:pt x="167" y="35"/>
                  </a:cubicBezTo>
                  <a:cubicBezTo>
                    <a:pt x="167" y="35"/>
                    <a:pt x="167" y="35"/>
                    <a:pt x="167" y="35"/>
                  </a:cubicBezTo>
                  <a:close/>
                  <a:moveTo>
                    <a:pt x="170" y="35"/>
                  </a:moveTo>
                  <a:cubicBezTo>
                    <a:pt x="170" y="35"/>
                    <a:pt x="170" y="35"/>
                    <a:pt x="170" y="35"/>
                  </a:cubicBezTo>
                  <a:cubicBezTo>
                    <a:pt x="169" y="35"/>
                    <a:pt x="169" y="35"/>
                    <a:pt x="169" y="35"/>
                  </a:cubicBezTo>
                  <a:cubicBezTo>
                    <a:pt x="169" y="34"/>
                    <a:pt x="169" y="34"/>
                    <a:pt x="169" y="34"/>
                  </a:cubicBezTo>
                  <a:cubicBezTo>
                    <a:pt x="169" y="33"/>
                    <a:pt x="169" y="33"/>
                    <a:pt x="170" y="33"/>
                  </a:cubicBezTo>
                  <a:cubicBezTo>
                    <a:pt x="170" y="33"/>
                    <a:pt x="170" y="33"/>
                    <a:pt x="170" y="33"/>
                  </a:cubicBezTo>
                  <a:cubicBezTo>
                    <a:pt x="170" y="33"/>
                    <a:pt x="171" y="33"/>
                    <a:pt x="171" y="34"/>
                  </a:cubicBezTo>
                  <a:cubicBezTo>
                    <a:pt x="171" y="35"/>
                    <a:pt x="171" y="35"/>
                    <a:pt x="171" y="35"/>
                  </a:cubicBezTo>
                  <a:cubicBezTo>
                    <a:pt x="171" y="35"/>
                    <a:pt x="170" y="35"/>
                    <a:pt x="170" y="35"/>
                  </a:cubicBezTo>
                  <a:close/>
                  <a:moveTo>
                    <a:pt x="174" y="35"/>
                  </a:moveTo>
                  <a:cubicBezTo>
                    <a:pt x="173" y="35"/>
                    <a:pt x="173" y="35"/>
                    <a:pt x="173" y="35"/>
                  </a:cubicBezTo>
                  <a:cubicBezTo>
                    <a:pt x="173" y="35"/>
                    <a:pt x="172" y="35"/>
                    <a:pt x="172" y="34"/>
                  </a:cubicBezTo>
                  <a:cubicBezTo>
                    <a:pt x="172" y="34"/>
                    <a:pt x="172" y="34"/>
                    <a:pt x="172" y="34"/>
                  </a:cubicBezTo>
                  <a:cubicBezTo>
                    <a:pt x="172" y="33"/>
                    <a:pt x="173" y="33"/>
                    <a:pt x="173" y="33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4" y="33"/>
                    <a:pt x="174" y="33"/>
                    <a:pt x="174" y="34"/>
                  </a:cubicBezTo>
                  <a:cubicBezTo>
                    <a:pt x="174" y="34"/>
                    <a:pt x="174" y="34"/>
                    <a:pt x="174" y="34"/>
                  </a:cubicBezTo>
                  <a:cubicBezTo>
                    <a:pt x="174" y="35"/>
                    <a:pt x="174" y="35"/>
                    <a:pt x="174" y="35"/>
                  </a:cubicBezTo>
                  <a:close/>
                  <a:moveTo>
                    <a:pt x="177" y="35"/>
                  </a:moveTo>
                  <a:cubicBezTo>
                    <a:pt x="177" y="35"/>
                    <a:pt x="177" y="35"/>
                    <a:pt x="177" y="35"/>
                  </a:cubicBezTo>
                  <a:cubicBezTo>
                    <a:pt x="176" y="35"/>
                    <a:pt x="176" y="35"/>
                    <a:pt x="176" y="34"/>
                  </a:cubicBezTo>
                  <a:cubicBezTo>
                    <a:pt x="176" y="33"/>
                    <a:pt x="176" y="33"/>
                    <a:pt x="176" y="33"/>
                  </a:cubicBezTo>
                  <a:cubicBezTo>
                    <a:pt x="176" y="33"/>
                    <a:pt x="176" y="33"/>
                    <a:pt x="176" y="33"/>
                  </a:cubicBezTo>
                  <a:cubicBezTo>
                    <a:pt x="177" y="33"/>
                    <a:pt x="177" y="33"/>
                    <a:pt x="177" y="33"/>
                  </a:cubicBezTo>
                  <a:cubicBezTo>
                    <a:pt x="177" y="33"/>
                    <a:pt x="178" y="33"/>
                    <a:pt x="178" y="33"/>
                  </a:cubicBezTo>
                  <a:cubicBezTo>
                    <a:pt x="178" y="34"/>
                    <a:pt x="178" y="34"/>
                    <a:pt x="178" y="34"/>
                  </a:cubicBezTo>
                  <a:cubicBezTo>
                    <a:pt x="178" y="35"/>
                    <a:pt x="177" y="35"/>
                    <a:pt x="177" y="35"/>
                  </a:cubicBezTo>
                  <a:close/>
                  <a:moveTo>
                    <a:pt x="180" y="35"/>
                  </a:moveTo>
                  <a:cubicBezTo>
                    <a:pt x="180" y="35"/>
                    <a:pt x="180" y="35"/>
                    <a:pt x="180" y="35"/>
                  </a:cubicBezTo>
                  <a:cubicBezTo>
                    <a:pt x="180" y="35"/>
                    <a:pt x="179" y="34"/>
                    <a:pt x="179" y="34"/>
                  </a:cubicBezTo>
                  <a:cubicBezTo>
                    <a:pt x="179" y="33"/>
                    <a:pt x="179" y="33"/>
                    <a:pt x="179" y="33"/>
                  </a:cubicBezTo>
                  <a:cubicBezTo>
                    <a:pt x="179" y="33"/>
                    <a:pt x="180" y="33"/>
                    <a:pt x="180" y="33"/>
                  </a:cubicBezTo>
                  <a:cubicBezTo>
                    <a:pt x="180" y="33"/>
                    <a:pt x="180" y="33"/>
                    <a:pt x="180" y="33"/>
                  </a:cubicBezTo>
                  <a:cubicBezTo>
                    <a:pt x="181" y="33"/>
                    <a:pt x="181" y="33"/>
                    <a:pt x="181" y="33"/>
                  </a:cubicBezTo>
                  <a:cubicBezTo>
                    <a:pt x="181" y="34"/>
                    <a:pt x="181" y="34"/>
                    <a:pt x="181" y="34"/>
                  </a:cubicBezTo>
                  <a:cubicBezTo>
                    <a:pt x="181" y="34"/>
                    <a:pt x="181" y="35"/>
                    <a:pt x="180" y="35"/>
                  </a:cubicBezTo>
                  <a:close/>
                  <a:moveTo>
                    <a:pt x="184" y="35"/>
                  </a:moveTo>
                  <a:cubicBezTo>
                    <a:pt x="183" y="35"/>
                    <a:pt x="183" y="35"/>
                    <a:pt x="183" y="35"/>
                  </a:cubicBezTo>
                  <a:cubicBezTo>
                    <a:pt x="183" y="35"/>
                    <a:pt x="183" y="34"/>
                    <a:pt x="183" y="34"/>
                  </a:cubicBezTo>
                  <a:cubicBezTo>
                    <a:pt x="183" y="33"/>
                    <a:pt x="183" y="33"/>
                    <a:pt x="183" y="33"/>
                  </a:cubicBezTo>
                  <a:cubicBezTo>
                    <a:pt x="183" y="33"/>
                    <a:pt x="183" y="32"/>
                    <a:pt x="183" y="32"/>
                  </a:cubicBezTo>
                  <a:cubicBezTo>
                    <a:pt x="184" y="32"/>
                    <a:pt x="184" y="32"/>
                    <a:pt x="184" y="32"/>
                  </a:cubicBezTo>
                  <a:cubicBezTo>
                    <a:pt x="184" y="32"/>
                    <a:pt x="184" y="33"/>
                    <a:pt x="185" y="33"/>
                  </a:cubicBezTo>
                  <a:cubicBezTo>
                    <a:pt x="185" y="34"/>
                    <a:pt x="185" y="34"/>
                    <a:pt x="185" y="34"/>
                  </a:cubicBezTo>
                  <a:cubicBezTo>
                    <a:pt x="185" y="34"/>
                    <a:pt x="184" y="35"/>
                    <a:pt x="184" y="35"/>
                  </a:cubicBezTo>
                  <a:close/>
                  <a:moveTo>
                    <a:pt x="187" y="34"/>
                  </a:moveTo>
                  <a:cubicBezTo>
                    <a:pt x="187" y="34"/>
                    <a:pt x="187" y="34"/>
                    <a:pt x="187" y="34"/>
                  </a:cubicBezTo>
                  <a:cubicBezTo>
                    <a:pt x="187" y="34"/>
                    <a:pt x="186" y="34"/>
                    <a:pt x="186" y="34"/>
                  </a:cubicBezTo>
                  <a:cubicBezTo>
                    <a:pt x="186" y="33"/>
                    <a:pt x="186" y="33"/>
                    <a:pt x="186" y="33"/>
                  </a:cubicBezTo>
                  <a:cubicBezTo>
                    <a:pt x="186" y="33"/>
                    <a:pt x="186" y="32"/>
                    <a:pt x="187" y="32"/>
                  </a:cubicBezTo>
                  <a:cubicBezTo>
                    <a:pt x="187" y="32"/>
                    <a:pt x="187" y="32"/>
                    <a:pt x="187" y="32"/>
                  </a:cubicBezTo>
                  <a:cubicBezTo>
                    <a:pt x="188" y="32"/>
                    <a:pt x="188" y="33"/>
                    <a:pt x="188" y="33"/>
                  </a:cubicBezTo>
                  <a:cubicBezTo>
                    <a:pt x="188" y="34"/>
                    <a:pt x="188" y="34"/>
                    <a:pt x="188" y="34"/>
                  </a:cubicBezTo>
                  <a:cubicBezTo>
                    <a:pt x="188" y="34"/>
                    <a:pt x="188" y="34"/>
                    <a:pt x="187" y="34"/>
                  </a:cubicBezTo>
                  <a:close/>
                  <a:moveTo>
                    <a:pt x="209" y="34"/>
                  </a:moveTo>
                  <a:cubicBezTo>
                    <a:pt x="209" y="34"/>
                    <a:pt x="209" y="34"/>
                    <a:pt x="209" y="33"/>
                  </a:cubicBezTo>
                  <a:cubicBezTo>
                    <a:pt x="209" y="33"/>
                    <a:pt x="209" y="32"/>
                    <a:pt x="209" y="32"/>
                  </a:cubicBezTo>
                  <a:cubicBezTo>
                    <a:pt x="209" y="31"/>
                    <a:pt x="209" y="31"/>
                    <a:pt x="210" y="31"/>
                  </a:cubicBezTo>
                  <a:cubicBezTo>
                    <a:pt x="211" y="31"/>
                    <a:pt x="212" y="31"/>
                    <a:pt x="212" y="31"/>
                  </a:cubicBezTo>
                  <a:cubicBezTo>
                    <a:pt x="212" y="34"/>
                    <a:pt x="212" y="34"/>
                    <a:pt x="212" y="34"/>
                  </a:cubicBezTo>
                  <a:cubicBezTo>
                    <a:pt x="212" y="34"/>
                    <a:pt x="210" y="34"/>
                    <a:pt x="209" y="34"/>
                  </a:cubicBezTo>
                  <a:close/>
                  <a:moveTo>
                    <a:pt x="213" y="34"/>
                  </a:moveTo>
                  <a:cubicBezTo>
                    <a:pt x="213" y="31"/>
                    <a:pt x="213" y="31"/>
                    <a:pt x="213" y="31"/>
                  </a:cubicBezTo>
                  <a:cubicBezTo>
                    <a:pt x="216" y="31"/>
                    <a:pt x="216" y="31"/>
                    <a:pt x="216" y="31"/>
                  </a:cubicBezTo>
                  <a:cubicBezTo>
                    <a:pt x="218" y="33"/>
                    <a:pt x="218" y="33"/>
                    <a:pt x="218" y="33"/>
                  </a:cubicBezTo>
                  <a:lnTo>
                    <a:pt x="213" y="34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en-GB" sz="1200"/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1399956" y="2928450"/>
              <a:ext cx="453303" cy="142063"/>
              <a:chOff x="2181225" y="4764088"/>
              <a:chExt cx="520701" cy="209550"/>
            </a:xfrm>
            <a:solidFill>
              <a:schemeClr val="bg1">
                <a:lumMod val="75000"/>
              </a:schemeClr>
            </a:solidFill>
          </p:grpSpPr>
          <p:sp>
            <p:nvSpPr>
              <p:cNvPr id="28" name="Oval 6"/>
              <p:cNvSpPr>
                <a:spLocks noChangeArrowheads="1"/>
              </p:cNvSpPr>
              <p:nvPr/>
            </p:nvSpPr>
            <p:spPr bwMode="auto">
              <a:xfrm>
                <a:off x="2312988" y="4921250"/>
                <a:ext cx="33338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29" name="Oval 7"/>
              <p:cNvSpPr>
                <a:spLocks noChangeArrowheads="1"/>
              </p:cNvSpPr>
              <p:nvPr/>
            </p:nvSpPr>
            <p:spPr bwMode="auto">
              <a:xfrm>
                <a:off x="2619375" y="4921250"/>
                <a:ext cx="34925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0" name="Oval 8"/>
              <p:cNvSpPr>
                <a:spLocks noChangeArrowheads="1"/>
              </p:cNvSpPr>
              <p:nvPr/>
            </p:nvSpPr>
            <p:spPr bwMode="auto">
              <a:xfrm>
                <a:off x="2506663" y="4921250"/>
                <a:ext cx="30163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1" name="Oval 9"/>
              <p:cNvSpPr>
                <a:spLocks noChangeArrowheads="1"/>
              </p:cNvSpPr>
              <p:nvPr/>
            </p:nvSpPr>
            <p:spPr bwMode="auto">
              <a:xfrm>
                <a:off x="2225675" y="4921250"/>
                <a:ext cx="30163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2" name="Freeform 10"/>
              <p:cNvSpPr>
                <a:spLocks noEditPoints="1"/>
              </p:cNvSpPr>
              <p:nvPr/>
            </p:nvSpPr>
            <p:spPr bwMode="auto">
              <a:xfrm>
                <a:off x="2203450" y="4899025"/>
                <a:ext cx="74613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4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5" y="20"/>
                      <a:pt x="20" y="16"/>
                      <a:pt x="20" y="10"/>
                    </a:cubicBezTo>
                    <a:cubicBezTo>
                      <a:pt x="20" y="5"/>
                      <a:pt x="15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2" y="6"/>
                      <a:pt x="14" y="8"/>
                      <a:pt x="14" y="10"/>
                    </a:cubicBezTo>
                    <a:cubicBezTo>
                      <a:pt x="14" y="13"/>
                      <a:pt x="12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3" name="Freeform 11"/>
              <p:cNvSpPr>
                <a:spLocks noEditPoints="1"/>
              </p:cNvSpPr>
              <p:nvPr/>
            </p:nvSpPr>
            <p:spPr bwMode="auto">
              <a:xfrm>
                <a:off x="2484438" y="4899025"/>
                <a:ext cx="74613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4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5" y="20"/>
                      <a:pt x="20" y="16"/>
                      <a:pt x="20" y="10"/>
                    </a:cubicBezTo>
                    <a:cubicBezTo>
                      <a:pt x="20" y="5"/>
                      <a:pt x="15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2" y="6"/>
                      <a:pt x="14" y="8"/>
                      <a:pt x="14" y="10"/>
                    </a:cubicBezTo>
                    <a:cubicBezTo>
                      <a:pt x="14" y="13"/>
                      <a:pt x="12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4" name="Freeform 12"/>
              <p:cNvSpPr>
                <a:spLocks/>
              </p:cNvSpPr>
              <p:nvPr/>
            </p:nvSpPr>
            <p:spPr bwMode="auto">
              <a:xfrm>
                <a:off x="2181225" y="4764088"/>
                <a:ext cx="396875" cy="173038"/>
              </a:xfrm>
              <a:custGeom>
                <a:avLst/>
                <a:gdLst>
                  <a:gd name="T0" fmla="*/ 106 w 106"/>
                  <a:gd name="T1" fmla="*/ 37 h 46"/>
                  <a:gd name="T2" fmla="*/ 106 w 106"/>
                  <a:gd name="T3" fmla="*/ 1 h 46"/>
                  <a:gd name="T4" fmla="*/ 104 w 106"/>
                  <a:gd name="T5" fmla="*/ 0 h 46"/>
                  <a:gd name="T6" fmla="*/ 2 w 106"/>
                  <a:gd name="T7" fmla="*/ 0 h 46"/>
                  <a:gd name="T8" fmla="*/ 0 w 106"/>
                  <a:gd name="T9" fmla="*/ 1 h 46"/>
                  <a:gd name="T10" fmla="*/ 0 w 106"/>
                  <a:gd name="T11" fmla="*/ 45 h 46"/>
                  <a:gd name="T12" fmla="*/ 2 w 106"/>
                  <a:gd name="T13" fmla="*/ 46 h 46"/>
                  <a:gd name="T14" fmla="*/ 4 w 106"/>
                  <a:gd name="T15" fmla="*/ 46 h 46"/>
                  <a:gd name="T16" fmla="*/ 16 w 106"/>
                  <a:gd name="T17" fmla="*/ 34 h 46"/>
                  <a:gd name="T18" fmla="*/ 28 w 106"/>
                  <a:gd name="T19" fmla="*/ 43 h 46"/>
                  <a:gd name="T20" fmla="*/ 39 w 106"/>
                  <a:gd name="T21" fmla="*/ 34 h 46"/>
                  <a:gd name="T22" fmla="*/ 51 w 106"/>
                  <a:gd name="T23" fmla="*/ 46 h 46"/>
                  <a:gd name="T24" fmla="*/ 79 w 106"/>
                  <a:gd name="T25" fmla="*/ 46 h 46"/>
                  <a:gd name="T26" fmla="*/ 91 w 106"/>
                  <a:gd name="T27" fmla="*/ 34 h 46"/>
                  <a:gd name="T28" fmla="*/ 103 w 106"/>
                  <a:gd name="T29" fmla="*/ 46 h 46"/>
                  <a:gd name="T30" fmla="*/ 104 w 106"/>
                  <a:gd name="T31" fmla="*/ 46 h 46"/>
                  <a:gd name="T32" fmla="*/ 106 w 106"/>
                  <a:gd name="T33" fmla="*/ 45 h 46"/>
                  <a:gd name="T34" fmla="*/ 106 w 106"/>
                  <a:gd name="T35" fmla="*/ 39 h 46"/>
                  <a:gd name="T36" fmla="*/ 106 w 106"/>
                  <a:gd name="T37" fmla="*/ 38 h 46"/>
                  <a:gd name="T38" fmla="*/ 106 w 106"/>
                  <a:gd name="T39" fmla="*/ 3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06" h="46">
                    <a:moveTo>
                      <a:pt x="106" y="37"/>
                    </a:moveTo>
                    <a:cubicBezTo>
                      <a:pt x="106" y="1"/>
                      <a:pt x="106" y="1"/>
                      <a:pt x="106" y="1"/>
                    </a:cubicBezTo>
                    <a:cubicBezTo>
                      <a:pt x="106" y="0"/>
                      <a:pt x="105" y="0"/>
                      <a:pt x="104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0"/>
                      <a:pt x="0" y="1"/>
                    </a:cubicBezTo>
                    <a:cubicBezTo>
                      <a:pt x="0" y="45"/>
                      <a:pt x="0" y="45"/>
                      <a:pt x="0" y="45"/>
                    </a:cubicBezTo>
                    <a:cubicBezTo>
                      <a:pt x="0" y="46"/>
                      <a:pt x="1" y="46"/>
                      <a:pt x="2" y="46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9"/>
                      <a:pt x="9" y="34"/>
                      <a:pt x="16" y="34"/>
                    </a:cubicBezTo>
                    <a:cubicBezTo>
                      <a:pt x="22" y="34"/>
                      <a:pt x="26" y="38"/>
                      <a:pt x="28" y="43"/>
                    </a:cubicBezTo>
                    <a:cubicBezTo>
                      <a:pt x="29" y="38"/>
                      <a:pt x="34" y="34"/>
                      <a:pt x="39" y="34"/>
                    </a:cubicBezTo>
                    <a:cubicBezTo>
                      <a:pt x="46" y="34"/>
                      <a:pt x="51" y="39"/>
                      <a:pt x="51" y="46"/>
                    </a:cubicBezTo>
                    <a:cubicBezTo>
                      <a:pt x="79" y="46"/>
                      <a:pt x="79" y="46"/>
                      <a:pt x="79" y="46"/>
                    </a:cubicBezTo>
                    <a:cubicBezTo>
                      <a:pt x="79" y="39"/>
                      <a:pt x="84" y="34"/>
                      <a:pt x="91" y="34"/>
                    </a:cubicBezTo>
                    <a:cubicBezTo>
                      <a:pt x="98" y="34"/>
                      <a:pt x="103" y="39"/>
                      <a:pt x="103" y="46"/>
                    </a:cubicBezTo>
                    <a:cubicBezTo>
                      <a:pt x="104" y="46"/>
                      <a:pt x="104" y="46"/>
                      <a:pt x="104" y="46"/>
                    </a:cubicBezTo>
                    <a:cubicBezTo>
                      <a:pt x="105" y="46"/>
                      <a:pt x="106" y="46"/>
                      <a:pt x="106" y="45"/>
                    </a:cubicBezTo>
                    <a:cubicBezTo>
                      <a:pt x="106" y="39"/>
                      <a:pt x="106" y="39"/>
                      <a:pt x="106" y="39"/>
                    </a:cubicBezTo>
                    <a:cubicBezTo>
                      <a:pt x="106" y="38"/>
                      <a:pt x="106" y="38"/>
                      <a:pt x="106" y="38"/>
                    </a:cubicBezTo>
                    <a:cubicBezTo>
                      <a:pt x="106" y="38"/>
                      <a:pt x="106" y="37"/>
                      <a:pt x="106" y="3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5" name="Freeform 13"/>
              <p:cNvSpPr>
                <a:spLocks noEditPoints="1"/>
              </p:cNvSpPr>
              <p:nvPr/>
            </p:nvSpPr>
            <p:spPr bwMode="auto">
              <a:xfrm>
                <a:off x="2289175" y="4899025"/>
                <a:ext cx="76200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5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6" y="20"/>
                      <a:pt x="20" y="16"/>
                      <a:pt x="20" y="10"/>
                    </a:cubicBezTo>
                    <a:cubicBezTo>
                      <a:pt x="20" y="5"/>
                      <a:pt x="16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3" y="6"/>
                      <a:pt x="15" y="8"/>
                      <a:pt x="15" y="10"/>
                    </a:cubicBezTo>
                    <a:cubicBezTo>
                      <a:pt x="15" y="13"/>
                      <a:pt x="13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6" name="Freeform 14"/>
              <p:cNvSpPr>
                <a:spLocks/>
              </p:cNvSpPr>
              <p:nvPr/>
            </p:nvSpPr>
            <p:spPr bwMode="auto">
              <a:xfrm>
                <a:off x="2624138" y="4810125"/>
                <a:ext cx="47625" cy="44450"/>
              </a:xfrm>
              <a:custGeom>
                <a:avLst/>
                <a:gdLst>
                  <a:gd name="T0" fmla="*/ 0 w 30"/>
                  <a:gd name="T1" fmla="*/ 0 h 28"/>
                  <a:gd name="T2" fmla="*/ 0 w 30"/>
                  <a:gd name="T3" fmla="*/ 28 h 28"/>
                  <a:gd name="T4" fmla="*/ 30 w 30"/>
                  <a:gd name="T5" fmla="*/ 28 h 28"/>
                  <a:gd name="T6" fmla="*/ 23 w 30"/>
                  <a:gd name="T7" fmla="*/ 0 h 28"/>
                  <a:gd name="T8" fmla="*/ 0 w 30"/>
                  <a:gd name="T9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" h="28">
                    <a:moveTo>
                      <a:pt x="0" y="0"/>
                    </a:moveTo>
                    <a:lnTo>
                      <a:pt x="0" y="28"/>
                    </a:lnTo>
                    <a:lnTo>
                      <a:pt x="30" y="28"/>
                    </a:lnTo>
                    <a:lnTo>
                      <a:pt x="23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7" name="Freeform 15"/>
              <p:cNvSpPr>
                <a:spLocks noEditPoints="1"/>
              </p:cNvSpPr>
              <p:nvPr/>
            </p:nvSpPr>
            <p:spPr bwMode="auto">
              <a:xfrm>
                <a:off x="2589213" y="4794250"/>
                <a:ext cx="112713" cy="142875"/>
              </a:xfrm>
              <a:custGeom>
                <a:avLst/>
                <a:gdLst>
                  <a:gd name="T0" fmla="*/ 29 w 30"/>
                  <a:gd name="T1" fmla="*/ 20 h 38"/>
                  <a:gd name="T2" fmla="*/ 27 w 30"/>
                  <a:gd name="T3" fmla="*/ 19 h 38"/>
                  <a:gd name="T4" fmla="*/ 23 w 30"/>
                  <a:gd name="T5" fmla="*/ 1 h 38"/>
                  <a:gd name="T6" fmla="*/ 21 w 30"/>
                  <a:gd name="T7" fmla="*/ 0 h 38"/>
                  <a:gd name="T8" fmla="*/ 2 w 30"/>
                  <a:gd name="T9" fmla="*/ 0 h 38"/>
                  <a:gd name="T10" fmla="*/ 0 w 30"/>
                  <a:gd name="T11" fmla="*/ 1 h 38"/>
                  <a:gd name="T12" fmla="*/ 0 w 30"/>
                  <a:gd name="T13" fmla="*/ 29 h 38"/>
                  <a:gd name="T14" fmla="*/ 0 w 30"/>
                  <a:gd name="T15" fmla="*/ 29 h 38"/>
                  <a:gd name="T16" fmla="*/ 0 w 30"/>
                  <a:gd name="T17" fmla="*/ 37 h 38"/>
                  <a:gd name="T18" fmla="*/ 12 w 30"/>
                  <a:gd name="T19" fmla="*/ 26 h 38"/>
                  <a:gd name="T20" fmla="*/ 24 w 30"/>
                  <a:gd name="T21" fmla="*/ 38 h 38"/>
                  <a:gd name="T22" fmla="*/ 27 w 30"/>
                  <a:gd name="T23" fmla="*/ 38 h 38"/>
                  <a:gd name="T24" fmla="*/ 30 w 30"/>
                  <a:gd name="T25" fmla="*/ 21 h 38"/>
                  <a:gd name="T26" fmla="*/ 29 w 30"/>
                  <a:gd name="T27" fmla="*/ 20 h 38"/>
                  <a:gd name="T28" fmla="*/ 22 w 30"/>
                  <a:gd name="T29" fmla="*/ 16 h 38"/>
                  <a:gd name="T30" fmla="*/ 9 w 30"/>
                  <a:gd name="T31" fmla="*/ 16 h 38"/>
                  <a:gd name="T32" fmla="*/ 9 w 30"/>
                  <a:gd name="T33" fmla="*/ 4 h 38"/>
                  <a:gd name="T34" fmla="*/ 19 w 30"/>
                  <a:gd name="T35" fmla="*/ 4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0" h="38">
                    <a:moveTo>
                      <a:pt x="29" y="20"/>
                    </a:move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4" y="3"/>
                      <a:pt x="23" y="1"/>
                    </a:cubicBezTo>
                    <a:cubicBezTo>
                      <a:pt x="23" y="0"/>
                      <a:pt x="21" y="0"/>
                      <a:pt x="21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0" y="0"/>
                      <a:pt x="0" y="1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1" y="31"/>
                      <a:pt x="6" y="26"/>
                      <a:pt x="12" y="26"/>
                    </a:cubicBezTo>
                    <a:cubicBezTo>
                      <a:pt x="19" y="26"/>
                      <a:pt x="24" y="31"/>
                      <a:pt x="24" y="38"/>
                    </a:cubicBezTo>
                    <a:cubicBezTo>
                      <a:pt x="27" y="38"/>
                      <a:pt x="27" y="38"/>
                      <a:pt x="27" y="38"/>
                    </a:cubicBezTo>
                    <a:cubicBezTo>
                      <a:pt x="27" y="38"/>
                      <a:pt x="30" y="23"/>
                      <a:pt x="30" y="21"/>
                    </a:cubicBezTo>
                    <a:cubicBezTo>
                      <a:pt x="30" y="20"/>
                      <a:pt x="29" y="20"/>
                      <a:pt x="29" y="20"/>
                    </a:cubicBezTo>
                    <a:close/>
                    <a:moveTo>
                      <a:pt x="22" y="16"/>
                    </a:moveTo>
                    <a:cubicBezTo>
                      <a:pt x="9" y="16"/>
                      <a:pt x="9" y="16"/>
                      <a:pt x="9" y="16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19" y="4"/>
                      <a:pt x="19" y="4"/>
                      <a:pt x="19" y="4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8" name="Freeform 16"/>
              <p:cNvSpPr>
                <a:spLocks noEditPoints="1"/>
              </p:cNvSpPr>
              <p:nvPr/>
            </p:nvSpPr>
            <p:spPr bwMode="auto">
              <a:xfrm>
                <a:off x="2597150" y="4899025"/>
                <a:ext cx="74613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5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6" y="20"/>
                      <a:pt x="20" y="16"/>
                      <a:pt x="20" y="10"/>
                    </a:cubicBezTo>
                    <a:cubicBezTo>
                      <a:pt x="20" y="5"/>
                      <a:pt x="16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3" y="6"/>
                      <a:pt x="15" y="8"/>
                      <a:pt x="15" y="10"/>
                    </a:cubicBezTo>
                    <a:cubicBezTo>
                      <a:pt x="15" y="13"/>
                      <a:pt x="13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</p:grpSp>
        <p:sp>
          <p:nvSpPr>
            <p:cNvPr id="39" name="Freeform 17"/>
            <p:cNvSpPr>
              <a:spLocks/>
            </p:cNvSpPr>
            <p:nvPr/>
          </p:nvSpPr>
          <p:spPr bwMode="auto">
            <a:xfrm>
              <a:off x="1371381" y="2614294"/>
              <a:ext cx="503055" cy="159283"/>
            </a:xfrm>
            <a:custGeom>
              <a:avLst/>
              <a:gdLst>
                <a:gd name="T0" fmla="*/ 333 w 364"/>
                <a:gd name="T1" fmla="*/ 94 h 148"/>
                <a:gd name="T2" fmla="*/ 333 w 364"/>
                <a:gd name="T3" fmla="*/ 73 h 148"/>
                <a:gd name="T4" fmla="*/ 296 w 364"/>
                <a:gd name="T5" fmla="*/ 73 h 148"/>
                <a:gd name="T6" fmla="*/ 296 w 364"/>
                <a:gd name="T7" fmla="*/ 94 h 148"/>
                <a:gd name="T8" fmla="*/ 284 w 364"/>
                <a:gd name="T9" fmla="*/ 94 h 148"/>
                <a:gd name="T10" fmla="*/ 284 w 364"/>
                <a:gd name="T11" fmla="*/ 73 h 148"/>
                <a:gd name="T12" fmla="*/ 246 w 364"/>
                <a:gd name="T13" fmla="*/ 73 h 148"/>
                <a:gd name="T14" fmla="*/ 246 w 364"/>
                <a:gd name="T15" fmla="*/ 94 h 148"/>
                <a:gd name="T16" fmla="*/ 232 w 364"/>
                <a:gd name="T17" fmla="*/ 94 h 148"/>
                <a:gd name="T18" fmla="*/ 232 w 364"/>
                <a:gd name="T19" fmla="*/ 73 h 148"/>
                <a:gd name="T20" fmla="*/ 194 w 364"/>
                <a:gd name="T21" fmla="*/ 73 h 148"/>
                <a:gd name="T22" fmla="*/ 194 w 364"/>
                <a:gd name="T23" fmla="*/ 94 h 148"/>
                <a:gd name="T24" fmla="*/ 182 w 364"/>
                <a:gd name="T25" fmla="*/ 94 h 148"/>
                <a:gd name="T26" fmla="*/ 182 w 364"/>
                <a:gd name="T27" fmla="*/ 73 h 148"/>
                <a:gd name="T28" fmla="*/ 144 w 364"/>
                <a:gd name="T29" fmla="*/ 73 h 148"/>
                <a:gd name="T30" fmla="*/ 144 w 364"/>
                <a:gd name="T31" fmla="*/ 94 h 148"/>
                <a:gd name="T32" fmla="*/ 126 w 364"/>
                <a:gd name="T33" fmla="*/ 94 h 148"/>
                <a:gd name="T34" fmla="*/ 126 w 364"/>
                <a:gd name="T35" fmla="*/ 37 h 148"/>
                <a:gd name="T36" fmla="*/ 90 w 364"/>
                <a:gd name="T37" fmla="*/ 37 h 148"/>
                <a:gd name="T38" fmla="*/ 90 w 364"/>
                <a:gd name="T39" fmla="*/ 0 h 148"/>
                <a:gd name="T40" fmla="*/ 71 w 364"/>
                <a:gd name="T41" fmla="*/ 0 h 148"/>
                <a:gd name="T42" fmla="*/ 71 w 364"/>
                <a:gd name="T43" fmla="*/ 37 h 148"/>
                <a:gd name="T44" fmla="*/ 36 w 364"/>
                <a:gd name="T45" fmla="*/ 37 h 148"/>
                <a:gd name="T46" fmla="*/ 36 w 364"/>
                <a:gd name="T47" fmla="*/ 94 h 148"/>
                <a:gd name="T48" fmla="*/ 0 w 364"/>
                <a:gd name="T49" fmla="*/ 94 h 148"/>
                <a:gd name="T50" fmla="*/ 17 w 364"/>
                <a:gd name="T51" fmla="*/ 148 h 148"/>
                <a:gd name="T52" fmla="*/ 329 w 364"/>
                <a:gd name="T53" fmla="*/ 148 h 148"/>
                <a:gd name="T54" fmla="*/ 364 w 364"/>
                <a:gd name="T55" fmla="*/ 94 h 148"/>
                <a:gd name="T56" fmla="*/ 333 w 364"/>
                <a:gd name="T57" fmla="*/ 9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364" h="148">
                  <a:moveTo>
                    <a:pt x="333" y="94"/>
                  </a:moveTo>
                  <a:lnTo>
                    <a:pt x="333" y="73"/>
                  </a:lnTo>
                  <a:lnTo>
                    <a:pt x="296" y="73"/>
                  </a:lnTo>
                  <a:lnTo>
                    <a:pt x="296" y="94"/>
                  </a:lnTo>
                  <a:lnTo>
                    <a:pt x="284" y="94"/>
                  </a:lnTo>
                  <a:lnTo>
                    <a:pt x="284" y="73"/>
                  </a:lnTo>
                  <a:lnTo>
                    <a:pt x="246" y="73"/>
                  </a:lnTo>
                  <a:lnTo>
                    <a:pt x="246" y="94"/>
                  </a:lnTo>
                  <a:lnTo>
                    <a:pt x="232" y="94"/>
                  </a:lnTo>
                  <a:lnTo>
                    <a:pt x="232" y="73"/>
                  </a:lnTo>
                  <a:lnTo>
                    <a:pt x="194" y="73"/>
                  </a:lnTo>
                  <a:lnTo>
                    <a:pt x="194" y="94"/>
                  </a:lnTo>
                  <a:lnTo>
                    <a:pt x="182" y="94"/>
                  </a:lnTo>
                  <a:lnTo>
                    <a:pt x="182" y="73"/>
                  </a:lnTo>
                  <a:lnTo>
                    <a:pt x="144" y="73"/>
                  </a:lnTo>
                  <a:lnTo>
                    <a:pt x="144" y="94"/>
                  </a:lnTo>
                  <a:lnTo>
                    <a:pt x="126" y="94"/>
                  </a:lnTo>
                  <a:lnTo>
                    <a:pt x="126" y="37"/>
                  </a:lnTo>
                  <a:lnTo>
                    <a:pt x="90" y="37"/>
                  </a:lnTo>
                  <a:lnTo>
                    <a:pt x="90" y="0"/>
                  </a:lnTo>
                  <a:lnTo>
                    <a:pt x="71" y="0"/>
                  </a:lnTo>
                  <a:lnTo>
                    <a:pt x="71" y="37"/>
                  </a:lnTo>
                  <a:lnTo>
                    <a:pt x="36" y="37"/>
                  </a:lnTo>
                  <a:lnTo>
                    <a:pt x="36" y="94"/>
                  </a:lnTo>
                  <a:lnTo>
                    <a:pt x="0" y="94"/>
                  </a:lnTo>
                  <a:lnTo>
                    <a:pt x="17" y="148"/>
                  </a:lnTo>
                  <a:lnTo>
                    <a:pt x="329" y="148"/>
                  </a:lnTo>
                  <a:lnTo>
                    <a:pt x="364" y="94"/>
                  </a:lnTo>
                  <a:lnTo>
                    <a:pt x="333" y="94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en-GB" sz="1200"/>
            </a:p>
          </p:txBody>
        </p:sp>
        <p:pic>
          <p:nvPicPr>
            <p:cNvPr id="63" name="Picture 25" descr="DHLicon_Store_01"/>
            <p:cNvPicPr>
              <a:picLocks noChangeAspect="1" noChangeArrowheads="1"/>
            </p:cNvPicPr>
            <p:nvPr/>
          </p:nvPicPr>
          <p:blipFill>
            <a:blip r:embed="rId10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4515" y="2711430"/>
              <a:ext cx="758263" cy="2900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7" name="Picture 30" descr="DHLicon_Factory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11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gray">
            <a:xfrm>
              <a:off x="3836253" y="2565264"/>
              <a:ext cx="538831" cy="5823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8" name="Picture 25" descr="DHLicon_Store_01"/>
            <p:cNvPicPr>
              <a:picLocks noChangeAspect="1" noChangeArrowheads="1"/>
            </p:cNvPicPr>
            <p:nvPr/>
          </p:nvPicPr>
          <p:blipFill>
            <a:blip r:embed="rId10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86360" y="2711430"/>
              <a:ext cx="758263" cy="2900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85" name="Elbow Connector 84"/>
            <p:cNvCxnSpPr>
              <a:stCxn id="78" idx="3"/>
              <a:endCxn id="77" idx="1"/>
            </p:cNvCxnSpPr>
            <p:nvPr/>
          </p:nvCxnSpPr>
          <p:spPr bwMode="auto">
            <a:xfrm flipV="1">
              <a:off x="2944623" y="2856463"/>
              <a:ext cx="891630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1" name="Elbow Connector 90"/>
            <p:cNvCxnSpPr>
              <a:stCxn id="77" idx="3"/>
              <a:endCxn id="63" idx="1"/>
            </p:cNvCxnSpPr>
            <p:nvPr/>
          </p:nvCxnSpPr>
          <p:spPr bwMode="auto">
            <a:xfrm>
              <a:off x="4375084" y="2856463"/>
              <a:ext cx="709431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pic>
          <p:nvPicPr>
            <p:cNvPr id="96" name="Picture 95" descr="DHLicon_Lorry_right"/>
            <p:cNvPicPr>
              <a:picLocks noChangeAspect="1" noChangeArrowheads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88799" y="2963499"/>
              <a:ext cx="574747" cy="236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8" name="Picture 97" descr="DHLicon_Lorry_right"/>
            <p:cNvPicPr>
              <a:picLocks noChangeAspect="1" noChangeArrowheads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98791" y="2963499"/>
              <a:ext cx="574747" cy="236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6" name="TextBox 105"/>
            <p:cNvSpPr txBox="1"/>
            <p:nvPr/>
          </p:nvSpPr>
          <p:spPr>
            <a:xfrm>
              <a:off x="6223200" y="2299831"/>
              <a:ext cx="1271101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Sell</a:t>
              </a:r>
              <a:endParaRPr lang="en-GB" sz="1200" dirty="0"/>
            </a:p>
          </p:txBody>
        </p:sp>
        <p:sp>
          <p:nvSpPr>
            <p:cNvPr id="107" name="TextBox 106"/>
            <p:cNvSpPr txBox="1"/>
            <p:nvPr/>
          </p:nvSpPr>
          <p:spPr>
            <a:xfrm>
              <a:off x="1876359" y="2269396"/>
              <a:ext cx="1363703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Raw materials </a:t>
              </a:r>
              <a:endParaRPr lang="en-GB" sz="1200" dirty="0"/>
            </a:p>
          </p:txBody>
        </p:sp>
        <p:sp>
          <p:nvSpPr>
            <p:cNvPr id="108" name="TextBox 107"/>
            <p:cNvSpPr txBox="1"/>
            <p:nvPr/>
          </p:nvSpPr>
          <p:spPr>
            <a:xfrm>
              <a:off x="3399561" y="2278197"/>
              <a:ext cx="1363703" cy="264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Manufacture</a:t>
              </a:r>
              <a:endParaRPr lang="en-GB" sz="1200" dirty="0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4761937" y="2299831"/>
              <a:ext cx="1363703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Store</a:t>
              </a:r>
              <a:endParaRPr lang="en-GB" sz="1200" dirty="0"/>
            </a:p>
          </p:txBody>
        </p:sp>
        <p:pic>
          <p:nvPicPr>
            <p:cNvPr id="112" name="Picture 111" descr="DHLicon_Lorry_right"/>
            <p:cNvPicPr>
              <a:picLocks noChangeAspect="1" noChangeArrowheads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1757" y="2963499"/>
              <a:ext cx="574747" cy="236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18" name="Elbow Connector 117"/>
            <p:cNvCxnSpPr>
              <a:stCxn id="16" idx="3"/>
              <a:endCxn id="121" idx="1"/>
            </p:cNvCxnSpPr>
            <p:nvPr/>
          </p:nvCxnSpPr>
          <p:spPr bwMode="auto">
            <a:xfrm flipH="1">
              <a:off x="6613115" y="2856463"/>
              <a:ext cx="607014" cy="647841"/>
            </a:xfrm>
            <a:prstGeom prst="bentConnector3">
              <a:avLst>
                <a:gd name="adj1" fmla="val -3766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21" name="Circular Arrow 120"/>
            <p:cNvSpPr/>
            <p:nvPr/>
          </p:nvSpPr>
          <p:spPr bwMode="auto">
            <a:xfrm>
              <a:off x="6224683" y="3360871"/>
              <a:ext cx="398096" cy="386778"/>
            </a:xfrm>
            <a:prstGeom prst="circularArrow">
              <a:avLst>
                <a:gd name="adj1" fmla="val 15924"/>
                <a:gd name="adj2" fmla="val 1142319"/>
                <a:gd name="adj3" fmla="val 20337502"/>
                <a:gd name="adj4" fmla="val 1136999"/>
                <a:gd name="adj5" fmla="val 16940"/>
              </a:avLst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95363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1" i="0" u="none" strike="noStrike" normalizeH="0" baseline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2" name="TextBox 121"/>
            <p:cNvSpPr txBox="1"/>
            <p:nvPr/>
          </p:nvSpPr>
          <p:spPr>
            <a:xfrm>
              <a:off x="6272748" y="3273222"/>
              <a:ext cx="1363703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Returns</a:t>
              </a:r>
              <a:endParaRPr lang="en-GB" sz="1200" dirty="0"/>
            </a:p>
          </p:txBody>
        </p:sp>
        <p:pic>
          <p:nvPicPr>
            <p:cNvPr id="53" name="Picture 36"/>
            <p:cNvPicPr>
              <a:picLocks noChangeAspect="1"/>
            </p:cNvPicPr>
            <p:nvPr/>
          </p:nvPicPr>
          <p:blipFill>
            <a:blip r:embed="rId13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650" y="2593071"/>
              <a:ext cx="526783" cy="526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" name="Picture 23" descr="DHLicon_House"/>
            <p:cNvPicPr>
              <a:picLocks noChangeAspect="1" noChangeArrowheads="1"/>
            </p:cNvPicPr>
            <p:nvPr/>
          </p:nvPicPr>
          <p:blipFill>
            <a:blip r:embed="rId1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75112" y="2621982"/>
              <a:ext cx="604715" cy="4689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57" name="Elbow Connector 56"/>
            <p:cNvCxnSpPr>
              <a:stCxn id="16" idx="3"/>
              <a:endCxn id="55" idx="1"/>
            </p:cNvCxnSpPr>
            <p:nvPr/>
          </p:nvCxnSpPr>
          <p:spPr bwMode="auto">
            <a:xfrm>
              <a:off x="7220129" y="2856463"/>
              <a:ext cx="454983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64" name="TextBox 63"/>
            <p:cNvSpPr txBox="1"/>
            <p:nvPr/>
          </p:nvSpPr>
          <p:spPr>
            <a:xfrm>
              <a:off x="7341918" y="2282222"/>
              <a:ext cx="1271101" cy="264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Use</a:t>
              </a:r>
              <a:endParaRPr lang="en-GB" sz="1200" dirty="0"/>
            </a:p>
          </p:txBody>
        </p:sp>
        <p:cxnSp>
          <p:nvCxnSpPr>
            <p:cNvPr id="52" name="Elbow Connector 51"/>
            <p:cNvCxnSpPr>
              <a:stCxn id="53" idx="3"/>
              <a:endCxn id="78" idx="1"/>
            </p:cNvCxnSpPr>
            <p:nvPr/>
          </p:nvCxnSpPr>
          <p:spPr bwMode="auto">
            <a:xfrm>
              <a:off x="1096433" y="2856463"/>
              <a:ext cx="1089927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41" name="Rectangle 10"/>
          <p:cNvSpPr>
            <a:spLocks noChangeArrowheads="1"/>
          </p:cNvSpPr>
          <p:nvPr>
            <p:custDataLst>
              <p:tags r:id="rId1"/>
            </p:custDataLst>
          </p:nvPr>
        </p:nvSpPr>
        <p:spPr bwMode="gray">
          <a:xfrm>
            <a:off x="1779356" y="3537341"/>
            <a:ext cx="3008543" cy="1623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spcAft>
                <a:spcPts val="300"/>
              </a:spcAft>
              <a:buClr>
                <a:srgbClr val="000000"/>
              </a:buClr>
              <a:buSzPct val="100000"/>
            </a:pPr>
            <a:r>
              <a:rPr lang="en-US" b="1" dirty="0">
                <a:solidFill>
                  <a:srgbClr val="000000"/>
                </a:solidFill>
              </a:rPr>
              <a:t>Soil</a:t>
            </a:r>
          </a:p>
          <a:p>
            <a:pPr marL="182563" lvl="1" indent="-182563" eaLnBrk="1" hangingPunct="1"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Soil </a:t>
            </a:r>
            <a:r>
              <a:rPr lang="en-US" dirty="0" smtClean="0">
                <a:solidFill>
                  <a:srgbClr val="000000"/>
                </a:solidFill>
              </a:rPr>
              <a:t>degradation </a:t>
            </a:r>
            <a:r>
              <a:rPr lang="en-US" dirty="0">
                <a:solidFill>
                  <a:srgbClr val="000000"/>
                </a:solidFill>
              </a:rPr>
              <a:t>requires oil and mineral </a:t>
            </a:r>
            <a:r>
              <a:rPr lang="en-US" dirty="0" smtClean="0">
                <a:solidFill>
                  <a:srgbClr val="000000"/>
                </a:solidFill>
              </a:rPr>
              <a:t>inputs to replace nutrients</a:t>
            </a:r>
            <a:endParaRPr lang="en-US" dirty="0">
              <a:solidFill>
                <a:srgbClr val="000000"/>
              </a:solidFill>
            </a:endParaRPr>
          </a:p>
          <a:p>
            <a:pPr marL="182563" lvl="1" indent="-182563" eaLnBrk="1" hangingPunct="1"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Chemical </a:t>
            </a:r>
            <a:r>
              <a:rPr lang="en-US" dirty="0" smtClean="0">
                <a:solidFill>
                  <a:srgbClr val="000000"/>
                </a:solidFill>
              </a:rPr>
              <a:t>residues  including Nitrogen &amp; Phosphorus</a:t>
            </a:r>
            <a:endParaRPr lang="en-US" dirty="0">
              <a:solidFill>
                <a:srgbClr val="000000"/>
              </a:solidFill>
            </a:endParaRPr>
          </a:p>
          <a:p>
            <a:pPr marL="182563" lvl="1" indent="-182563" eaLnBrk="1" hangingPunct="1"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Desertification in key growing areas e.g. California</a:t>
            </a:r>
          </a:p>
        </p:txBody>
      </p:sp>
      <p:sp>
        <p:nvSpPr>
          <p:cNvPr id="42" name="Rectangle 12"/>
          <p:cNvSpPr>
            <a:spLocks noChangeArrowheads="1"/>
          </p:cNvSpPr>
          <p:nvPr>
            <p:custDataLst>
              <p:tags r:id="rId2"/>
            </p:custDataLst>
          </p:nvPr>
        </p:nvSpPr>
        <p:spPr bwMode="gray">
          <a:xfrm>
            <a:off x="381167" y="2412592"/>
            <a:ext cx="2794727" cy="955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90000"/>
              </a:lnSpc>
              <a:spcAft>
                <a:spcPts val="300"/>
              </a:spcAft>
              <a:buClr>
                <a:srgbClr val="000000"/>
              </a:buClr>
              <a:buSzPct val="100000"/>
              <a:defRPr/>
            </a:pPr>
            <a:r>
              <a:rPr lang="en-US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Deforestation &amp; land use change</a:t>
            </a:r>
            <a:endParaRPr lang="en-US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171450" lvl="1" indent="-171450">
              <a:spcAft>
                <a:spcPts val="300"/>
              </a:spcAft>
              <a:buSzPct val="100000"/>
              <a:buFont typeface="Arial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</a:t>
            </a:r>
            <a:r>
              <a:rPr lang="en-US" baseline="-25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Impact on </a:t>
            </a:r>
            <a:r>
              <a:rPr lang="en-US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climate regulation</a:t>
            </a: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171450" lvl="1" indent="-171450">
              <a:spcAft>
                <a:spcPts val="300"/>
              </a:spcAft>
              <a:buSzPct val="100000"/>
              <a:buFont typeface="Arial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Ecosystem </a:t>
            </a:r>
            <a:r>
              <a:rPr lang="en-US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destruction</a:t>
            </a:r>
          </a:p>
          <a:p>
            <a:pPr marL="171450" lvl="1" indent="-171450">
              <a:spcAft>
                <a:spcPts val="300"/>
              </a:spcAft>
              <a:buSzPct val="100000"/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Biodiversity loss</a:t>
            </a:r>
          </a:p>
        </p:txBody>
      </p:sp>
      <p:pic>
        <p:nvPicPr>
          <p:cNvPr id="43" name="Picture 15" descr="Environment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27847" y="2651146"/>
            <a:ext cx="1007920" cy="879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7" name="AutoShape 52"/>
          <p:cNvCxnSpPr>
            <a:cxnSpLocks noChangeShapeType="1"/>
          </p:cNvCxnSpPr>
          <p:nvPr/>
        </p:nvCxnSpPr>
        <p:spPr bwMode="auto">
          <a:xfrm flipH="1" flipV="1">
            <a:off x="5766301" y="2318083"/>
            <a:ext cx="195263" cy="57150"/>
          </a:xfrm>
          <a:prstGeom prst="straightConnector1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51" name="Picture 48" descr="http://ts1.mm.bing.net/th?id=i.4707392252543224&amp;pid=1.9"/>
          <p:cNvPicPr>
            <a:picLocks noChangeAspect="1" noChangeArrowheads="1"/>
          </p:cNvPicPr>
          <p:nvPr/>
        </p:nvPicPr>
        <p:blipFill>
          <a:blip r:embed="rId1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4101" y="3881561"/>
            <a:ext cx="687387" cy="70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gray">
          <a:xfrm>
            <a:off x="4967133" y="3043435"/>
            <a:ext cx="2979869" cy="1171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90000"/>
              </a:lnSpc>
              <a:spcAft>
                <a:spcPts val="300"/>
              </a:spcAft>
              <a:buClr>
                <a:srgbClr val="000000"/>
              </a:buClr>
              <a:buSzPct val="100000"/>
            </a:pPr>
            <a:r>
              <a:rPr lang="en-US" b="1" dirty="0" smtClean="0">
                <a:solidFill>
                  <a:srgbClr val="000000"/>
                </a:solidFill>
              </a:rPr>
              <a:t>Greenhouse Gas Emissions</a:t>
            </a:r>
            <a:endParaRPr lang="en-US" b="1" dirty="0">
              <a:solidFill>
                <a:srgbClr val="000000"/>
              </a:solidFill>
            </a:endParaRP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Climate disruption – droughts and floods, weather pattern change</a:t>
            </a:r>
            <a:endParaRPr lang="en-US" dirty="0">
              <a:solidFill>
                <a:srgbClr val="000000"/>
              </a:solidFill>
            </a:endParaRP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Emissions &gt; </a:t>
            </a:r>
            <a:r>
              <a:rPr lang="en-US" dirty="0">
                <a:solidFill>
                  <a:srgbClr val="000000"/>
                </a:solidFill>
              </a:rPr>
              <a:t>ocean </a:t>
            </a:r>
            <a:r>
              <a:rPr lang="en-US" dirty="0" smtClean="0">
                <a:solidFill>
                  <a:srgbClr val="000000"/>
                </a:solidFill>
              </a:rPr>
              <a:t>acidification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Air quality impact on health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1" name="Rectangle 14"/>
          <p:cNvSpPr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409482" y="5261945"/>
            <a:ext cx="4378418" cy="1355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90000"/>
              </a:lnSpc>
              <a:spcAft>
                <a:spcPts val="300"/>
              </a:spcAft>
              <a:buClr>
                <a:srgbClr val="000000"/>
              </a:buClr>
              <a:buSzPct val="100000"/>
            </a:pPr>
            <a:r>
              <a:rPr lang="en-US" b="1" dirty="0">
                <a:solidFill>
                  <a:srgbClr val="000000"/>
                </a:solidFill>
              </a:rPr>
              <a:t>Oceans &amp; water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Depletion of ground-water sources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Pollution of fresh-water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Water scarcity issues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Overfishing </a:t>
            </a:r>
            <a:r>
              <a:rPr lang="en-US" dirty="0">
                <a:solidFill>
                  <a:srgbClr val="000000"/>
                </a:solidFill>
              </a:rPr>
              <a:t>depletes marine species 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Acidification impacting on coral and marine </a:t>
            </a:r>
            <a:r>
              <a:rPr lang="en-US" dirty="0" smtClean="0">
                <a:solidFill>
                  <a:srgbClr val="000000"/>
                </a:solidFill>
              </a:rPr>
              <a:t>habitat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65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7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08132" y="5436586"/>
            <a:ext cx="735256" cy="65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7844429" y="3193451"/>
            <a:ext cx="887412" cy="887412"/>
            <a:chOff x="3785519" y="2811014"/>
            <a:chExt cx="887412" cy="887412"/>
          </a:xfrm>
        </p:grpSpPr>
        <p:pic>
          <p:nvPicPr>
            <p:cNvPr id="59" name="Picture 44" descr="http://ts4.mm.bing.net/th?id=i.4706224031729307&amp;pid=1.9"/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85519" y="2811014"/>
              <a:ext cx="887412" cy="887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3920992" y="2945371"/>
              <a:ext cx="65274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 err="1" smtClean="0">
                  <a:solidFill>
                    <a:schemeClr val="accent1"/>
                  </a:solidFill>
                </a:rPr>
                <a:t>GHG</a:t>
              </a:r>
              <a:endParaRPr lang="en-GB" sz="1600" b="1" dirty="0">
                <a:solidFill>
                  <a:schemeClr val="accent1"/>
                </a:solidFill>
              </a:endParaRPr>
            </a:p>
          </p:txBody>
        </p:sp>
      </p:grpSp>
      <p:pic>
        <p:nvPicPr>
          <p:cNvPr id="66" name="Picture 5" descr="http://ts2.mm.bing.net/th?id=i.4819452243086173&amp;pid=1.9"/>
          <p:cNvPicPr>
            <a:picLocks noChangeAspect="1" noChangeArrowheads="1"/>
          </p:cNvPicPr>
          <p:nvPr/>
        </p:nvPicPr>
        <p:blipFill>
          <a:blip r:embed="rId20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96049" y="4749182"/>
            <a:ext cx="606386" cy="578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" name="Rectangle 17"/>
          <p:cNvSpPr>
            <a:spLocks noChangeArrowheads="1"/>
          </p:cNvSpPr>
          <p:nvPr>
            <p:custDataLst>
              <p:tags r:id="rId5"/>
            </p:custDataLst>
          </p:nvPr>
        </p:nvSpPr>
        <p:spPr bwMode="gray">
          <a:xfrm>
            <a:off x="5375439" y="4572869"/>
            <a:ext cx="2847926" cy="1414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85000"/>
              </a:lnSpc>
              <a:spcAft>
                <a:spcPts val="300"/>
              </a:spcAft>
              <a:buClr>
                <a:srgbClr val="000000"/>
              </a:buClr>
              <a:buSzPct val="100000"/>
              <a:buFontTx/>
              <a:buChar char=" "/>
            </a:pPr>
            <a:r>
              <a:rPr lang="en-US" b="1" dirty="0" smtClean="0">
                <a:solidFill>
                  <a:srgbClr val="000000"/>
                </a:solidFill>
              </a:rPr>
              <a:t>Resources, Fossil Fuels, Waste</a:t>
            </a:r>
            <a:endParaRPr lang="en-US" b="1" dirty="0">
              <a:solidFill>
                <a:srgbClr val="000000"/>
              </a:solidFill>
            </a:endParaRP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Resource depletion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Peak oil and gas issues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Impact of mining on local ecosystems and </a:t>
            </a:r>
            <a:r>
              <a:rPr lang="en-US" dirty="0" smtClean="0">
                <a:solidFill>
                  <a:srgbClr val="000000"/>
                </a:solidFill>
              </a:rPr>
              <a:t>water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Waste vs food security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46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Food Sector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18244"/>
            <a:ext cx="7886700" cy="46662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food sector includes </a:t>
            </a:r>
            <a:r>
              <a:rPr lang="en-GB" dirty="0" smtClean="0"/>
              <a:t>a </a:t>
            </a:r>
            <a:r>
              <a:rPr lang="en-GB" dirty="0"/>
              <a:t>wide variety of </a:t>
            </a:r>
            <a:r>
              <a:rPr lang="en-GB" dirty="0" smtClean="0"/>
              <a:t>sub-sectors.</a:t>
            </a:r>
          </a:p>
          <a:p>
            <a:pPr marL="0" indent="0">
              <a:buNone/>
            </a:pPr>
            <a:r>
              <a:rPr lang="en-GB" dirty="0" smtClean="0"/>
              <a:t>We </a:t>
            </a:r>
            <a:r>
              <a:rPr lang="en-GB" dirty="0"/>
              <a:t>start by looking at the overall food system, including a selection of circular economy developments, then move on to the </a:t>
            </a:r>
            <a:r>
              <a:rPr lang="en-GB" b="1" dirty="0"/>
              <a:t>coffee sub-sector.</a:t>
            </a:r>
            <a:r>
              <a:rPr lang="en-GB" dirty="0"/>
              <a:t>  We will cover:</a:t>
            </a:r>
          </a:p>
          <a:p>
            <a:pPr lvl="0"/>
            <a:r>
              <a:rPr lang="en-GB" dirty="0"/>
              <a:t>key facts and figures for the food sector;</a:t>
            </a:r>
          </a:p>
          <a:p>
            <a:pPr lvl="0"/>
            <a:r>
              <a:rPr lang="en-GB" dirty="0"/>
              <a:t>features and challenges for traditional supply chains;</a:t>
            </a:r>
          </a:p>
          <a:p>
            <a:pPr lvl="0"/>
            <a:r>
              <a:rPr lang="en-GB" dirty="0"/>
              <a:t>conflicts of demand and supply;</a:t>
            </a:r>
          </a:p>
          <a:p>
            <a:pPr lvl="0"/>
            <a:r>
              <a:rPr lang="en-GB" dirty="0"/>
              <a:t>circular economy developments;</a:t>
            </a:r>
          </a:p>
          <a:p>
            <a:pPr lvl="0"/>
            <a:r>
              <a:rPr lang="en-GB" dirty="0"/>
              <a:t>the coffee sub-sector: overview, challenges, snapshots and case studies for circular economy developments;</a:t>
            </a:r>
          </a:p>
          <a:p>
            <a:pPr lvl="0"/>
            <a:r>
              <a:rPr lang="en-GB" dirty="0"/>
              <a:t>supply chain implications, and a summary.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289178" y="5734848"/>
            <a:ext cx="8308359" cy="923330"/>
            <a:chOff x="289178" y="2559704"/>
            <a:chExt cx="8308359" cy="923330"/>
          </a:xfrm>
        </p:grpSpPr>
        <p:sp>
          <p:nvSpPr>
            <p:cNvPr id="5" name="Flowchart: Process 4"/>
            <p:cNvSpPr/>
            <p:nvPr/>
          </p:nvSpPr>
          <p:spPr>
            <a:xfrm>
              <a:off x="2535597" y="2643369"/>
              <a:ext cx="1224000" cy="756000"/>
            </a:xfrm>
            <a:prstGeom prst="flowChartProcess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Drivers for change:</a:t>
              </a:r>
              <a:endParaRPr lang="en-GB" dirty="0"/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4148244" y="2643369"/>
              <a:ext cx="4449293" cy="756000"/>
            </a:xfrm>
            <a:prstGeom prst="flowChartProcess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Sectors</a:t>
              </a:r>
              <a:r>
                <a:rPr lang="en-GB" dirty="0" smtClean="0"/>
                <a:t> : </a:t>
              </a:r>
            </a:p>
            <a:p>
              <a:pPr algn="ctr"/>
              <a:r>
                <a:rPr lang="en-GB" dirty="0" smtClean="0"/>
                <a:t>Food, Fashion, Consumer Technology, Industrial manufacturing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62309" y="2559704"/>
              <a:ext cx="184224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 smtClean="0">
                  <a:latin typeface="+mn-lt"/>
                </a:rPr>
                <a:t>Why are businesses </a:t>
              </a:r>
              <a:r>
                <a:rPr lang="en-GB" sz="1400" b="1" dirty="0">
                  <a:latin typeface="+mn-lt"/>
                </a:rPr>
                <a:t>adopting</a:t>
              </a:r>
              <a:r>
                <a:rPr lang="en-GB" sz="1400" dirty="0">
                  <a:latin typeface="+mn-lt"/>
                </a:rPr>
                <a:t> </a:t>
              </a:r>
              <a:r>
                <a:rPr lang="en-GB" sz="1400" b="1" dirty="0" smtClean="0">
                  <a:latin typeface="+mn-lt"/>
                </a:rPr>
                <a:t>circular economy models?</a:t>
              </a:r>
            </a:p>
            <a:p>
              <a:r>
                <a:rPr lang="en-GB" sz="1200" dirty="0" smtClean="0">
                  <a:latin typeface="+mn-lt"/>
                </a:rPr>
                <a:t>Chapters 5-9</a:t>
              </a:r>
            </a:p>
          </p:txBody>
        </p:sp>
        <p:cxnSp>
          <p:nvCxnSpPr>
            <p:cNvPr id="8" name="Straight Arrow Connector 7"/>
            <p:cNvCxnSpPr>
              <a:stCxn id="5" idx="3"/>
              <a:endCxn id="6" idx="1"/>
            </p:cNvCxnSpPr>
            <p:nvPr/>
          </p:nvCxnSpPr>
          <p:spPr>
            <a:xfrm>
              <a:off x="3759597" y="3021369"/>
              <a:ext cx="38864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val 8"/>
            <p:cNvSpPr/>
            <p:nvPr/>
          </p:nvSpPr>
          <p:spPr>
            <a:xfrm>
              <a:off x="289178" y="2807897"/>
              <a:ext cx="426944" cy="426944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 smtClean="0"/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20752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ood supply chain issues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489620"/>
              </p:ext>
            </p:extLst>
          </p:nvPr>
        </p:nvGraphicFramePr>
        <p:xfrm>
          <a:off x="362857" y="1245704"/>
          <a:ext cx="8423957" cy="4784981"/>
        </p:xfrm>
        <a:graphic>
          <a:graphicData uri="http://schemas.openxmlformats.org/drawingml/2006/table">
            <a:tbl>
              <a:tblPr/>
              <a:tblGrid>
                <a:gridCol w="12687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72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869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869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4789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261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55129">
                <a:tc rowSpan="2"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System condition</a:t>
                      </a:r>
                    </a:p>
                  </a:txBody>
                  <a:tcPr marL="7161" marR="7161" marT="7161" marB="0" anchor="b">
                    <a:lnL>
                      <a:noFill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 rtl="0" fontAlgn="ctr"/>
                      <a:r>
                        <a:rPr lang="en-GB" sz="14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Supply chain stage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949">
                <a:tc vMerge="1">
                  <a:txBody>
                    <a:bodyPr/>
                    <a:lstStyle/>
                    <a:p>
                      <a:pPr algn="l" fontAlgn="ctr"/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Raw materials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Manufacture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Logistics &amp; sales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Use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End-of-life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488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Scarce materials taken from the earth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Oil based fertilizers, phosphate, chemical pesticides, irrigation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energy from fossil fuels, water use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Energy use and plastic packaging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Energy and water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Energy use for waste transport and processing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8950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 made toxic &amp; persistent chemicals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Agri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inputs 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pesticides 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etc, toxins  Pollution to soil, water, air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processing inputs, E numbers, chemicals, cleaning chemicals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particulates from eg diesel, many issues with air and sea freight and refrigeration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GHG emissions incl. methane from decomposition of food waste in landfill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5928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Destruction &amp; pollution of nature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pesticides, agri run-off, animal welfare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Concerns re effluent and pollution to air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Shipping and road freight pollution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Effluent from cleaning chemicals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Landfill or incineration, pollution and toxins from packaging and chemical food additives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01181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Work and/or use </a:t>
                      </a:r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conditions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child 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labour, safety, slavery, pollution affecting communities, fair conditions and prices for growers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child 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labour, safety, slavery, pollution affecting communities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working 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conditions and pay, traffic congestion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Chemical additives, sugar, salt etc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161" marR="7161" marT="7161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583680" y="6212736"/>
            <a:ext cx="79316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Tahoma" panose="020B0604030504040204" pitchFamily="34" charset="0"/>
              </a:rPr>
              <a:t>Adapted from Streamlined Life Cycle Assessment (based on Natural Step System Conditions), Sustainable Wealth Creation, 2007, with kind permission of Forum for the Future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41401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3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27546"/>
          </a:xfrm>
        </p:spPr>
        <p:txBody>
          <a:bodyPr>
            <a:normAutofit/>
          </a:bodyPr>
          <a:lstStyle/>
          <a:p>
            <a:r>
              <a:rPr lang="en-GB" altLang="en-US" sz="2800" dirty="0" smtClean="0"/>
              <a:t>Figure </a:t>
            </a:r>
            <a:r>
              <a:rPr lang="en-GB" altLang="en-US" dirty="0" smtClean="0"/>
              <a:t>6.9</a:t>
            </a:r>
            <a:r>
              <a:rPr lang="en-GB" altLang="en-US" sz="2800" dirty="0" smtClean="0"/>
              <a:t>:  </a:t>
            </a:r>
            <a:r>
              <a:rPr lang="en-GB" altLang="en-US" sz="2800" b="1" dirty="0" smtClean="0"/>
              <a:t>Supply-chain impacts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617776" y="1258739"/>
            <a:ext cx="8043369" cy="1478253"/>
            <a:chOff x="569650" y="2269396"/>
            <a:chExt cx="8043369" cy="1478253"/>
          </a:xfrm>
        </p:grpSpPr>
        <p:pic>
          <p:nvPicPr>
            <p:cNvPr id="16" name="Picture 23" descr="DHLicon_Store_03"/>
            <p:cNvPicPr>
              <a:picLocks noChangeAspect="1" noChangeArrowheads="1"/>
            </p:cNvPicPr>
            <p:nvPr/>
          </p:nvPicPr>
          <p:blipFill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4736" y="2713128"/>
              <a:ext cx="635393" cy="2866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62" name="Elbow Connector 61"/>
            <p:cNvCxnSpPr>
              <a:stCxn id="63" idx="3"/>
              <a:endCxn id="16" idx="1"/>
            </p:cNvCxnSpPr>
            <p:nvPr/>
          </p:nvCxnSpPr>
          <p:spPr bwMode="auto">
            <a:xfrm flipV="1">
              <a:off x="5842778" y="2856463"/>
              <a:ext cx="741958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7" name="Freeform 5"/>
            <p:cNvSpPr>
              <a:spLocks noEditPoints="1"/>
            </p:cNvSpPr>
            <p:nvPr/>
          </p:nvSpPr>
          <p:spPr bwMode="auto">
            <a:xfrm>
              <a:off x="1311608" y="2420461"/>
              <a:ext cx="564619" cy="165631"/>
            </a:xfrm>
            <a:custGeom>
              <a:avLst/>
              <a:gdLst>
                <a:gd name="T0" fmla="*/ 59 w 234"/>
                <a:gd name="T1" fmla="*/ 31 h 65"/>
                <a:gd name="T2" fmla="*/ 26 w 234"/>
                <a:gd name="T3" fmla="*/ 35 h 65"/>
                <a:gd name="T4" fmla="*/ 38 w 234"/>
                <a:gd name="T5" fmla="*/ 46 h 65"/>
                <a:gd name="T6" fmla="*/ 109 w 234"/>
                <a:gd name="T7" fmla="*/ 65 h 65"/>
                <a:gd name="T8" fmla="*/ 114 w 234"/>
                <a:gd name="T9" fmla="*/ 56 h 65"/>
                <a:gd name="T10" fmla="*/ 128 w 234"/>
                <a:gd name="T11" fmla="*/ 63 h 65"/>
                <a:gd name="T12" fmla="*/ 194 w 234"/>
                <a:gd name="T13" fmla="*/ 52 h 65"/>
                <a:gd name="T14" fmla="*/ 197 w 234"/>
                <a:gd name="T15" fmla="*/ 64 h 65"/>
                <a:gd name="T16" fmla="*/ 198 w 234"/>
                <a:gd name="T17" fmla="*/ 55 h 65"/>
                <a:gd name="T18" fmla="*/ 84 w 234"/>
                <a:gd name="T19" fmla="*/ 40 h 65"/>
                <a:gd name="T20" fmla="*/ 84 w 234"/>
                <a:gd name="T21" fmla="*/ 38 h 65"/>
                <a:gd name="T22" fmla="*/ 86 w 234"/>
                <a:gd name="T23" fmla="*/ 38 h 65"/>
                <a:gd name="T24" fmla="*/ 91 w 234"/>
                <a:gd name="T25" fmla="*/ 39 h 65"/>
                <a:gd name="T26" fmla="*/ 91 w 234"/>
                <a:gd name="T27" fmla="*/ 38 h 65"/>
                <a:gd name="T28" fmla="*/ 93 w 234"/>
                <a:gd name="T29" fmla="*/ 38 h 65"/>
                <a:gd name="T30" fmla="*/ 98 w 234"/>
                <a:gd name="T31" fmla="*/ 39 h 65"/>
                <a:gd name="T32" fmla="*/ 98 w 234"/>
                <a:gd name="T33" fmla="*/ 37 h 65"/>
                <a:gd name="T34" fmla="*/ 100 w 234"/>
                <a:gd name="T35" fmla="*/ 37 h 65"/>
                <a:gd name="T36" fmla="*/ 104 w 234"/>
                <a:gd name="T37" fmla="*/ 39 h 65"/>
                <a:gd name="T38" fmla="*/ 105 w 234"/>
                <a:gd name="T39" fmla="*/ 37 h 65"/>
                <a:gd name="T40" fmla="*/ 107 w 234"/>
                <a:gd name="T41" fmla="*/ 37 h 65"/>
                <a:gd name="T42" fmla="*/ 114 w 234"/>
                <a:gd name="T43" fmla="*/ 36 h 65"/>
                <a:gd name="T44" fmla="*/ 114 w 234"/>
                <a:gd name="T45" fmla="*/ 38 h 65"/>
                <a:gd name="T46" fmla="*/ 112 w 234"/>
                <a:gd name="T47" fmla="*/ 38 h 65"/>
                <a:gd name="T48" fmla="*/ 118 w 234"/>
                <a:gd name="T49" fmla="*/ 38 h 65"/>
                <a:gd name="T50" fmla="*/ 119 w 234"/>
                <a:gd name="T51" fmla="*/ 36 h 65"/>
                <a:gd name="T52" fmla="*/ 121 w 234"/>
                <a:gd name="T53" fmla="*/ 36 h 65"/>
                <a:gd name="T54" fmla="*/ 125 w 234"/>
                <a:gd name="T55" fmla="*/ 36 h 65"/>
                <a:gd name="T56" fmla="*/ 124 w 234"/>
                <a:gd name="T57" fmla="*/ 37 h 65"/>
                <a:gd name="T58" fmla="*/ 138 w 234"/>
                <a:gd name="T59" fmla="*/ 35 h 65"/>
                <a:gd name="T60" fmla="*/ 142 w 234"/>
                <a:gd name="T61" fmla="*/ 37 h 65"/>
                <a:gd name="T62" fmla="*/ 143 w 234"/>
                <a:gd name="T63" fmla="*/ 35 h 65"/>
                <a:gd name="T64" fmla="*/ 145 w 234"/>
                <a:gd name="T65" fmla="*/ 35 h 65"/>
                <a:gd name="T66" fmla="*/ 149 w 234"/>
                <a:gd name="T67" fmla="*/ 36 h 65"/>
                <a:gd name="T68" fmla="*/ 150 w 234"/>
                <a:gd name="T69" fmla="*/ 35 h 65"/>
                <a:gd name="T70" fmla="*/ 152 w 234"/>
                <a:gd name="T71" fmla="*/ 35 h 65"/>
                <a:gd name="T72" fmla="*/ 156 w 234"/>
                <a:gd name="T73" fmla="*/ 36 h 65"/>
                <a:gd name="T74" fmla="*/ 157 w 234"/>
                <a:gd name="T75" fmla="*/ 34 h 65"/>
                <a:gd name="T76" fmla="*/ 159 w 234"/>
                <a:gd name="T77" fmla="*/ 34 h 65"/>
                <a:gd name="T78" fmla="*/ 163 w 234"/>
                <a:gd name="T79" fmla="*/ 36 h 65"/>
                <a:gd name="T80" fmla="*/ 164 w 234"/>
                <a:gd name="T81" fmla="*/ 34 h 65"/>
                <a:gd name="T82" fmla="*/ 165 w 234"/>
                <a:gd name="T83" fmla="*/ 34 h 65"/>
                <a:gd name="T84" fmla="*/ 170 w 234"/>
                <a:gd name="T85" fmla="*/ 35 h 65"/>
                <a:gd name="T86" fmla="*/ 171 w 234"/>
                <a:gd name="T87" fmla="*/ 34 h 65"/>
                <a:gd name="T88" fmla="*/ 172 w 234"/>
                <a:gd name="T89" fmla="*/ 34 h 65"/>
                <a:gd name="T90" fmla="*/ 177 w 234"/>
                <a:gd name="T91" fmla="*/ 35 h 65"/>
                <a:gd name="T92" fmla="*/ 178 w 234"/>
                <a:gd name="T93" fmla="*/ 33 h 65"/>
                <a:gd name="T94" fmla="*/ 179 w 234"/>
                <a:gd name="T95" fmla="*/ 33 h 65"/>
                <a:gd name="T96" fmla="*/ 184 w 234"/>
                <a:gd name="T97" fmla="*/ 35 h 65"/>
                <a:gd name="T98" fmla="*/ 185 w 234"/>
                <a:gd name="T99" fmla="*/ 33 h 65"/>
                <a:gd name="T100" fmla="*/ 186 w 234"/>
                <a:gd name="T101" fmla="*/ 33 h 65"/>
                <a:gd name="T102" fmla="*/ 209 w 234"/>
                <a:gd name="T103" fmla="*/ 34 h 65"/>
                <a:gd name="T104" fmla="*/ 209 w 234"/>
                <a:gd name="T105" fmla="*/ 34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34" h="65">
                  <a:moveTo>
                    <a:pt x="222" y="33"/>
                  </a:moveTo>
                  <a:cubicBezTo>
                    <a:pt x="219" y="33"/>
                    <a:pt x="219" y="33"/>
                    <a:pt x="219" y="33"/>
                  </a:cubicBezTo>
                  <a:cubicBezTo>
                    <a:pt x="217" y="31"/>
                    <a:pt x="217" y="31"/>
                    <a:pt x="217" y="31"/>
                  </a:cubicBezTo>
                  <a:cubicBezTo>
                    <a:pt x="218" y="31"/>
                    <a:pt x="218" y="31"/>
                    <a:pt x="218" y="31"/>
                  </a:cubicBezTo>
                  <a:cubicBezTo>
                    <a:pt x="214" y="28"/>
                    <a:pt x="206" y="25"/>
                    <a:pt x="196" y="25"/>
                  </a:cubicBezTo>
                  <a:cubicBezTo>
                    <a:pt x="180" y="25"/>
                    <a:pt x="59" y="31"/>
                    <a:pt x="59" y="31"/>
                  </a:cubicBezTo>
                  <a:cubicBezTo>
                    <a:pt x="52" y="28"/>
                    <a:pt x="52" y="28"/>
                    <a:pt x="52" y="28"/>
                  </a:cubicBezTo>
                  <a:cubicBezTo>
                    <a:pt x="52" y="28"/>
                    <a:pt x="35" y="6"/>
                    <a:pt x="33" y="4"/>
                  </a:cubicBezTo>
                  <a:cubicBezTo>
                    <a:pt x="32" y="2"/>
                    <a:pt x="31" y="0"/>
                    <a:pt x="29" y="1"/>
                  </a:cubicBezTo>
                  <a:cubicBezTo>
                    <a:pt x="26" y="1"/>
                    <a:pt x="22" y="2"/>
                    <a:pt x="22" y="2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5"/>
                    <a:pt x="29" y="35"/>
                    <a:pt x="26" y="35"/>
                  </a:cubicBezTo>
                  <a:cubicBezTo>
                    <a:pt x="23" y="35"/>
                    <a:pt x="21" y="37"/>
                    <a:pt x="21" y="37"/>
                  </a:cubicBezTo>
                  <a:cubicBezTo>
                    <a:pt x="21" y="37"/>
                    <a:pt x="16" y="35"/>
                    <a:pt x="8" y="35"/>
                  </a:cubicBezTo>
                  <a:cubicBezTo>
                    <a:pt x="0" y="35"/>
                    <a:pt x="1" y="36"/>
                    <a:pt x="1" y="36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2" y="42"/>
                    <a:pt x="38" y="46"/>
                  </a:cubicBezTo>
                  <a:cubicBezTo>
                    <a:pt x="54" y="50"/>
                    <a:pt x="78" y="54"/>
                    <a:pt x="83" y="54"/>
                  </a:cubicBezTo>
                  <a:cubicBezTo>
                    <a:pt x="87" y="54"/>
                    <a:pt x="102" y="54"/>
                    <a:pt x="110" y="54"/>
                  </a:cubicBezTo>
                  <a:cubicBezTo>
                    <a:pt x="110" y="58"/>
                    <a:pt x="110" y="58"/>
                    <a:pt x="110" y="58"/>
                  </a:cubicBezTo>
                  <a:cubicBezTo>
                    <a:pt x="109" y="58"/>
                    <a:pt x="109" y="58"/>
                    <a:pt x="109" y="58"/>
                  </a:cubicBezTo>
                  <a:cubicBezTo>
                    <a:pt x="107" y="58"/>
                    <a:pt x="105" y="59"/>
                    <a:pt x="105" y="61"/>
                  </a:cubicBezTo>
                  <a:cubicBezTo>
                    <a:pt x="105" y="63"/>
                    <a:pt x="107" y="65"/>
                    <a:pt x="109" y="65"/>
                  </a:cubicBezTo>
                  <a:cubicBezTo>
                    <a:pt x="112" y="65"/>
                    <a:pt x="112" y="65"/>
                    <a:pt x="112" y="65"/>
                  </a:cubicBezTo>
                  <a:cubicBezTo>
                    <a:pt x="114" y="65"/>
                    <a:pt x="115" y="63"/>
                    <a:pt x="115" y="61"/>
                  </a:cubicBezTo>
                  <a:cubicBezTo>
                    <a:pt x="115" y="59"/>
                    <a:pt x="114" y="58"/>
                    <a:pt x="112" y="58"/>
                  </a:cubicBezTo>
                  <a:cubicBezTo>
                    <a:pt x="112" y="57"/>
                    <a:pt x="112" y="57"/>
                    <a:pt x="112" y="57"/>
                  </a:cubicBezTo>
                  <a:cubicBezTo>
                    <a:pt x="113" y="56"/>
                    <a:pt x="113" y="56"/>
                    <a:pt x="113" y="56"/>
                  </a:cubicBezTo>
                  <a:cubicBezTo>
                    <a:pt x="114" y="56"/>
                    <a:pt x="114" y="56"/>
                    <a:pt x="114" y="56"/>
                  </a:cubicBezTo>
                  <a:cubicBezTo>
                    <a:pt x="114" y="56"/>
                    <a:pt x="114" y="56"/>
                    <a:pt x="114" y="56"/>
                  </a:cubicBezTo>
                  <a:cubicBezTo>
                    <a:pt x="114" y="56"/>
                    <a:pt x="123" y="57"/>
                    <a:pt x="123" y="58"/>
                  </a:cubicBezTo>
                  <a:cubicBezTo>
                    <a:pt x="123" y="58"/>
                    <a:pt x="123" y="58"/>
                    <a:pt x="123" y="58"/>
                  </a:cubicBezTo>
                  <a:cubicBezTo>
                    <a:pt x="123" y="59"/>
                    <a:pt x="123" y="59"/>
                    <a:pt x="123" y="60"/>
                  </a:cubicBezTo>
                  <a:cubicBezTo>
                    <a:pt x="123" y="62"/>
                    <a:pt x="124" y="63"/>
                    <a:pt x="125" y="63"/>
                  </a:cubicBezTo>
                  <a:cubicBezTo>
                    <a:pt x="128" y="63"/>
                    <a:pt x="128" y="63"/>
                    <a:pt x="128" y="63"/>
                  </a:cubicBezTo>
                  <a:cubicBezTo>
                    <a:pt x="129" y="63"/>
                    <a:pt x="130" y="62"/>
                    <a:pt x="130" y="61"/>
                  </a:cubicBezTo>
                  <a:cubicBezTo>
                    <a:pt x="135" y="62"/>
                    <a:pt x="144" y="62"/>
                    <a:pt x="145" y="62"/>
                  </a:cubicBezTo>
                  <a:cubicBezTo>
                    <a:pt x="147" y="61"/>
                    <a:pt x="148" y="58"/>
                    <a:pt x="148" y="58"/>
                  </a:cubicBezTo>
                  <a:cubicBezTo>
                    <a:pt x="148" y="58"/>
                    <a:pt x="162" y="60"/>
                    <a:pt x="165" y="59"/>
                  </a:cubicBezTo>
                  <a:cubicBezTo>
                    <a:pt x="167" y="57"/>
                    <a:pt x="166" y="53"/>
                    <a:pt x="166" y="53"/>
                  </a:cubicBezTo>
                  <a:cubicBezTo>
                    <a:pt x="166" y="53"/>
                    <a:pt x="180" y="52"/>
                    <a:pt x="194" y="52"/>
                  </a:cubicBezTo>
                  <a:cubicBezTo>
                    <a:pt x="194" y="55"/>
                    <a:pt x="194" y="55"/>
                    <a:pt x="194" y="55"/>
                  </a:cubicBezTo>
                  <a:cubicBezTo>
                    <a:pt x="195" y="55"/>
                    <a:pt x="195" y="55"/>
                    <a:pt x="195" y="55"/>
                  </a:cubicBezTo>
                  <a:cubicBezTo>
                    <a:pt x="195" y="59"/>
                    <a:pt x="195" y="59"/>
                    <a:pt x="195" y="59"/>
                  </a:cubicBezTo>
                  <a:cubicBezTo>
                    <a:pt x="195" y="59"/>
                    <a:pt x="195" y="59"/>
                    <a:pt x="195" y="59"/>
                  </a:cubicBezTo>
                  <a:cubicBezTo>
                    <a:pt x="195" y="59"/>
                    <a:pt x="194" y="60"/>
                    <a:pt x="194" y="61"/>
                  </a:cubicBezTo>
                  <a:cubicBezTo>
                    <a:pt x="194" y="63"/>
                    <a:pt x="195" y="64"/>
                    <a:pt x="197" y="64"/>
                  </a:cubicBezTo>
                  <a:cubicBezTo>
                    <a:pt x="197" y="64"/>
                    <a:pt x="197" y="64"/>
                    <a:pt x="197" y="64"/>
                  </a:cubicBezTo>
                  <a:cubicBezTo>
                    <a:pt x="197" y="64"/>
                    <a:pt x="198" y="64"/>
                    <a:pt x="198" y="64"/>
                  </a:cubicBezTo>
                  <a:cubicBezTo>
                    <a:pt x="199" y="64"/>
                    <a:pt x="200" y="63"/>
                    <a:pt x="200" y="61"/>
                  </a:cubicBezTo>
                  <a:cubicBezTo>
                    <a:pt x="200" y="60"/>
                    <a:pt x="199" y="59"/>
                    <a:pt x="198" y="59"/>
                  </a:cubicBezTo>
                  <a:cubicBezTo>
                    <a:pt x="198" y="59"/>
                    <a:pt x="198" y="59"/>
                    <a:pt x="198" y="59"/>
                  </a:cubicBezTo>
                  <a:cubicBezTo>
                    <a:pt x="198" y="55"/>
                    <a:pt x="198" y="55"/>
                    <a:pt x="198" y="55"/>
                  </a:cubicBezTo>
                  <a:cubicBezTo>
                    <a:pt x="200" y="52"/>
                    <a:pt x="200" y="52"/>
                    <a:pt x="200" y="52"/>
                  </a:cubicBezTo>
                  <a:cubicBezTo>
                    <a:pt x="200" y="51"/>
                    <a:pt x="200" y="51"/>
                    <a:pt x="200" y="51"/>
                  </a:cubicBezTo>
                  <a:cubicBezTo>
                    <a:pt x="206" y="51"/>
                    <a:pt x="212" y="51"/>
                    <a:pt x="214" y="51"/>
                  </a:cubicBezTo>
                  <a:cubicBezTo>
                    <a:pt x="222" y="50"/>
                    <a:pt x="234" y="46"/>
                    <a:pt x="234" y="42"/>
                  </a:cubicBezTo>
                  <a:cubicBezTo>
                    <a:pt x="234" y="38"/>
                    <a:pt x="224" y="34"/>
                    <a:pt x="222" y="33"/>
                  </a:cubicBezTo>
                  <a:close/>
                  <a:moveTo>
                    <a:pt x="84" y="40"/>
                  </a:moveTo>
                  <a:cubicBezTo>
                    <a:pt x="83" y="40"/>
                    <a:pt x="83" y="40"/>
                    <a:pt x="83" y="40"/>
                  </a:cubicBezTo>
                  <a:cubicBezTo>
                    <a:pt x="83" y="40"/>
                    <a:pt x="83" y="39"/>
                    <a:pt x="83" y="39"/>
                  </a:cubicBezTo>
                  <a:cubicBezTo>
                    <a:pt x="83" y="38"/>
                    <a:pt x="83" y="38"/>
                    <a:pt x="83" y="38"/>
                  </a:cubicBezTo>
                  <a:cubicBezTo>
                    <a:pt x="83" y="38"/>
                    <a:pt x="83" y="38"/>
                    <a:pt x="83" y="38"/>
                  </a:cubicBezTo>
                  <a:cubicBezTo>
                    <a:pt x="84" y="38"/>
                    <a:pt x="84" y="38"/>
                    <a:pt x="84" y="38"/>
                  </a:cubicBezTo>
                  <a:cubicBezTo>
                    <a:pt x="84" y="38"/>
                    <a:pt x="84" y="38"/>
                    <a:pt x="84" y="38"/>
                  </a:cubicBezTo>
                  <a:cubicBezTo>
                    <a:pt x="84" y="39"/>
                    <a:pt x="84" y="39"/>
                    <a:pt x="84" y="39"/>
                  </a:cubicBezTo>
                  <a:cubicBezTo>
                    <a:pt x="84" y="39"/>
                    <a:pt x="84" y="40"/>
                    <a:pt x="84" y="40"/>
                  </a:cubicBezTo>
                  <a:close/>
                  <a:moveTo>
                    <a:pt x="87" y="39"/>
                  </a:moveTo>
                  <a:cubicBezTo>
                    <a:pt x="87" y="40"/>
                    <a:pt x="87" y="40"/>
                    <a:pt x="87" y="40"/>
                  </a:cubicBezTo>
                  <a:cubicBezTo>
                    <a:pt x="86" y="40"/>
                    <a:pt x="86" y="39"/>
                    <a:pt x="86" y="39"/>
                  </a:cubicBezTo>
                  <a:cubicBezTo>
                    <a:pt x="86" y="38"/>
                    <a:pt x="86" y="38"/>
                    <a:pt x="86" y="38"/>
                  </a:cubicBezTo>
                  <a:cubicBezTo>
                    <a:pt x="86" y="38"/>
                    <a:pt x="86" y="37"/>
                    <a:pt x="87" y="37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87" y="37"/>
                    <a:pt x="88" y="38"/>
                    <a:pt x="88" y="38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8" y="39"/>
                    <a:pt x="88" y="39"/>
                    <a:pt x="87" y="39"/>
                  </a:cubicBezTo>
                  <a:close/>
                  <a:moveTo>
                    <a:pt x="91" y="39"/>
                  </a:moveTo>
                  <a:cubicBezTo>
                    <a:pt x="90" y="39"/>
                    <a:pt x="90" y="39"/>
                    <a:pt x="90" y="39"/>
                  </a:cubicBezTo>
                  <a:cubicBezTo>
                    <a:pt x="90" y="39"/>
                    <a:pt x="90" y="39"/>
                    <a:pt x="90" y="39"/>
                  </a:cubicBezTo>
                  <a:cubicBezTo>
                    <a:pt x="89" y="38"/>
                    <a:pt x="89" y="38"/>
                    <a:pt x="89" y="38"/>
                  </a:cubicBezTo>
                  <a:cubicBezTo>
                    <a:pt x="89" y="38"/>
                    <a:pt x="90" y="37"/>
                    <a:pt x="90" y="37"/>
                  </a:cubicBezTo>
                  <a:cubicBezTo>
                    <a:pt x="91" y="37"/>
                    <a:pt x="91" y="37"/>
                    <a:pt x="91" y="37"/>
                  </a:cubicBezTo>
                  <a:cubicBezTo>
                    <a:pt x="91" y="37"/>
                    <a:pt x="91" y="37"/>
                    <a:pt x="91" y="38"/>
                  </a:cubicBezTo>
                  <a:cubicBezTo>
                    <a:pt x="91" y="39"/>
                    <a:pt x="91" y="39"/>
                    <a:pt x="91" y="39"/>
                  </a:cubicBezTo>
                  <a:cubicBezTo>
                    <a:pt x="91" y="39"/>
                    <a:pt x="91" y="39"/>
                    <a:pt x="91" y="39"/>
                  </a:cubicBezTo>
                  <a:close/>
                  <a:moveTo>
                    <a:pt x="94" y="39"/>
                  </a:moveTo>
                  <a:cubicBezTo>
                    <a:pt x="94" y="39"/>
                    <a:pt x="94" y="39"/>
                    <a:pt x="94" y="39"/>
                  </a:cubicBezTo>
                  <a:cubicBezTo>
                    <a:pt x="93" y="39"/>
                    <a:pt x="93" y="39"/>
                    <a:pt x="93" y="39"/>
                  </a:cubicBezTo>
                  <a:cubicBezTo>
                    <a:pt x="93" y="38"/>
                    <a:pt x="93" y="38"/>
                    <a:pt x="93" y="38"/>
                  </a:cubicBezTo>
                  <a:cubicBezTo>
                    <a:pt x="93" y="37"/>
                    <a:pt x="93" y="37"/>
                    <a:pt x="94" y="37"/>
                  </a:cubicBezTo>
                  <a:cubicBezTo>
                    <a:pt x="94" y="37"/>
                    <a:pt x="94" y="37"/>
                    <a:pt x="94" y="37"/>
                  </a:cubicBezTo>
                  <a:cubicBezTo>
                    <a:pt x="94" y="37"/>
                    <a:pt x="95" y="37"/>
                    <a:pt x="95" y="38"/>
                  </a:cubicBezTo>
                  <a:cubicBezTo>
                    <a:pt x="95" y="38"/>
                    <a:pt x="95" y="38"/>
                    <a:pt x="95" y="38"/>
                  </a:cubicBezTo>
                  <a:cubicBezTo>
                    <a:pt x="95" y="39"/>
                    <a:pt x="94" y="39"/>
                    <a:pt x="94" y="39"/>
                  </a:cubicBezTo>
                  <a:close/>
                  <a:moveTo>
                    <a:pt x="98" y="39"/>
                  </a:moveTo>
                  <a:cubicBezTo>
                    <a:pt x="97" y="39"/>
                    <a:pt x="97" y="39"/>
                    <a:pt x="97" y="39"/>
                  </a:cubicBezTo>
                  <a:cubicBezTo>
                    <a:pt x="97" y="39"/>
                    <a:pt x="96" y="39"/>
                    <a:pt x="96" y="38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7" y="37"/>
                    <a:pt x="97" y="37"/>
                  </a:cubicBezTo>
                  <a:cubicBezTo>
                    <a:pt x="97" y="37"/>
                    <a:pt x="97" y="37"/>
                    <a:pt x="97" y="37"/>
                  </a:cubicBezTo>
                  <a:cubicBezTo>
                    <a:pt x="98" y="37"/>
                    <a:pt x="98" y="37"/>
                    <a:pt x="98" y="37"/>
                  </a:cubicBezTo>
                  <a:cubicBezTo>
                    <a:pt x="98" y="38"/>
                    <a:pt x="98" y="38"/>
                    <a:pt x="98" y="38"/>
                  </a:cubicBezTo>
                  <a:cubicBezTo>
                    <a:pt x="98" y="39"/>
                    <a:pt x="98" y="39"/>
                    <a:pt x="98" y="39"/>
                  </a:cubicBezTo>
                  <a:close/>
                  <a:moveTo>
                    <a:pt x="101" y="39"/>
                  </a:moveTo>
                  <a:cubicBezTo>
                    <a:pt x="101" y="39"/>
                    <a:pt x="101" y="39"/>
                    <a:pt x="101" y="39"/>
                  </a:cubicBezTo>
                  <a:cubicBezTo>
                    <a:pt x="100" y="39"/>
                    <a:pt x="100" y="39"/>
                    <a:pt x="100" y="38"/>
                  </a:cubicBezTo>
                  <a:cubicBezTo>
                    <a:pt x="100" y="37"/>
                    <a:pt x="100" y="37"/>
                    <a:pt x="100" y="37"/>
                  </a:cubicBezTo>
                  <a:cubicBezTo>
                    <a:pt x="100" y="37"/>
                    <a:pt x="100" y="37"/>
                    <a:pt x="100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2" y="37"/>
                    <a:pt x="102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9"/>
                    <a:pt x="101" y="39"/>
                    <a:pt x="101" y="39"/>
                  </a:cubicBezTo>
                  <a:close/>
                  <a:moveTo>
                    <a:pt x="104" y="39"/>
                  </a:moveTo>
                  <a:cubicBezTo>
                    <a:pt x="104" y="39"/>
                    <a:pt x="104" y="39"/>
                    <a:pt x="104" y="39"/>
                  </a:cubicBezTo>
                  <a:cubicBezTo>
                    <a:pt x="104" y="39"/>
                    <a:pt x="103" y="38"/>
                    <a:pt x="103" y="38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4" y="37"/>
                    <a:pt x="104" y="37"/>
                  </a:cubicBezTo>
                  <a:cubicBezTo>
                    <a:pt x="104" y="37"/>
                    <a:pt x="104" y="37"/>
                    <a:pt x="104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5" y="38"/>
                    <a:pt x="105" y="38"/>
                    <a:pt x="105" y="38"/>
                  </a:cubicBezTo>
                  <a:cubicBezTo>
                    <a:pt x="105" y="38"/>
                    <a:pt x="105" y="39"/>
                    <a:pt x="104" y="39"/>
                  </a:cubicBezTo>
                  <a:close/>
                  <a:moveTo>
                    <a:pt x="108" y="38"/>
                  </a:moveTo>
                  <a:cubicBezTo>
                    <a:pt x="107" y="39"/>
                    <a:pt x="107" y="39"/>
                    <a:pt x="107" y="39"/>
                  </a:cubicBezTo>
                  <a:cubicBezTo>
                    <a:pt x="107" y="39"/>
                    <a:pt x="107" y="38"/>
                    <a:pt x="107" y="38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6"/>
                    <a:pt x="107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8" y="36"/>
                    <a:pt x="109" y="37"/>
                    <a:pt x="109" y="37"/>
                  </a:cubicBezTo>
                  <a:cubicBezTo>
                    <a:pt x="109" y="38"/>
                    <a:pt x="109" y="38"/>
                    <a:pt x="109" y="38"/>
                  </a:cubicBezTo>
                  <a:cubicBezTo>
                    <a:pt x="109" y="38"/>
                    <a:pt x="108" y="38"/>
                    <a:pt x="108" y="38"/>
                  </a:cubicBezTo>
                  <a:close/>
                  <a:moveTo>
                    <a:pt x="114" y="36"/>
                  </a:moveTo>
                  <a:cubicBezTo>
                    <a:pt x="115" y="36"/>
                    <a:pt x="115" y="36"/>
                    <a:pt x="115" y="36"/>
                  </a:cubicBezTo>
                  <a:cubicBezTo>
                    <a:pt x="115" y="36"/>
                    <a:pt x="115" y="36"/>
                    <a:pt x="115" y="37"/>
                  </a:cubicBezTo>
                  <a:cubicBezTo>
                    <a:pt x="115" y="37"/>
                    <a:pt x="115" y="37"/>
                    <a:pt x="115" y="37"/>
                  </a:cubicBezTo>
                  <a:cubicBezTo>
                    <a:pt x="115" y="38"/>
                    <a:pt x="115" y="38"/>
                    <a:pt x="115" y="38"/>
                  </a:cubicBezTo>
                  <a:cubicBezTo>
                    <a:pt x="114" y="38"/>
                    <a:pt x="114" y="38"/>
                    <a:pt x="114" y="38"/>
                  </a:cubicBezTo>
                  <a:cubicBezTo>
                    <a:pt x="114" y="38"/>
                    <a:pt x="114" y="38"/>
                    <a:pt x="114" y="38"/>
                  </a:cubicBezTo>
                  <a:cubicBezTo>
                    <a:pt x="114" y="37"/>
                    <a:pt x="114" y="37"/>
                    <a:pt x="114" y="37"/>
                  </a:cubicBezTo>
                  <a:cubicBezTo>
                    <a:pt x="114" y="36"/>
                    <a:pt x="114" y="36"/>
                    <a:pt x="114" y="36"/>
                  </a:cubicBezTo>
                  <a:close/>
                  <a:moveTo>
                    <a:pt x="111" y="36"/>
                  </a:moveTo>
                  <a:cubicBezTo>
                    <a:pt x="111" y="36"/>
                    <a:pt x="111" y="36"/>
                    <a:pt x="111" y="36"/>
                  </a:cubicBezTo>
                  <a:cubicBezTo>
                    <a:pt x="112" y="36"/>
                    <a:pt x="112" y="36"/>
                    <a:pt x="112" y="37"/>
                  </a:cubicBezTo>
                  <a:cubicBezTo>
                    <a:pt x="112" y="38"/>
                    <a:pt x="112" y="38"/>
                    <a:pt x="112" y="38"/>
                  </a:cubicBezTo>
                  <a:cubicBezTo>
                    <a:pt x="112" y="38"/>
                    <a:pt x="112" y="38"/>
                    <a:pt x="111" y="38"/>
                  </a:cubicBezTo>
                  <a:cubicBezTo>
                    <a:pt x="111" y="38"/>
                    <a:pt x="111" y="38"/>
                    <a:pt x="111" y="38"/>
                  </a:cubicBezTo>
                  <a:cubicBezTo>
                    <a:pt x="111" y="38"/>
                    <a:pt x="110" y="38"/>
                    <a:pt x="110" y="38"/>
                  </a:cubicBezTo>
                  <a:cubicBezTo>
                    <a:pt x="110" y="37"/>
                    <a:pt x="110" y="37"/>
                    <a:pt x="110" y="37"/>
                  </a:cubicBezTo>
                  <a:cubicBezTo>
                    <a:pt x="110" y="37"/>
                    <a:pt x="110" y="36"/>
                    <a:pt x="111" y="36"/>
                  </a:cubicBezTo>
                  <a:close/>
                  <a:moveTo>
                    <a:pt x="118" y="38"/>
                  </a:moveTo>
                  <a:cubicBezTo>
                    <a:pt x="118" y="38"/>
                    <a:pt x="118" y="38"/>
                    <a:pt x="118" y="38"/>
                  </a:cubicBezTo>
                  <a:cubicBezTo>
                    <a:pt x="118" y="38"/>
                    <a:pt x="117" y="38"/>
                    <a:pt x="117" y="37"/>
                  </a:cubicBezTo>
                  <a:cubicBezTo>
                    <a:pt x="117" y="37"/>
                    <a:pt x="117" y="37"/>
                    <a:pt x="117" y="37"/>
                  </a:cubicBezTo>
                  <a:cubicBezTo>
                    <a:pt x="117" y="36"/>
                    <a:pt x="117" y="36"/>
                    <a:pt x="118" y="36"/>
                  </a:cubicBezTo>
                  <a:cubicBezTo>
                    <a:pt x="118" y="36"/>
                    <a:pt x="118" y="36"/>
                    <a:pt x="118" y="36"/>
                  </a:cubicBezTo>
                  <a:cubicBezTo>
                    <a:pt x="119" y="36"/>
                    <a:pt x="119" y="36"/>
                    <a:pt x="119" y="36"/>
                  </a:cubicBezTo>
                  <a:cubicBezTo>
                    <a:pt x="119" y="37"/>
                    <a:pt x="119" y="37"/>
                    <a:pt x="119" y="37"/>
                  </a:cubicBezTo>
                  <a:cubicBezTo>
                    <a:pt x="119" y="38"/>
                    <a:pt x="119" y="38"/>
                    <a:pt x="118" y="38"/>
                  </a:cubicBezTo>
                  <a:close/>
                  <a:moveTo>
                    <a:pt x="122" y="38"/>
                  </a:moveTo>
                  <a:cubicBezTo>
                    <a:pt x="121" y="38"/>
                    <a:pt x="121" y="38"/>
                    <a:pt x="121" y="38"/>
                  </a:cubicBezTo>
                  <a:cubicBezTo>
                    <a:pt x="121" y="38"/>
                    <a:pt x="121" y="38"/>
                    <a:pt x="121" y="37"/>
                  </a:cubicBezTo>
                  <a:cubicBezTo>
                    <a:pt x="121" y="36"/>
                    <a:pt x="121" y="36"/>
                    <a:pt x="121" y="36"/>
                  </a:cubicBezTo>
                  <a:cubicBezTo>
                    <a:pt x="121" y="36"/>
                    <a:pt x="121" y="36"/>
                    <a:pt x="121" y="36"/>
                  </a:cubicBezTo>
                  <a:cubicBezTo>
                    <a:pt x="122" y="36"/>
                    <a:pt x="122" y="36"/>
                    <a:pt x="122" y="36"/>
                  </a:cubicBezTo>
                  <a:cubicBezTo>
                    <a:pt x="122" y="36"/>
                    <a:pt x="122" y="36"/>
                    <a:pt x="122" y="36"/>
                  </a:cubicBezTo>
                  <a:cubicBezTo>
                    <a:pt x="122" y="37"/>
                    <a:pt x="122" y="37"/>
                    <a:pt x="122" y="37"/>
                  </a:cubicBezTo>
                  <a:cubicBezTo>
                    <a:pt x="122" y="38"/>
                    <a:pt x="122" y="38"/>
                    <a:pt x="122" y="38"/>
                  </a:cubicBezTo>
                  <a:close/>
                  <a:moveTo>
                    <a:pt x="125" y="36"/>
                  </a:moveTo>
                  <a:cubicBezTo>
                    <a:pt x="125" y="36"/>
                    <a:pt x="125" y="36"/>
                    <a:pt x="125" y="36"/>
                  </a:cubicBezTo>
                  <a:cubicBezTo>
                    <a:pt x="126" y="36"/>
                    <a:pt x="126" y="36"/>
                    <a:pt x="126" y="36"/>
                  </a:cubicBezTo>
                  <a:cubicBezTo>
                    <a:pt x="126" y="37"/>
                    <a:pt x="126" y="37"/>
                    <a:pt x="126" y="37"/>
                  </a:cubicBezTo>
                  <a:cubicBezTo>
                    <a:pt x="126" y="37"/>
                    <a:pt x="126" y="38"/>
                    <a:pt x="125" y="38"/>
                  </a:cubicBezTo>
                  <a:cubicBezTo>
                    <a:pt x="125" y="38"/>
                    <a:pt x="125" y="38"/>
                    <a:pt x="125" y="38"/>
                  </a:cubicBezTo>
                  <a:cubicBezTo>
                    <a:pt x="124" y="38"/>
                    <a:pt x="124" y="37"/>
                    <a:pt x="124" y="37"/>
                  </a:cubicBezTo>
                  <a:cubicBezTo>
                    <a:pt x="124" y="36"/>
                    <a:pt x="124" y="36"/>
                    <a:pt x="124" y="36"/>
                  </a:cubicBezTo>
                  <a:cubicBezTo>
                    <a:pt x="124" y="36"/>
                    <a:pt x="124" y="36"/>
                    <a:pt x="125" y="36"/>
                  </a:cubicBezTo>
                  <a:close/>
                  <a:moveTo>
                    <a:pt x="139" y="37"/>
                  </a:moveTo>
                  <a:cubicBezTo>
                    <a:pt x="139" y="37"/>
                    <a:pt x="139" y="37"/>
                    <a:pt x="139" y="37"/>
                  </a:cubicBezTo>
                  <a:cubicBezTo>
                    <a:pt x="138" y="37"/>
                    <a:pt x="138" y="36"/>
                    <a:pt x="138" y="36"/>
                  </a:cubicBezTo>
                  <a:cubicBezTo>
                    <a:pt x="138" y="35"/>
                    <a:pt x="138" y="35"/>
                    <a:pt x="138" y="35"/>
                  </a:cubicBezTo>
                  <a:cubicBezTo>
                    <a:pt x="138" y="35"/>
                    <a:pt x="138" y="35"/>
                    <a:pt x="138" y="35"/>
                  </a:cubicBezTo>
                  <a:cubicBezTo>
                    <a:pt x="139" y="35"/>
                    <a:pt x="139" y="35"/>
                    <a:pt x="139" y="35"/>
                  </a:cubicBezTo>
                  <a:cubicBezTo>
                    <a:pt x="139" y="35"/>
                    <a:pt x="140" y="35"/>
                    <a:pt x="140" y="35"/>
                  </a:cubicBezTo>
                  <a:cubicBezTo>
                    <a:pt x="140" y="36"/>
                    <a:pt x="140" y="36"/>
                    <a:pt x="140" y="36"/>
                  </a:cubicBezTo>
                  <a:cubicBezTo>
                    <a:pt x="140" y="36"/>
                    <a:pt x="139" y="37"/>
                    <a:pt x="139" y="37"/>
                  </a:cubicBezTo>
                  <a:close/>
                  <a:moveTo>
                    <a:pt x="142" y="37"/>
                  </a:moveTo>
                  <a:cubicBezTo>
                    <a:pt x="142" y="37"/>
                    <a:pt x="142" y="37"/>
                    <a:pt x="142" y="37"/>
                  </a:cubicBezTo>
                  <a:cubicBezTo>
                    <a:pt x="142" y="37"/>
                    <a:pt x="141" y="36"/>
                    <a:pt x="141" y="36"/>
                  </a:cubicBezTo>
                  <a:cubicBezTo>
                    <a:pt x="141" y="35"/>
                    <a:pt x="141" y="35"/>
                    <a:pt x="141" y="35"/>
                  </a:cubicBezTo>
                  <a:cubicBezTo>
                    <a:pt x="141" y="35"/>
                    <a:pt x="142" y="35"/>
                    <a:pt x="142" y="34"/>
                  </a:cubicBezTo>
                  <a:cubicBezTo>
                    <a:pt x="142" y="34"/>
                    <a:pt x="142" y="34"/>
                    <a:pt x="142" y="34"/>
                  </a:cubicBezTo>
                  <a:cubicBezTo>
                    <a:pt x="143" y="34"/>
                    <a:pt x="143" y="35"/>
                    <a:pt x="143" y="35"/>
                  </a:cubicBezTo>
                  <a:cubicBezTo>
                    <a:pt x="143" y="36"/>
                    <a:pt x="143" y="36"/>
                    <a:pt x="143" y="36"/>
                  </a:cubicBezTo>
                  <a:cubicBezTo>
                    <a:pt x="143" y="36"/>
                    <a:pt x="143" y="37"/>
                    <a:pt x="142" y="37"/>
                  </a:cubicBezTo>
                  <a:close/>
                  <a:moveTo>
                    <a:pt x="146" y="36"/>
                  </a:moveTo>
                  <a:cubicBezTo>
                    <a:pt x="145" y="36"/>
                    <a:pt x="145" y="36"/>
                    <a:pt x="145" y="36"/>
                  </a:cubicBezTo>
                  <a:cubicBezTo>
                    <a:pt x="145" y="36"/>
                    <a:pt x="145" y="36"/>
                    <a:pt x="145" y="36"/>
                  </a:cubicBezTo>
                  <a:cubicBezTo>
                    <a:pt x="145" y="35"/>
                    <a:pt x="145" y="35"/>
                    <a:pt x="145" y="35"/>
                  </a:cubicBezTo>
                  <a:cubicBezTo>
                    <a:pt x="145" y="35"/>
                    <a:pt x="145" y="34"/>
                    <a:pt x="145" y="34"/>
                  </a:cubicBezTo>
                  <a:cubicBezTo>
                    <a:pt x="146" y="34"/>
                    <a:pt x="146" y="34"/>
                    <a:pt x="146" y="34"/>
                  </a:cubicBezTo>
                  <a:cubicBezTo>
                    <a:pt x="146" y="34"/>
                    <a:pt x="146" y="35"/>
                    <a:pt x="146" y="35"/>
                  </a:cubicBezTo>
                  <a:cubicBezTo>
                    <a:pt x="146" y="36"/>
                    <a:pt x="146" y="36"/>
                    <a:pt x="146" y="36"/>
                  </a:cubicBezTo>
                  <a:cubicBezTo>
                    <a:pt x="147" y="36"/>
                    <a:pt x="146" y="36"/>
                    <a:pt x="146" y="36"/>
                  </a:cubicBezTo>
                  <a:close/>
                  <a:moveTo>
                    <a:pt x="149" y="36"/>
                  </a:moveTo>
                  <a:cubicBezTo>
                    <a:pt x="149" y="36"/>
                    <a:pt x="149" y="36"/>
                    <a:pt x="149" y="36"/>
                  </a:cubicBezTo>
                  <a:cubicBezTo>
                    <a:pt x="149" y="36"/>
                    <a:pt x="148" y="36"/>
                    <a:pt x="148" y="36"/>
                  </a:cubicBezTo>
                  <a:cubicBezTo>
                    <a:pt x="148" y="35"/>
                    <a:pt x="148" y="35"/>
                    <a:pt x="148" y="35"/>
                  </a:cubicBezTo>
                  <a:cubicBezTo>
                    <a:pt x="148" y="34"/>
                    <a:pt x="148" y="34"/>
                    <a:pt x="149" y="34"/>
                  </a:cubicBezTo>
                  <a:cubicBezTo>
                    <a:pt x="149" y="34"/>
                    <a:pt x="149" y="34"/>
                    <a:pt x="149" y="34"/>
                  </a:cubicBezTo>
                  <a:cubicBezTo>
                    <a:pt x="150" y="34"/>
                    <a:pt x="150" y="34"/>
                    <a:pt x="150" y="35"/>
                  </a:cubicBezTo>
                  <a:cubicBezTo>
                    <a:pt x="150" y="36"/>
                    <a:pt x="150" y="36"/>
                    <a:pt x="150" y="36"/>
                  </a:cubicBezTo>
                  <a:cubicBezTo>
                    <a:pt x="150" y="36"/>
                    <a:pt x="150" y="36"/>
                    <a:pt x="149" y="36"/>
                  </a:cubicBezTo>
                  <a:close/>
                  <a:moveTo>
                    <a:pt x="153" y="36"/>
                  </a:moveTo>
                  <a:cubicBezTo>
                    <a:pt x="152" y="36"/>
                    <a:pt x="152" y="36"/>
                    <a:pt x="152" y="36"/>
                  </a:cubicBezTo>
                  <a:cubicBezTo>
                    <a:pt x="152" y="36"/>
                    <a:pt x="152" y="36"/>
                    <a:pt x="152" y="35"/>
                  </a:cubicBezTo>
                  <a:cubicBezTo>
                    <a:pt x="152" y="35"/>
                    <a:pt x="152" y="35"/>
                    <a:pt x="152" y="35"/>
                  </a:cubicBezTo>
                  <a:cubicBezTo>
                    <a:pt x="152" y="34"/>
                    <a:pt x="152" y="34"/>
                    <a:pt x="152" y="34"/>
                  </a:cubicBezTo>
                  <a:cubicBezTo>
                    <a:pt x="153" y="34"/>
                    <a:pt x="153" y="34"/>
                    <a:pt x="153" y="34"/>
                  </a:cubicBezTo>
                  <a:cubicBezTo>
                    <a:pt x="153" y="34"/>
                    <a:pt x="153" y="34"/>
                    <a:pt x="153" y="35"/>
                  </a:cubicBezTo>
                  <a:cubicBezTo>
                    <a:pt x="153" y="35"/>
                    <a:pt x="153" y="35"/>
                    <a:pt x="153" y="35"/>
                  </a:cubicBezTo>
                  <a:cubicBezTo>
                    <a:pt x="153" y="36"/>
                    <a:pt x="153" y="36"/>
                    <a:pt x="153" y="36"/>
                  </a:cubicBezTo>
                  <a:close/>
                  <a:moveTo>
                    <a:pt x="156" y="36"/>
                  </a:moveTo>
                  <a:cubicBezTo>
                    <a:pt x="156" y="36"/>
                    <a:pt x="156" y="36"/>
                    <a:pt x="156" y="36"/>
                  </a:cubicBezTo>
                  <a:cubicBezTo>
                    <a:pt x="155" y="36"/>
                    <a:pt x="155" y="36"/>
                    <a:pt x="155" y="35"/>
                  </a:cubicBezTo>
                  <a:cubicBezTo>
                    <a:pt x="155" y="34"/>
                    <a:pt x="155" y="34"/>
                    <a:pt x="155" y="34"/>
                  </a:cubicBezTo>
                  <a:cubicBezTo>
                    <a:pt x="155" y="34"/>
                    <a:pt x="155" y="34"/>
                    <a:pt x="156" y="34"/>
                  </a:cubicBezTo>
                  <a:cubicBezTo>
                    <a:pt x="156" y="34"/>
                    <a:pt x="156" y="34"/>
                    <a:pt x="156" y="34"/>
                  </a:cubicBezTo>
                  <a:cubicBezTo>
                    <a:pt x="157" y="34"/>
                    <a:pt x="157" y="34"/>
                    <a:pt x="157" y="34"/>
                  </a:cubicBezTo>
                  <a:cubicBezTo>
                    <a:pt x="157" y="35"/>
                    <a:pt x="157" y="35"/>
                    <a:pt x="157" y="35"/>
                  </a:cubicBezTo>
                  <a:cubicBezTo>
                    <a:pt x="157" y="36"/>
                    <a:pt x="157" y="36"/>
                    <a:pt x="156" y="36"/>
                  </a:cubicBezTo>
                  <a:close/>
                  <a:moveTo>
                    <a:pt x="160" y="36"/>
                  </a:moveTo>
                  <a:cubicBezTo>
                    <a:pt x="159" y="36"/>
                    <a:pt x="159" y="36"/>
                    <a:pt x="159" y="36"/>
                  </a:cubicBezTo>
                  <a:cubicBezTo>
                    <a:pt x="159" y="36"/>
                    <a:pt x="159" y="35"/>
                    <a:pt x="159" y="35"/>
                  </a:cubicBezTo>
                  <a:cubicBezTo>
                    <a:pt x="159" y="34"/>
                    <a:pt x="159" y="34"/>
                    <a:pt x="159" y="34"/>
                  </a:cubicBezTo>
                  <a:cubicBezTo>
                    <a:pt x="159" y="34"/>
                    <a:pt x="159" y="34"/>
                    <a:pt x="159" y="34"/>
                  </a:cubicBezTo>
                  <a:cubicBezTo>
                    <a:pt x="160" y="34"/>
                    <a:pt x="160" y="34"/>
                    <a:pt x="160" y="34"/>
                  </a:cubicBezTo>
                  <a:cubicBezTo>
                    <a:pt x="160" y="34"/>
                    <a:pt x="160" y="34"/>
                    <a:pt x="160" y="34"/>
                  </a:cubicBezTo>
                  <a:cubicBezTo>
                    <a:pt x="160" y="35"/>
                    <a:pt x="160" y="35"/>
                    <a:pt x="160" y="35"/>
                  </a:cubicBezTo>
                  <a:cubicBezTo>
                    <a:pt x="160" y="35"/>
                    <a:pt x="160" y="36"/>
                    <a:pt x="160" y="36"/>
                  </a:cubicBezTo>
                  <a:close/>
                  <a:moveTo>
                    <a:pt x="163" y="36"/>
                  </a:moveTo>
                  <a:cubicBezTo>
                    <a:pt x="163" y="36"/>
                    <a:pt x="163" y="36"/>
                    <a:pt x="163" y="36"/>
                  </a:cubicBezTo>
                  <a:cubicBezTo>
                    <a:pt x="162" y="36"/>
                    <a:pt x="162" y="35"/>
                    <a:pt x="162" y="35"/>
                  </a:cubicBezTo>
                  <a:cubicBezTo>
                    <a:pt x="162" y="34"/>
                    <a:pt x="162" y="34"/>
                    <a:pt x="162" y="34"/>
                  </a:cubicBezTo>
                  <a:cubicBezTo>
                    <a:pt x="162" y="34"/>
                    <a:pt x="162" y="34"/>
                    <a:pt x="163" y="33"/>
                  </a:cubicBezTo>
                  <a:cubicBezTo>
                    <a:pt x="163" y="33"/>
                    <a:pt x="163" y="33"/>
                    <a:pt x="163" y="33"/>
                  </a:cubicBezTo>
                  <a:cubicBezTo>
                    <a:pt x="163" y="33"/>
                    <a:pt x="164" y="34"/>
                    <a:pt x="164" y="34"/>
                  </a:cubicBezTo>
                  <a:cubicBezTo>
                    <a:pt x="164" y="35"/>
                    <a:pt x="164" y="35"/>
                    <a:pt x="164" y="35"/>
                  </a:cubicBezTo>
                  <a:cubicBezTo>
                    <a:pt x="164" y="35"/>
                    <a:pt x="164" y="36"/>
                    <a:pt x="163" y="36"/>
                  </a:cubicBezTo>
                  <a:close/>
                  <a:moveTo>
                    <a:pt x="167" y="35"/>
                  </a:moveTo>
                  <a:cubicBezTo>
                    <a:pt x="166" y="35"/>
                    <a:pt x="166" y="35"/>
                    <a:pt x="166" y="35"/>
                  </a:cubicBezTo>
                  <a:cubicBezTo>
                    <a:pt x="166" y="35"/>
                    <a:pt x="166" y="35"/>
                    <a:pt x="166" y="35"/>
                  </a:cubicBezTo>
                  <a:cubicBezTo>
                    <a:pt x="165" y="34"/>
                    <a:pt x="165" y="34"/>
                    <a:pt x="165" y="34"/>
                  </a:cubicBezTo>
                  <a:cubicBezTo>
                    <a:pt x="165" y="34"/>
                    <a:pt x="166" y="33"/>
                    <a:pt x="166" y="33"/>
                  </a:cubicBezTo>
                  <a:cubicBezTo>
                    <a:pt x="167" y="33"/>
                    <a:pt x="167" y="33"/>
                    <a:pt x="167" y="33"/>
                  </a:cubicBezTo>
                  <a:cubicBezTo>
                    <a:pt x="167" y="33"/>
                    <a:pt x="167" y="34"/>
                    <a:pt x="167" y="34"/>
                  </a:cubicBezTo>
                  <a:cubicBezTo>
                    <a:pt x="167" y="35"/>
                    <a:pt x="167" y="35"/>
                    <a:pt x="167" y="35"/>
                  </a:cubicBezTo>
                  <a:cubicBezTo>
                    <a:pt x="167" y="35"/>
                    <a:pt x="167" y="35"/>
                    <a:pt x="167" y="35"/>
                  </a:cubicBezTo>
                  <a:close/>
                  <a:moveTo>
                    <a:pt x="170" y="35"/>
                  </a:moveTo>
                  <a:cubicBezTo>
                    <a:pt x="170" y="35"/>
                    <a:pt x="170" y="35"/>
                    <a:pt x="170" y="35"/>
                  </a:cubicBezTo>
                  <a:cubicBezTo>
                    <a:pt x="169" y="35"/>
                    <a:pt x="169" y="35"/>
                    <a:pt x="169" y="35"/>
                  </a:cubicBezTo>
                  <a:cubicBezTo>
                    <a:pt x="169" y="34"/>
                    <a:pt x="169" y="34"/>
                    <a:pt x="169" y="34"/>
                  </a:cubicBezTo>
                  <a:cubicBezTo>
                    <a:pt x="169" y="33"/>
                    <a:pt x="169" y="33"/>
                    <a:pt x="170" y="33"/>
                  </a:cubicBezTo>
                  <a:cubicBezTo>
                    <a:pt x="170" y="33"/>
                    <a:pt x="170" y="33"/>
                    <a:pt x="170" y="33"/>
                  </a:cubicBezTo>
                  <a:cubicBezTo>
                    <a:pt x="170" y="33"/>
                    <a:pt x="171" y="33"/>
                    <a:pt x="171" y="34"/>
                  </a:cubicBezTo>
                  <a:cubicBezTo>
                    <a:pt x="171" y="35"/>
                    <a:pt x="171" y="35"/>
                    <a:pt x="171" y="35"/>
                  </a:cubicBezTo>
                  <a:cubicBezTo>
                    <a:pt x="171" y="35"/>
                    <a:pt x="170" y="35"/>
                    <a:pt x="170" y="35"/>
                  </a:cubicBezTo>
                  <a:close/>
                  <a:moveTo>
                    <a:pt x="174" y="35"/>
                  </a:moveTo>
                  <a:cubicBezTo>
                    <a:pt x="173" y="35"/>
                    <a:pt x="173" y="35"/>
                    <a:pt x="173" y="35"/>
                  </a:cubicBezTo>
                  <a:cubicBezTo>
                    <a:pt x="173" y="35"/>
                    <a:pt x="172" y="35"/>
                    <a:pt x="172" y="34"/>
                  </a:cubicBezTo>
                  <a:cubicBezTo>
                    <a:pt x="172" y="34"/>
                    <a:pt x="172" y="34"/>
                    <a:pt x="172" y="34"/>
                  </a:cubicBezTo>
                  <a:cubicBezTo>
                    <a:pt x="172" y="33"/>
                    <a:pt x="173" y="33"/>
                    <a:pt x="173" y="33"/>
                  </a:cubicBezTo>
                  <a:cubicBezTo>
                    <a:pt x="173" y="33"/>
                    <a:pt x="173" y="33"/>
                    <a:pt x="173" y="33"/>
                  </a:cubicBezTo>
                  <a:cubicBezTo>
                    <a:pt x="174" y="33"/>
                    <a:pt x="174" y="33"/>
                    <a:pt x="174" y="34"/>
                  </a:cubicBezTo>
                  <a:cubicBezTo>
                    <a:pt x="174" y="34"/>
                    <a:pt x="174" y="34"/>
                    <a:pt x="174" y="34"/>
                  </a:cubicBezTo>
                  <a:cubicBezTo>
                    <a:pt x="174" y="35"/>
                    <a:pt x="174" y="35"/>
                    <a:pt x="174" y="35"/>
                  </a:cubicBezTo>
                  <a:close/>
                  <a:moveTo>
                    <a:pt x="177" y="35"/>
                  </a:moveTo>
                  <a:cubicBezTo>
                    <a:pt x="177" y="35"/>
                    <a:pt x="177" y="35"/>
                    <a:pt x="177" y="35"/>
                  </a:cubicBezTo>
                  <a:cubicBezTo>
                    <a:pt x="176" y="35"/>
                    <a:pt x="176" y="35"/>
                    <a:pt x="176" y="34"/>
                  </a:cubicBezTo>
                  <a:cubicBezTo>
                    <a:pt x="176" y="33"/>
                    <a:pt x="176" y="33"/>
                    <a:pt x="176" y="33"/>
                  </a:cubicBezTo>
                  <a:cubicBezTo>
                    <a:pt x="176" y="33"/>
                    <a:pt x="176" y="33"/>
                    <a:pt x="176" y="33"/>
                  </a:cubicBezTo>
                  <a:cubicBezTo>
                    <a:pt x="177" y="33"/>
                    <a:pt x="177" y="33"/>
                    <a:pt x="177" y="33"/>
                  </a:cubicBezTo>
                  <a:cubicBezTo>
                    <a:pt x="177" y="33"/>
                    <a:pt x="178" y="33"/>
                    <a:pt x="178" y="33"/>
                  </a:cubicBezTo>
                  <a:cubicBezTo>
                    <a:pt x="178" y="34"/>
                    <a:pt x="178" y="34"/>
                    <a:pt x="178" y="34"/>
                  </a:cubicBezTo>
                  <a:cubicBezTo>
                    <a:pt x="178" y="35"/>
                    <a:pt x="177" y="35"/>
                    <a:pt x="177" y="35"/>
                  </a:cubicBezTo>
                  <a:close/>
                  <a:moveTo>
                    <a:pt x="180" y="35"/>
                  </a:moveTo>
                  <a:cubicBezTo>
                    <a:pt x="180" y="35"/>
                    <a:pt x="180" y="35"/>
                    <a:pt x="180" y="35"/>
                  </a:cubicBezTo>
                  <a:cubicBezTo>
                    <a:pt x="180" y="35"/>
                    <a:pt x="179" y="34"/>
                    <a:pt x="179" y="34"/>
                  </a:cubicBezTo>
                  <a:cubicBezTo>
                    <a:pt x="179" y="33"/>
                    <a:pt x="179" y="33"/>
                    <a:pt x="179" y="33"/>
                  </a:cubicBezTo>
                  <a:cubicBezTo>
                    <a:pt x="179" y="33"/>
                    <a:pt x="180" y="33"/>
                    <a:pt x="180" y="33"/>
                  </a:cubicBezTo>
                  <a:cubicBezTo>
                    <a:pt x="180" y="33"/>
                    <a:pt x="180" y="33"/>
                    <a:pt x="180" y="33"/>
                  </a:cubicBezTo>
                  <a:cubicBezTo>
                    <a:pt x="181" y="33"/>
                    <a:pt x="181" y="33"/>
                    <a:pt x="181" y="33"/>
                  </a:cubicBezTo>
                  <a:cubicBezTo>
                    <a:pt x="181" y="34"/>
                    <a:pt x="181" y="34"/>
                    <a:pt x="181" y="34"/>
                  </a:cubicBezTo>
                  <a:cubicBezTo>
                    <a:pt x="181" y="34"/>
                    <a:pt x="181" y="35"/>
                    <a:pt x="180" y="35"/>
                  </a:cubicBezTo>
                  <a:close/>
                  <a:moveTo>
                    <a:pt x="184" y="35"/>
                  </a:moveTo>
                  <a:cubicBezTo>
                    <a:pt x="183" y="35"/>
                    <a:pt x="183" y="35"/>
                    <a:pt x="183" y="35"/>
                  </a:cubicBezTo>
                  <a:cubicBezTo>
                    <a:pt x="183" y="35"/>
                    <a:pt x="183" y="34"/>
                    <a:pt x="183" y="34"/>
                  </a:cubicBezTo>
                  <a:cubicBezTo>
                    <a:pt x="183" y="33"/>
                    <a:pt x="183" y="33"/>
                    <a:pt x="183" y="33"/>
                  </a:cubicBezTo>
                  <a:cubicBezTo>
                    <a:pt x="183" y="33"/>
                    <a:pt x="183" y="32"/>
                    <a:pt x="183" y="32"/>
                  </a:cubicBezTo>
                  <a:cubicBezTo>
                    <a:pt x="184" y="32"/>
                    <a:pt x="184" y="32"/>
                    <a:pt x="184" y="32"/>
                  </a:cubicBezTo>
                  <a:cubicBezTo>
                    <a:pt x="184" y="32"/>
                    <a:pt x="184" y="33"/>
                    <a:pt x="185" y="33"/>
                  </a:cubicBezTo>
                  <a:cubicBezTo>
                    <a:pt x="185" y="34"/>
                    <a:pt x="185" y="34"/>
                    <a:pt x="185" y="34"/>
                  </a:cubicBezTo>
                  <a:cubicBezTo>
                    <a:pt x="185" y="34"/>
                    <a:pt x="184" y="35"/>
                    <a:pt x="184" y="35"/>
                  </a:cubicBezTo>
                  <a:close/>
                  <a:moveTo>
                    <a:pt x="187" y="34"/>
                  </a:moveTo>
                  <a:cubicBezTo>
                    <a:pt x="187" y="34"/>
                    <a:pt x="187" y="34"/>
                    <a:pt x="187" y="34"/>
                  </a:cubicBezTo>
                  <a:cubicBezTo>
                    <a:pt x="187" y="34"/>
                    <a:pt x="186" y="34"/>
                    <a:pt x="186" y="34"/>
                  </a:cubicBezTo>
                  <a:cubicBezTo>
                    <a:pt x="186" y="33"/>
                    <a:pt x="186" y="33"/>
                    <a:pt x="186" y="33"/>
                  </a:cubicBezTo>
                  <a:cubicBezTo>
                    <a:pt x="186" y="33"/>
                    <a:pt x="186" y="32"/>
                    <a:pt x="187" y="32"/>
                  </a:cubicBezTo>
                  <a:cubicBezTo>
                    <a:pt x="187" y="32"/>
                    <a:pt x="187" y="32"/>
                    <a:pt x="187" y="32"/>
                  </a:cubicBezTo>
                  <a:cubicBezTo>
                    <a:pt x="188" y="32"/>
                    <a:pt x="188" y="33"/>
                    <a:pt x="188" y="33"/>
                  </a:cubicBezTo>
                  <a:cubicBezTo>
                    <a:pt x="188" y="34"/>
                    <a:pt x="188" y="34"/>
                    <a:pt x="188" y="34"/>
                  </a:cubicBezTo>
                  <a:cubicBezTo>
                    <a:pt x="188" y="34"/>
                    <a:pt x="188" y="34"/>
                    <a:pt x="187" y="34"/>
                  </a:cubicBezTo>
                  <a:close/>
                  <a:moveTo>
                    <a:pt x="209" y="34"/>
                  </a:moveTo>
                  <a:cubicBezTo>
                    <a:pt x="209" y="34"/>
                    <a:pt x="209" y="34"/>
                    <a:pt x="209" y="33"/>
                  </a:cubicBezTo>
                  <a:cubicBezTo>
                    <a:pt x="209" y="33"/>
                    <a:pt x="209" y="32"/>
                    <a:pt x="209" y="32"/>
                  </a:cubicBezTo>
                  <a:cubicBezTo>
                    <a:pt x="209" y="31"/>
                    <a:pt x="209" y="31"/>
                    <a:pt x="210" y="31"/>
                  </a:cubicBezTo>
                  <a:cubicBezTo>
                    <a:pt x="211" y="31"/>
                    <a:pt x="212" y="31"/>
                    <a:pt x="212" y="31"/>
                  </a:cubicBezTo>
                  <a:cubicBezTo>
                    <a:pt x="212" y="34"/>
                    <a:pt x="212" y="34"/>
                    <a:pt x="212" y="34"/>
                  </a:cubicBezTo>
                  <a:cubicBezTo>
                    <a:pt x="212" y="34"/>
                    <a:pt x="210" y="34"/>
                    <a:pt x="209" y="34"/>
                  </a:cubicBezTo>
                  <a:close/>
                  <a:moveTo>
                    <a:pt x="213" y="34"/>
                  </a:moveTo>
                  <a:cubicBezTo>
                    <a:pt x="213" y="31"/>
                    <a:pt x="213" y="31"/>
                    <a:pt x="213" y="31"/>
                  </a:cubicBezTo>
                  <a:cubicBezTo>
                    <a:pt x="216" y="31"/>
                    <a:pt x="216" y="31"/>
                    <a:pt x="216" y="31"/>
                  </a:cubicBezTo>
                  <a:cubicBezTo>
                    <a:pt x="218" y="33"/>
                    <a:pt x="218" y="33"/>
                    <a:pt x="218" y="33"/>
                  </a:cubicBezTo>
                  <a:lnTo>
                    <a:pt x="213" y="34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en-GB" sz="1200"/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1399956" y="2928450"/>
              <a:ext cx="453303" cy="142063"/>
              <a:chOff x="2181225" y="4764088"/>
              <a:chExt cx="520701" cy="209550"/>
            </a:xfrm>
            <a:solidFill>
              <a:schemeClr val="bg1">
                <a:lumMod val="75000"/>
              </a:schemeClr>
            </a:solidFill>
          </p:grpSpPr>
          <p:sp>
            <p:nvSpPr>
              <p:cNvPr id="28" name="Oval 6"/>
              <p:cNvSpPr>
                <a:spLocks noChangeArrowheads="1"/>
              </p:cNvSpPr>
              <p:nvPr/>
            </p:nvSpPr>
            <p:spPr bwMode="auto">
              <a:xfrm>
                <a:off x="2312988" y="4921250"/>
                <a:ext cx="33338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29" name="Oval 7"/>
              <p:cNvSpPr>
                <a:spLocks noChangeArrowheads="1"/>
              </p:cNvSpPr>
              <p:nvPr/>
            </p:nvSpPr>
            <p:spPr bwMode="auto">
              <a:xfrm>
                <a:off x="2619375" y="4921250"/>
                <a:ext cx="34925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0" name="Oval 8"/>
              <p:cNvSpPr>
                <a:spLocks noChangeArrowheads="1"/>
              </p:cNvSpPr>
              <p:nvPr/>
            </p:nvSpPr>
            <p:spPr bwMode="auto">
              <a:xfrm>
                <a:off x="2506663" y="4921250"/>
                <a:ext cx="30163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1" name="Oval 9"/>
              <p:cNvSpPr>
                <a:spLocks noChangeArrowheads="1"/>
              </p:cNvSpPr>
              <p:nvPr/>
            </p:nvSpPr>
            <p:spPr bwMode="auto">
              <a:xfrm>
                <a:off x="2225675" y="4921250"/>
                <a:ext cx="30163" cy="3492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2" name="Freeform 10"/>
              <p:cNvSpPr>
                <a:spLocks noEditPoints="1"/>
              </p:cNvSpPr>
              <p:nvPr/>
            </p:nvSpPr>
            <p:spPr bwMode="auto">
              <a:xfrm>
                <a:off x="2203450" y="4899025"/>
                <a:ext cx="74613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4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5" y="20"/>
                      <a:pt x="20" y="16"/>
                      <a:pt x="20" y="10"/>
                    </a:cubicBezTo>
                    <a:cubicBezTo>
                      <a:pt x="20" y="5"/>
                      <a:pt x="15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2" y="6"/>
                      <a:pt x="14" y="8"/>
                      <a:pt x="14" y="10"/>
                    </a:cubicBezTo>
                    <a:cubicBezTo>
                      <a:pt x="14" y="13"/>
                      <a:pt x="12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3" name="Freeform 11"/>
              <p:cNvSpPr>
                <a:spLocks noEditPoints="1"/>
              </p:cNvSpPr>
              <p:nvPr/>
            </p:nvSpPr>
            <p:spPr bwMode="auto">
              <a:xfrm>
                <a:off x="2484438" y="4899025"/>
                <a:ext cx="74613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4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5" y="20"/>
                      <a:pt x="20" y="16"/>
                      <a:pt x="20" y="10"/>
                    </a:cubicBezTo>
                    <a:cubicBezTo>
                      <a:pt x="20" y="5"/>
                      <a:pt x="15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2" y="6"/>
                      <a:pt x="14" y="8"/>
                      <a:pt x="14" y="10"/>
                    </a:cubicBezTo>
                    <a:cubicBezTo>
                      <a:pt x="14" y="13"/>
                      <a:pt x="12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4" name="Freeform 12"/>
              <p:cNvSpPr>
                <a:spLocks/>
              </p:cNvSpPr>
              <p:nvPr/>
            </p:nvSpPr>
            <p:spPr bwMode="auto">
              <a:xfrm>
                <a:off x="2181225" y="4764088"/>
                <a:ext cx="396875" cy="173038"/>
              </a:xfrm>
              <a:custGeom>
                <a:avLst/>
                <a:gdLst>
                  <a:gd name="T0" fmla="*/ 106 w 106"/>
                  <a:gd name="T1" fmla="*/ 37 h 46"/>
                  <a:gd name="T2" fmla="*/ 106 w 106"/>
                  <a:gd name="T3" fmla="*/ 1 h 46"/>
                  <a:gd name="T4" fmla="*/ 104 w 106"/>
                  <a:gd name="T5" fmla="*/ 0 h 46"/>
                  <a:gd name="T6" fmla="*/ 2 w 106"/>
                  <a:gd name="T7" fmla="*/ 0 h 46"/>
                  <a:gd name="T8" fmla="*/ 0 w 106"/>
                  <a:gd name="T9" fmla="*/ 1 h 46"/>
                  <a:gd name="T10" fmla="*/ 0 w 106"/>
                  <a:gd name="T11" fmla="*/ 45 h 46"/>
                  <a:gd name="T12" fmla="*/ 2 w 106"/>
                  <a:gd name="T13" fmla="*/ 46 h 46"/>
                  <a:gd name="T14" fmla="*/ 4 w 106"/>
                  <a:gd name="T15" fmla="*/ 46 h 46"/>
                  <a:gd name="T16" fmla="*/ 16 w 106"/>
                  <a:gd name="T17" fmla="*/ 34 h 46"/>
                  <a:gd name="T18" fmla="*/ 28 w 106"/>
                  <a:gd name="T19" fmla="*/ 43 h 46"/>
                  <a:gd name="T20" fmla="*/ 39 w 106"/>
                  <a:gd name="T21" fmla="*/ 34 h 46"/>
                  <a:gd name="T22" fmla="*/ 51 w 106"/>
                  <a:gd name="T23" fmla="*/ 46 h 46"/>
                  <a:gd name="T24" fmla="*/ 79 w 106"/>
                  <a:gd name="T25" fmla="*/ 46 h 46"/>
                  <a:gd name="T26" fmla="*/ 91 w 106"/>
                  <a:gd name="T27" fmla="*/ 34 h 46"/>
                  <a:gd name="T28" fmla="*/ 103 w 106"/>
                  <a:gd name="T29" fmla="*/ 46 h 46"/>
                  <a:gd name="T30" fmla="*/ 104 w 106"/>
                  <a:gd name="T31" fmla="*/ 46 h 46"/>
                  <a:gd name="T32" fmla="*/ 106 w 106"/>
                  <a:gd name="T33" fmla="*/ 45 h 46"/>
                  <a:gd name="T34" fmla="*/ 106 w 106"/>
                  <a:gd name="T35" fmla="*/ 39 h 46"/>
                  <a:gd name="T36" fmla="*/ 106 w 106"/>
                  <a:gd name="T37" fmla="*/ 38 h 46"/>
                  <a:gd name="T38" fmla="*/ 106 w 106"/>
                  <a:gd name="T39" fmla="*/ 3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06" h="46">
                    <a:moveTo>
                      <a:pt x="106" y="37"/>
                    </a:moveTo>
                    <a:cubicBezTo>
                      <a:pt x="106" y="1"/>
                      <a:pt x="106" y="1"/>
                      <a:pt x="106" y="1"/>
                    </a:cubicBezTo>
                    <a:cubicBezTo>
                      <a:pt x="106" y="0"/>
                      <a:pt x="105" y="0"/>
                      <a:pt x="104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0"/>
                      <a:pt x="0" y="1"/>
                    </a:cubicBezTo>
                    <a:cubicBezTo>
                      <a:pt x="0" y="45"/>
                      <a:pt x="0" y="45"/>
                      <a:pt x="0" y="45"/>
                    </a:cubicBezTo>
                    <a:cubicBezTo>
                      <a:pt x="0" y="46"/>
                      <a:pt x="1" y="46"/>
                      <a:pt x="2" y="46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9"/>
                      <a:pt x="9" y="34"/>
                      <a:pt x="16" y="34"/>
                    </a:cubicBezTo>
                    <a:cubicBezTo>
                      <a:pt x="22" y="34"/>
                      <a:pt x="26" y="38"/>
                      <a:pt x="28" y="43"/>
                    </a:cubicBezTo>
                    <a:cubicBezTo>
                      <a:pt x="29" y="38"/>
                      <a:pt x="34" y="34"/>
                      <a:pt x="39" y="34"/>
                    </a:cubicBezTo>
                    <a:cubicBezTo>
                      <a:pt x="46" y="34"/>
                      <a:pt x="51" y="39"/>
                      <a:pt x="51" y="46"/>
                    </a:cubicBezTo>
                    <a:cubicBezTo>
                      <a:pt x="79" y="46"/>
                      <a:pt x="79" y="46"/>
                      <a:pt x="79" y="46"/>
                    </a:cubicBezTo>
                    <a:cubicBezTo>
                      <a:pt x="79" y="39"/>
                      <a:pt x="84" y="34"/>
                      <a:pt x="91" y="34"/>
                    </a:cubicBezTo>
                    <a:cubicBezTo>
                      <a:pt x="98" y="34"/>
                      <a:pt x="103" y="39"/>
                      <a:pt x="103" y="46"/>
                    </a:cubicBezTo>
                    <a:cubicBezTo>
                      <a:pt x="104" y="46"/>
                      <a:pt x="104" y="46"/>
                      <a:pt x="104" y="46"/>
                    </a:cubicBezTo>
                    <a:cubicBezTo>
                      <a:pt x="105" y="46"/>
                      <a:pt x="106" y="46"/>
                      <a:pt x="106" y="45"/>
                    </a:cubicBezTo>
                    <a:cubicBezTo>
                      <a:pt x="106" y="39"/>
                      <a:pt x="106" y="39"/>
                      <a:pt x="106" y="39"/>
                    </a:cubicBezTo>
                    <a:cubicBezTo>
                      <a:pt x="106" y="38"/>
                      <a:pt x="106" y="38"/>
                      <a:pt x="106" y="38"/>
                    </a:cubicBezTo>
                    <a:cubicBezTo>
                      <a:pt x="106" y="38"/>
                      <a:pt x="106" y="37"/>
                      <a:pt x="106" y="3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5" name="Freeform 13"/>
              <p:cNvSpPr>
                <a:spLocks noEditPoints="1"/>
              </p:cNvSpPr>
              <p:nvPr/>
            </p:nvSpPr>
            <p:spPr bwMode="auto">
              <a:xfrm>
                <a:off x="2289175" y="4899025"/>
                <a:ext cx="76200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5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6" y="20"/>
                      <a:pt x="20" y="16"/>
                      <a:pt x="20" y="10"/>
                    </a:cubicBezTo>
                    <a:cubicBezTo>
                      <a:pt x="20" y="5"/>
                      <a:pt x="16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3" y="6"/>
                      <a:pt x="15" y="8"/>
                      <a:pt x="15" y="10"/>
                    </a:cubicBezTo>
                    <a:cubicBezTo>
                      <a:pt x="15" y="13"/>
                      <a:pt x="13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6" name="Freeform 14"/>
              <p:cNvSpPr>
                <a:spLocks/>
              </p:cNvSpPr>
              <p:nvPr/>
            </p:nvSpPr>
            <p:spPr bwMode="auto">
              <a:xfrm>
                <a:off x="2624138" y="4810125"/>
                <a:ext cx="47625" cy="44450"/>
              </a:xfrm>
              <a:custGeom>
                <a:avLst/>
                <a:gdLst>
                  <a:gd name="T0" fmla="*/ 0 w 30"/>
                  <a:gd name="T1" fmla="*/ 0 h 28"/>
                  <a:gd name="T2" fmla="*/ 0 w 30"/>
                  <a:gd name="T3" fmla="*/ 28 h 28"/>
                  <a:gd name="T4" fmla="*/ 30 w 30"/>
                  <a:gd name="T5" fmla="*/ 28 h 28"/>
                  <a:gd name="T6" fmla="*/ 23 w 30"/>
                  <a:gd name="T7" fmla="*/ 0 h 28"/>
                  <a:gd name="T8" fmla="*/ 0 w 30"/>
                  <a:gd name="T9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" h="28">
                    <a:moveTo>
                      <a:pt x="0" y="0"/>
                    </a:moveTo>
                    <a:lnTo>
                      <a:pt x="0" y="28"/>
                    </a:lnTo>
                    <a:lnTo>
                      <a:pt x="30" y="28"/>
                    </a:lnTo>
                    <a:lnTo>
                      <a:pt x="23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7" name="Freeform 15"/>
              <p:cNvSpPr>
                <a:spLocks noEditPoints="1"/>
              </p:cNvSpPr>
              <p:nvPr/>
            </p:nvSpPr>
            <p:spPr bwMode="auto">
              <a:xfrm>
                <a:off x="2589213" y="4794250"/>
                <a:ext cx="112713" cy="142875"/>
              </a:xfrm>
              <a:custGeom>
                <a:avLst/>
                <a:gdLst>
                  <a:gd name="T0" fmla="*/ 29 w 30"/>
                  <a:gd name="T1" fmla="*/ 20 h 38"/>
                  <a:gd name="T2" fmla="*/ 27 w 30"/>
                  <a:gd name="T3" fmla="*/ 19 h 38"/>
                  <a:gd name="T4" fmla="*/ 23 w 30"/>
                  <a:gd name="T5" fmla="*/ 1 h 38"/>
                  <a:gd name="T6" fmla="*/ 21 w 30"/>
                  <a:gd name="T7" fmla="*/ 0 h 38"/>
                  <a:gd name="T8" fmla="*/ 2 w 30"/>
                  <a:gd name="T9" fmla="*/ 0 h 38"/>
                  <a:gd name="T10" fmla="*/ 0 w 30"/>
                  <a:gd name="T11" fmla="*/ 1 h 38"/>
                  <a:gd name="T12" fmla="*/ 0 w 30"/>
                  <a:gd name="T13" fmla="*/ 29 h 38"/>
                  <a:gd name="T14" fmla="*/ 0 w 30"/>
                  <a:gd name="T15" fmla="*/ 29 h 38"/>
                  <a:gd name="T16" fmla="*/ 0 w 30"/>
                  <a:gd name="T17" fmla="*/ 37 h 38"/>
                  <a:gd name="T18" fmla="*/ 12 w 30"/>
                  <a:gd name="T19" fmla="*/ 26 h 38"/>
                  <a:gd name="T20" fmla="*/ 24 w 30"/>
                  <a:gd name="T21" fmla="*/ 38 h 38"/>
                  <a:gd name="T22" fmla="*/ 27 w 30"/>
                  <a:gd name="T23" fmla="*/ 38 h 38"/>
                  <a:gd name="T24" fmla="*/ 30 w 30"/>
                  <a:gd name="T25" fmla="*/ 21 h 38"/>
                  <a:gd name="T26" fmla="*/ 29 w 30"/>
                  <a:gd name="T27" fmla="*/ 20 h 38"/>
                  <a:gd name="T28" fmla="*/ 22 w 30"/>
                  <a:gd name="T29" fmla="*/ 16 h 38"/>
                  <a:gd name="T30" fmla="*/ 9 w 30"/>
                  <a:gd name="T31" fmla="*/ 16 h 38"/>
                  <a:gd name="T32" fmla="*/ 9 w 30"/>
                  <a:gd name="T33" fmla="*/ 4 h 38"/>
                  <a:gd name="T34" fmla="*/ 19 w 30"/>
                  <a:gd name="T35" fmla="*/ 4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0" h="38">
                    <a:moveTo>
                      <a:pt x="29" y="20"/>
                    </a:move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4" y="3"/>
                      <a:pt x="23" y="1"/>
                    </a:cubicBezTo>
                    <a:cubicBezTo>
                      <a:pt x="23" y="0"/>
                      <a:pt x="21" y="0"/>
                      <a:pt x="21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0" y="0"/>
                      <a:pt x="0" y="1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1" y="31"/>
                      <a:pt x="6" y="26"/>
                      <a:pt x="12" y="26"/>
                    </a:cubicBezTo>
                    <a:cubicBezTo>
                      <a:pt x="19" y="26"/>
                      <a:pt x="24" y="31"/>
                      <a:pt x="24" y="38"/>
                    </a:cubicBezTo>
                    <a:cubicBezTo>
                      <a:pt x="27" y="38"/>
                      <a:pt x="27" y="38"/>
                      <a:pt x="27" y="38"/>
                    </a:cubicBezTo>
                    <a:cubicBezTo>
                      <a:pt x="27" y="38"/>
                      <a:pt x="30" y="23"/>
                      <a:pt x="30" y="21"/>
                    </a:cubicBezTo>
                    <a:cubicBezTo>
                      <a:pt x="30" y="20"/>
                      <a:pt x="29" y="20"/>
                      <a:pt x="29" y="20"/>
                    </a:cubicBezTo>
                    <a:close/>
                    <a:moveTo>
                      <a:pt x="22" y="16"/>
                    </a:moveTo>
                    <a:cubicBezTo>
                      <a:pt x="9" y="16"/>
                      <a:pt x="9" y="16"/>
                      <a:pt x="9" y="16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19" y="4"/>
                      <a:pt x="19" y="4"/>
                      <a:pt x="19" y="4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  <p:sp>
            <p:nvSpPr>
              <p:cNvPr id="38" name="Freeform 16"/>
              <p:cNvSpPr>
                <a:spLocks noEditPoints="1"/>
              </p:cNvSpPr>
              <p:nvPr/>
            </p:nvSpPr>
            <p:spPr bwMode="auto">
              <a:xfrm>
                <a:off x="2597150" y="4899025"/>
                <a:ext cx="74613" cy="74613"/>
              </a:xfrm>
              <a:custGeom>
                <a:avLst/>
                <a:gdLst>
                  <a:gd name="T0" fmla="*/ 10 w 20"/>
                  <a:gd name="T1" fmla="*/ 0 h 20"/>
                  <a:gd name="T2" fmla="*/ 0 w 20"/>
                  <a:gd name="T3" fmla="*/ 10 h 20"/>
                  <a:gd name="T4" fmla="*/ 10 w 20"/>
                  <a:gd name="T5" fmla="*/ 20 h 20"/>
                  <a:gd name="T6" fmla="*/ 20 w 20"/>
                  <a:gd name="T7" fmla="*/ 10 h 20"/>
                  <a:gd name="T8" fmla="*/ 10 w 20"/>
                  <a:gd name="T9" fmla="*/ 0 h 20"/>
                  <a:gd name="T10" fmla="*/ 10 w 20"/>
                  <a:gd name="T11" fmla="*/ 15 h 20"/>
                  <a:gd name="T12" fmla="*/ 6 w 20"/>
                  <a:gd name="T13" fmla="*/ 10 h 20"/>
                  <a:gd name="T14" fmla="*/ 10 w 20"/>
                  <a:gd name="T15" fmla="*/ 6 h 20"/>
                  <a:gd name="T16" fmla="*/ 15 w 20"/>
                  <a:gd name="T17" fmla="*/ 10 h 20"/>
                  <a:gd name="T18" fmla="*/ 10 w 20"/>
                  <a:gd name="T19" fmla="*/ 15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20">
                    <a:moveTo>
                      <a:pt x="10" y="0"/>
                    </a:moveTo>
                    <a:cubicBezTo>
                      <a:pt x="5" y="0"/>
                      <a:pt x="0" y="5"/>
                      <a:pt x="0" y="10"/>
                    </a:cubicBezTo>
                    <a:cubicBezTo>
                      <a:pt x="0" y="16"/>
                      <a:pt x="5" y="20"/>
                      <a:pt x="10" y="20"/>
                    </a:cubicBezTo>
                    <a:cubicBezTo>
                      <a:pt x="16" y="20"/>
                      <a:pt x="20" y="16"/>
                      <a:pt x="20" y="10"/>
                    </a:cubicBezTo>
                    <a:cubicBezTo>
                      <a:pt x="20" y="5"/>
                      <a:pt x="16" y="0"/>
                      <a:pt x="10" y="0"/>
                    </a:cubicBezTo>
                    <a:close/>
                    <a:moveTo>
                      <a:pt x="10" y="15"/>
                    </a:moveTo>
                    <a:cubicBezTo>
                      <a:pt x="8" y="15"/>
                      <a:pt x="6" y="13"/>
                      <a:pt x="6" y="10"/>
                    </a:cubicBezTo>
                    <a:cubicBezTo>
                      <a:pt x="6" y="8"/>
                      <a:pt x="8" y="6"/>
                      <a:pt x="10" y="6"/>
                    </a:cubicBezTo>
                    <a:cubicBezTo>
                      <a:pt x="13" y="6"/>
                      <a:pt x="15" y="8"/>
                      <a:pt x="15" y="10"/>
                    </a:cubicBezTo>
                    <a:cubicBezTo>
                      <a:pt x="15" y="13"/>
                      <a:pt x="13" y="15"/>
                      <a:pt x="10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en-GB" sz="1200"/>
              </a:p>
            </p:txBody>
          </p:sp>
        </p:grpSp>
        <p:sp>
          <p:nvSpPr>
            <p:cNvPr id="39" name="Freeform 17"/>
            <p:cNvSpPr>
              <a:spLocks/>
            </p:cNvSpPr>
            <p:nvPr/>
          </p:nvSpPr>
          <p:spPr bwMode="auto">
            <a:xfrm>
              <a:off x="1371381" y="2614294"/>
              <a:ext cx="503055" cy="159283"/>
            </a:xfrm>
            <a:custGeom>
              <a:avLst/>
              <a:gdLst>
                <a:gd name="T0" fmla="*/ 333 w 364"/>
                <a:gd name="T1" fmla="*/ 94 h 148"/>
                <a:gd name="T2" fmla="*/ 333 w 364"/>
                <a:gd name="T3" fmla="*/ 73 h 148"/>
                <a:gd name="T4" fmla="*/ 296 w 364"/>
                <a:gd name="T5" fmla="*/ 73 h 148"/>
                <a:gd name="T6" fmla="*/ 296 w 364"/>
                <a:gd name="T7" fmla="*/ 94 h 148"/>
                <a:gd name="T8" fmla="*/ 284 w 364"/>
                <a:gd name="T9" fmla="*/ 94 h 148"/>
                <a:gd name="T10" fmla="*/ 284 w 364"/>
                <a:gd name="T11" fmla="*/ 73 h 148"/>
                <a:gd name="T12" fmla="*/ 246 w 364"/>
                <a:gd name="T13" fmla="*/ 73 h 148"/>
                <a:gd name="T14" fmla="*/ 246 w 364"/>
                <a:gd name="T15" fmla="*/ 94 h 148"/>
                <a:gd name="T16" fmla="*/ 232 w 364"/>
                <a:gd name="T17" fmla="*/ 94 h 148"/>
                <a:gd name="T18" fmla="*/ 232 w 364"/>
                <a:gd name="T19" fmla="*/ 73 h 148"/>
                <a:gd name="T20" fmla="*/ 194 w 364"/>
                <a:gd name="T21" fmla="*/ 73 h 148"/>
                <a:gd name="T22" fmla="*/ 194 w 364"/>
                <a:gd name="T23" fmla="*/ 94 h 148"/>
                <a:gd name="T24" fmla="*/ 182 w 364"/>
                <a:gd name="T25" fmla="*/ 94 h 148"/>
                <a:gd name="T26" fmla="*/ 182 w 364"/>
                <a:gd name="T27" fmla="*/ 73 h 148"/>
                <a:gd name="T28" fmla="*/ 144 w 364"/>
                <a:gd name="T29" fmla="*/ 73 h 148"/>
                <a:gd name="T30" fmla="*/ 144 w 364"/>
                <a:gd name="T31" fmla="*/ 94 h 148"/>
                <a:gd name="T32" fmla="*/ 126 w 364"/>
                <a:gd name="T33" fmla="*/ 94 h 148"/>
                <a:gd name="T34" fmla="*/ 126 w 364"/>
                <a:gd name="T35" fmla="*/ 37 h 148"/>
                <a:gd name="T36" fmla="*/ 90 w 364"/>
                <a:gd name="T37" fmla="*/ 37 h 148"/>
                <a:gd name="T38" fmla="*/ 90 w 364"/>
                <a:gd name="T39" fmla="*/ 0 h 148"/>
                <a:gd name="T40" fmla="*/ 71 w 364"/>
                <a:gd name="T41" fmla="*/ 0 h 148"/>
                <a:gd name="T42" fmla="*/ 71 w 364"/>
                <a:gd name="T43" fmla="*/ 37 h 148"/>
                <a:gd name="T44" fmla="*/ 36 w 364"/>
                <a:gd name="T45" fmla="*/ 37 h 148"/>
                <a:gd name="T46" fmla="*/ 36 w 364"/>
                <a:gd name="T47" fmla="*/ 94 h 148"/>
                <a:gd name="T48" fmla="*/ 0 w 364"/>
                <a:gd name="T49" fmla="*/ 94 h 148"/>
                <a:gd name="T50" fmla="*/ 17 w 364"/>
                <a:gd name="T51" fmla="*/ 148 h 148"/>
                <a:gd name="T52" fmla="*/ 329 w 364"/>
                <a:gd name="T53" fmla="*/ 148 h 148"/>
                <a:gd name="T54" fmla="*/ 364 w 364"/>
                <a:gd name="T55" fmla="*/ 94 h 148"/>
                <a:gd name="T56" fmla="*/ 333 w 364"/>
                <a:gd name="T57" fmla="*/ 94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364" h="148">
                  <a:moveTo>
                    <a:pt x="333" y="94"/>
                  </a:moveTo>
                  <a:lnTo>
                    <a:pt x="333" y="73"/>
                  </a:lnTo>
                  <a:lnTo>
                    <a:pt x="296" y="73"/>
                  </a:lnTo>
                  <a:lnTo>
                    <a:pt x="296" y="94"/>
                  </a:lnTo>
                  <a:lnTo>
                    <a:pt x="284" y="94"/>
                  </a:lnTo>
                  <a:lnTo>
                    <a:pt x="284" y="73"/>
                  </a:lnTo>
                  <a:lnTo>
                    <a:pt x="246" y="73"/>
                  </a:lnTo>
                  <a:lnTo>
                    <a:pt x="246" y="94"/>
                  </a:lnTo>
                  <a:lnTo>
                    <a:pt x="232" y="94"/>
                  </a:lnTo>
                  <a:lnTo>
                    <a:pt x="232" y="73"/>
                  </a:lnTo>
                  <a:lnTo>
                    <a:pt x="194" y="73"/>
                  </a:lnTo>
                  <a:lnTo>
                    <a:pt x="194" y="94"/>
                  </a:lnTo>
                  <a:lnTo>
                    <a:pt x="182" y="94"/>
                  </a:lnTo>
                  <a:lnTo>
                    <a:pt x="182" y="73"/>
                  </a:lnTo>
                  <a:lnTo>
                    <a:pt x="144" y="73"/>
                  </a:lnTo>
                  <a:lnTo>
                    <a:pt x="144" y="94"/>
                  </a:lnTo>
                  <a:lnTo>
                    <a:pt x="126" y="94"/>
                  </a:lnTo>
                  <a:lnTo>
                    <a:pt x="126" y="37"/>
                  </a:lnTo>
                  <a:lnTo>
                    <a:pt x="90" y="37"/>
                  </a:lnTo>
                  <a:lnTo>
                    <a:pt x="90" y="0"/>
                  </a:lnTo>
                  <a:lnTo>
                    <a:pt x="71" y="0"/>
                  </a:lnTo>
                  <a:lnTo>
                    <a:pt x="71" y="37"/>
                  </a:lnTo>
                  <a:lnTo>
                    <a:pt x="36" y="37"/>
                  </a:lnTo>
                  <a:lnTo>
                    <a:pt x="36" y="94"/>
                  </a:lnTo>
                  <a:lnTo>
                    <a:pt x="0" y="94"/>
                  </a:lnTo>
                  <a:lnTo>
                    <a:pt x="17" y="148"/>
                  </a:lnTo>
                  <a:lnTo>
                    <a:pt x="329" y="148"/>
                  </a:lnTo>
                  <a:lnTo>
                    <a:pt x="364" y="94"/>
                  </a:lnTo>
                  <a:lnTo>
                    <a:pt x="333" y="94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en-GB" sz="1200"/>
            </a:p>
          </p:txBody>
        </p:sp>
        <p:pic>
          <p:nvPicPr>
            <p:cNvPr id="63" name="Picture 25" descr="DHLicon_Store_01"/>
            <p:cNvPicPr>
              <a:picLocks noChangeAspect="1" noChangeArrowheads="1"/>
            </p:cNvPicPr>
            <p:nvPr/>
          </p:nvPicPr>
          <p:blipFill>
            <a:blip r:embed="rId10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4515" y="2711430"/>
              <a:ext cx="758263" cy="2900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7" name="Picture 30" descr="DHLicon_Factory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11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gray">
            <a:xfrm>
              <a:off x="3836253" y="2565264"/>
              <a:ext cx="538831" cy="5823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8" name="Picture 25" descr="DHLicon_Store_01"/>
            <p:cNvPicPr>
              <a:picLocks noChangeAspect="1" noChangeArrowheads="1"/>
            </p:cNvPicPr>
            <p:nvPr/>
          </p:nvPicPr>
          <p:blipFill>
            <a:blip r:embed="rId10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86360" y="2711430"/>
              <a:ext cx="758263" cy="2900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85" name="Elbow Connector 84"/>
            <p:cNvCxnSpPr>
              <a:stCxn id="78" idx="3"/>
              <a:endCxn id="77" idx="1"/>
            </p:cNvCxnSpPr>
            <p:nvPr/>
          </p:nvCxnSpPr>
          <p:spPr bwMode="auto">
            <a:xfrm flipV="1">
              <a:off x="2944623" y="2856463"/>
              <a:ext cx="891630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1" name="Elbow Connector 90"/>
            <p:cNvCxnSpPr>
              <a:stCxn id="77" idx="3"/>
              <a:endCxn id="63" idx="1"/>
            </p:cNvCxnSpPr>
            <p:nvPr/>
          </p:nvCxnSpPr>
          <p:spPr bwMode="auto">
            <a:xfrm>
              <a:off x="4375084" y="2856463"/>
              <a:ext cx="709431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pic>
          <p:nvPicPr>
            <p:cNvPr id="96" name="Picture 95" descr="DHLicon_Lorry_right"/>
            <p:cNvPicPr>
              <a:picLocks noChangeAspect="1" noChangeArrowheads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88799" y="2963499"/>
              <a:ext cx="574747" cy="236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8" name="Picture 97" descr="DHLicon_Lorry_right"/>
            <p:cNvPicPr>
              <a:picLocks noChangeAspect="1" noChangeArrowheads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98791" y="2963499"/>
              <a:ext cx="574747" cy="236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6" name="TextBox 105"/>
            <p:cNvSpPr txBox="1"/>
            <p:nvPr/>
          </p:nvSpPr>
          <p:spPr>
            <a:xfrm>
              <a:off x="6223200" y="2299831"/>
              <a:ext cx="1271101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Sell</a:t>
              </a:r>
              <a:endParaRPr lang="en-GB" sz="1200" dirty="0"/>
            </a:p>
          </p:txBody>
        </p:sp>
        <p:sp>
          <p:nvSpPr>
            <p:cNvPr id="107" name="TextBox 106"/>
            <p:cNvSpPr txBox="1"/>
            <p:nvPr/>
          </p:nvSpPr>
          <p:spPr>
            <a:xfrm>
              <a:off x="1876359" y="2269396"/>
              <a:ext cx="1363703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Raw materials </a:t>
              </a:r>
              <a:endParaRPr lang="en-GB" sz="1200" dirty="0"/>
            </a:p>
          </p:txBody>
        </p:sp>
        <p:sp>
          <p:nvSpPr>
            <p:cNvPr id="108" name="TextBox 107"/>
            <p:cNvSpPr txBox="1"/>
            <p:nvPr/>
          </p:nvSpPr>
          <p:spPr>
            <a:xfrm>
              <a:off x="3399561" y="2278197"/>
              <a:ext cx="1363703" cy="264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Manufacture</a:t>
              </a:r>
              <a:endParaRPr lang="en-GB" sz="1200" dirty="0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4761937" y="2299831"/>
              <a:ext cx="1363703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Store</a:t>
              </a:r>
              <a:endParaRPr lang="en-GB" sz="1200" dirty="0"/>
            </a:p>
          </p:txBody>
        </p:sp>
        <p:pic>
          <p:nvPicPr>
            <p:cNvPr id="112" name="Picture 111" descr="DHLicon_Lorry_right"/>
            <p:cNvPicPr>
              <a:picLocks noChangeAspect="1" noChangeArrowheads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1757" y="2963499"/>
              <a:ext cx="574747" cy="236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18" name="Elbow Connector 117"/>
            <p:cNvCxnSpPr>
              <a:stCxn id="16" idx="3"/>
              <a:endCxn id="121" idx="1"/>
            </p:cNvCxnSpPr>
            <p:nvPr/>
          </p:nvCxnSpPr>
          <p:spPr bwMode="auto">
            <a:xfrm flipH="1">
              <a:off x="6613115" y="2856463"/>
              <a:ext cx="607014" cy="647841"/>
            </a:xfrm>
            <a:prstGeom prst="bentConnector3">
              <a:avLst>
                <a:gd name="adj1" fmla="val -3766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21" name="Circular Arrow 120"/>
            <p:cNvSpPr/>
            <p:nvPr/>
          </p:nvSpPr>
          <p:spPr bwMode="auto">
            <a:xfrm>
              <a:off x="6224683" y="3360871"/>
              <a:ext cx="398096" cy="386778"/>
            </a:xfrm>
            <a:prstGeom prst="circularArrow">
              <a:avLst>
                <a:gd name="adj1" fmla="val 15924"/>
                <a:gd name="adj2" fmla="val 1142319"/>
                <a:gd name="adj3" fmla="val 20337502"/>
                <a:gd name="adj4" fmla="val 1136999"/>
                <a:gd name="adj5" fmla="val 16940"/>
              </a:avLst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95363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1" i="0" u="none" strike="noStrike" normalizeH="0" baseline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2" name="TextBox 121"/>
            <p:cNvSpPr txBox="1"/>
            <p:nvPr/>
          </p:nvSpPr>
          <p:spPr>
            <a:xfrm>
              <a:off x="6272748" y="3273222"/>
              <a:ext cx="1363703" cy="2590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Returns</a:t>
              </a:r>
              <a:endParaRPr lang="en-GB" sz="1200" dirty="0"/>
            </a:p>
          </p:txBody>
        </p:sp>
        <p:pic>
          <p:nvPicPr>
            <p:cNvPr id="53" name="Picture 36"/>
            <p:cNvPicPr>
              <a:picLocks noChangeAspect="1"/>
            </p:cNvPicPr>
            <p:nvPr/>
          </p:nvPicPr>
          <p:blipFill>
            <a:blip r:embed="rId13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650" y="2593071"/>
              <a:ext cx="526783" cy="526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" name="Picture 23" descr="DHLicon_House"/>
            <p:cNvPicPr>
              <a:picLocks noChangeAspect="1" noChangeArrowheads="1"/>
            </p:cNvPicPr>
            <p:nvPr/>
          </p:nvPicPr>
          <p:blipFill>
            <a:blip r:embed="rId1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75112" y="2621982"/>
              <a:ext cx="604715" cy="4689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57" name="Elbow Connector 56"/>
            <p:cNvCxnSpPr>
              <a:stCxn id="16" idx="3"/>
              <a:endCxn id="55" idx="1"/>
            </p:cNvCxnSpPr>
            <p:nvPr/>
          </p:nvCxnSpPr>
          <p:spPr bwMode="auto">
            <a:xfrm>
              <a:off x="7220129" y="2856463"/>
              <a:ext cx="454983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64" name="TextBox 63"/>
            <p:cNvSpPr txBox="1"/>
            <p:nvPr/>
          </p:nvSpPr>
          <p:spPr>
            <a:xfrm>
              <a:off x="7341918" y="2282222"/>
              <a:ext cx="1271101" cy="264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ts val="1300"/>
                </a:lnSpc>
              </a:pPr>
              <a:r>
                <a:rPr lang="en-GB" sz="1200" dirty="0" smtClean="0"/>
                <a:t>Use</a:t>
              </a:r>
              <a:endParaRPr lang="en-GB" sz="1200" dirty="0"/>
            </a:p>
          </p:txBody>
        </p:sp>
        <p:cxnSp>
          <p:nvCxnSpPr>
            <p:cNvPr id="52" name="Elbow Connector 51"/>
            <p:cNvCxnSpPr>
              <a:stCxn id="53" idx="3"/>
              <a:endCxn id="78" idx="1"/>
            </p:cNvCxnSpPr>
            <p:nvPr/>
          </p:nvCxnSpPr>
          <p:spPr bwMode="auto">
            <a:xfrm>
              <a:off x="1096433" y="2856463"/>
              <a:ext cx="1089927" cy="1"/>
            </a:xfrm>
            <a:prstGeom prst="bentConnector3">
              <a:avLst>
                <a:gd name="adj1" fmla="val 50000"/>
              </a:avLst>
            </a:prstGeom>
            <a:solidFill>
              <a:schemeClr val="folHlink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41" name="Rectangle 10"/>
          <p:cNvSpPr>
            <a:spLocks noChangeArrowheads="1"/>
          </p:cNvSpPr>
          <p:nvPr>
            <p:custDataLst>
              <p:tags r:id="rId1"/>
            </p:custDataLst>
          </p:nvPr>
        </p:nvSpPr>
        <p:spPr bwMode="gray">
          <a:xfrm>
            <a:off x="1779356" y="3537341"/>
            <a:ext cx="3008543" cy="1623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spcAft>
                <a:spcPts val="300"/>
              </a:spcAft>
              <a:buClr>
                <a:srgbClr val="000000"/>
              </a:buClr>
              <a:buSzPct val="100000"/>
            </a:pPr>
            <a:r>
              <a:rPr lang="en-US" b="1" dirty="0">
                <a:solidFill>
                  <a:srgbClr val="000000"/>
                </a:solidFill>
              </a:rPr>
              <a:t>Soil</a:t>
            </a:r>
          </a:p>
          <a:p>
            <a:pPr marL="182563" lvl="1" indent="-182563" eaLnBrk="1" hangingPunct="1"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Soil </a:t>
            </a:r>
            <a:r>
              <a:rPr lang="en-US" dirty="0" smtClean="0">
                <a:solidFill>
                  <a:srgbClr val="000000"/>
                </a:solidFill>
              </a:rPr>
              <a:t>degradation </a:t>
            </a:r>
            <a:r>
              <a:rPr lang="en-US" dirty="0">
                <a:solidFill>
                  <a:srgbClr val="000000"/>
                </a:solidFill>
              </a:rPr>
              <a:t>requires oil and mineral </a:t>
            </a:r>
            <a:r>
              <a:rPr lang="en-US" dirty="0" smtClean="0">
                <a:solidFill>
                  <a:srgbClr val="000000"/>
                </a:solidFill>
              </a:rPr>
              <a:t>inputs to replace nutrients</a:t>
            </a:r>
            <a:endParaRPr lang="en-US" dirty="0">
              <a:solidFill>
                <a:srgbClr val="000000"/>
              </a:solidFill>
            </a:endParaRPr>
          </a:p>
          <a:p>
            <a:pPr marL="182563" lvl="1" indent="-182563" eaLnBrk="1" hangingPunct="1"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Chemical </a:t>
            </a:r>
            <a:r>
              <a:rPr lang="en-US" dirty="0" smtClean="0">
                <a:solidFill>
                  <a:srgbClr val="000000"/>
                </a:solidFill>
              </a:rPr>
              <a:t>residues  including Nitrogen &amp; Phosphorus</a:t>
            </a:r>
            <a:endParaRPr lang="en-US" dirty="0">
              <a:solidFill>
                <a:srgbClr val="000000"/>
              </a:solidFill>
            </a:endParaRPr>
          </a:p>
          <a:p>
            <a:pPr marL="182563" lvl="1" indent="-182563" eaLnBrk="1" hangingPunct="1"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Desertification in key growing areas e.g. California</a:t>
            </a:r>
          </a:p>
        </p:txBody>
      </p:sp>
      <p:sp>
        <p:nvSpPr>
          <p:cNvPr id="42" name="Rectangle 12"/>
          <p:cNvSpPr>
            <a:spLocks noChangeArrowheads="1"/>
          </p:cNvSpPr>
          <p:nvPr>
            <p:custDataLst>
              <p:tags r:id="rId2"/>
            </p:custDataLst>
          </p:nvPr>
        </p:nvSpPr>
        <p:spPr bwMode="gray">
          <a:xfrm>
            <a:off x="381167" y="2412592"/>
            <a:ext cx="2794727" cy="955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90000"/>
              </a:lnSpc>
              <a:spcAft>
                <a:spcPts val="300"/>
              </a:spcAft>
              <a:buClr>
                <a:srgbClr val="000000"/>
              </a:buClr>
              <a:buSzPct val="100000"/>
              <a:defRPr/>
            </a:pPr>
            <a:r>
              <a:rPr lang="en-US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Deforestation &amp; land use change</a:t>
            </a:r>
            <a:endParaRPr lang="en-US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171450" lvl="1" indent="-171450">
              <a:spcAft>
                <a:spcPts val="300"/>
              </a:spcAft>
              <a:buSzPct val="100000"/>
              <a:buFont typeface="Arial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</a:t>
            </a:r>
            <a:r>
              <a:rPr lang="en-US" baseline="-25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Impact on </a:t>
            </a:r>
            <a:r>
              <a:rPr lang="en-US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climate regulation</a:t>
            </a: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171450" lvl="1" indent="-171450">
              <a:spcAft>
                <a:spcPts val="300"/>
              </a:spcAft>
              <a:buSzPct val="100000"/>
              <a:buFont typeface="Arial" pitchFamily="34" charset="0"/>
              <a:buChar char="•"/>
              <a:defRPr/>
            </a:pP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Ecosystem </a:t>
            </a:r>
            <a:r>
              <a:rPr lang="en-US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destruction</a:t>
            </a:r>
          </a:p>
          <a:p>
            <a:pPr marL="171450" lvl="1" indent="-171450">
              <a:spcAft>
                <a:spcPts val="300"/>
              </a:spcAft>
              <a:buSzPct val="100000"/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Biodiversity loss</a:t>
            </a:r>
          </a:p>
        </p:txBody>
      </p:sp>
      <p:pic>
        <p:nvPicPr>
          <p:cNvPr id="43" name="Picture 15" descr="Environment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27847" y="2651146"/>
            <a:ext cx="1007920" cy="879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7" name="AutoShape 52"/>
          <p:cNvCxnSpPr>
            <a:cxnSpLocks noChangeShapeType="1"/>
          </p:cNvCxnSpPr>
          <p:nvPr/>
        </p:nvCxnSpPr>
        <p:spPr bwMode="auto">
          <a:xfrm flipH="1" flipV="1">
            <a:off x="5766301" y="2318083"/>
            <a:ext cx="195263" cy="57150"/>
          </a:xfrm>
          <a:prstGeom prst="straightConnector1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51" name="Picture 48" descr="http://ts1.mm.bing.net/th?id=i.4707392252543224&amp;pid=1.9"/>
          <p:cNvPicPr>
            <a:picLocks noChangeAspect="1" noChangeArrowheads="1"/>
          </p:cNvPicPr>
          <p:nvPr/>
        </p:nvPicPr>
        <p:blipFill>
          <a:blip r:embed="rId1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4101" y="3881561"/>
            <a:ext cx="687387" cy="70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gray">
          <a:xfrm>
            <a:off x="4967133" y="3043435"/>
            <a:ext cx="2979869" cy="1171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90000"/>
              </a:lnSpc>
              <a:spcAft>
                <a:spcPts val="300"/>
              </a:spcAft>
              <a:buClr>
                <a:srgbClr val="000000"/>
              </a:buClr>
              <a:buSzPct val="100000"/>
            </a:pPr>
            <a:r>
              <a:rPr lang="en-US" b="1" dirty="0" smtClean="0">
                <a:solidFill>
                  <a:srgbClr val="000000"/>
                </a:solidFill>
              </a:rPr>
              <a:t>Greenhouse Gas Emissions</a:t>
            </a:r>
            <a:endParaRPr lang="en-US" b="1" dirty="0">
              <a:solidFill>
                <a:srgbClr val="000000"/>
              </a:solidFill>
            </a:endParaRP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Climate disruption – droughts and floods, weather pattern change</a:t>
            </a:r>
            <a:endParaRPr lang="en-US" dirty="0">
              <a:solidFill>
                <a:srgbClr val="000000"/>
              </a:solidFill>
            </a:endParaRP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Emissions &gt; </a:t>
            </a:r>
            <a:r>
              <a:rPr lang="en-US" dirty="0">
                <a:solidFill>
                  <a:srgbClr val="000000"/>
                </a:solidFill>
              </a:rPr>
              <a:t>ocean </a:t>
            </a:r>
            <a:r>
              <a:rPr lang="en-US" dirty="0" smtClean="0">
                <a:solidFill>
                  <a:srgbClr val="000000"/>
                </a:solidFill>
              </a:rPr>
              <a:t>acidification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Air quality impact on health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1" name="Rectangle 14"/>
          <p:cNvSpPr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409482" y="5261945"/>
            <a:ext cx="4378418" cy="1355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90000"/>
              </a:lnSpc>
              <a:spcAft>
                <a:spcPts val="300"/>
              </a:spcAft>
              <a:buClr>
                <a:srgbClr val="000000"/>
              </a:buClr>
              <a:buSzPct val="100000"/>
            </a:pPr>
            <a:r>
              <a:rPr lang="en-US" b="1" dirty="0">
                <a:solidFill>
                  <a:srgbClr val="000000"/>
                </a:solidFill>
              </a:rPr>
              <a:t>Oceans &amp; water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Depletion of ground-water sources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Pollution of fresh-water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Water scarcity issues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Overfishing </a:t>
            </a:r>
            <a:r>
              <a:rPr lang="en-US" dirty="0">
                <a:solidFill>
                  <a:srgbClr val="000000"/>
                </a:solidFill>
              </a:rPr>
              <a:t>depletes marine species </a:t>
            </a:r>
          </a:p>
          <a:p>
            <a:pPr marL="182563" lvl="1" indent="-182563" eaLnBrk="1" hangingPunct="1">
              <a:lnSpc>
                <a:spcPct val="90000"/>
              </a:lnSpc>
              <a:spcAft>
                <a:spcPts val="300"/>
              </a:spcAft>
              <a:buSzPct val="100000"/>
              <a:buFontTx/>
              <a:buChar char="•"/>
            </a:pPr>
            <a:r>
              <a:rPr lang="en-US" dirty="0">
                <a:solidFill>
                  <a:srgbClr val="000000"/>
                </a:solidFill>
              </a:rPr>
              <a:t>Acidification impacting on coral and marine </a:t>
            </a:r>
            <a:r>
              <a:rPr lang="en-US" dirty="0" smtClean="0">
                <a:solidFill>
                  <a:srgbClr val="000000"/>
                </a:solidFill>
              </a:rPr>
              <a:t>habitat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65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7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08132" y="5436586"/>
            <a:ext cx="735256" cy="65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"/>
          <p:cNvGrpSpPr/>
          <p:nvPr/>
        </p:nvGrpSpPr>
        <p:grpSpPr>
          <a:xfrm>
            <a:off x="7844429" y="3193451"/>
            <a:ext cx="887412" cy="887412"/>
            <a:chOff x="3785519" y="2811014"/>
            <a:chExt cx="887412" cy="887412"/>
          </a:xfrm>
        </p:grpSpPr>
        <p:pic>
          <p:nvPicPr>
            <p:cNvPr id="59" name="Picture 44" descr="http://ts4.mm.bing.net/th?id=i.4706224031729307&amp;pid=1.9"/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85519" y="2811014"/>
              <a:ext cx="887412" cy="887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3920992" y="2945371"/>
              <a:ext cx="65274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 err="1" smtClean="0">
                  <a:solidFill>
                    <a:schemeClr val="accent4"/>
                  </a:solidFill>
                </a:rPr>
                <a:t>GHG</a:t>
              </a:r>
              <a:endParaRPr lang="en-GB" sz="1600" b="1" dirty="0">
                <a:solidFill>
                  <a:schemeClr val="accent4"/>
                </a:solidFill>
              </a:endParaRPr>
            </a:p>
          </p:txBody>
        </p:sp>
      </p:grpSp>
      <p:pic>
        <p:nvPicPr>
          <p:cNvPr id="66" name="Picture 5" descr="http://ts2.mm.bing.net/th?id=i.4819452243086173&amp;pid=1.9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96049" y="4749182"/>
            <a:ext cx="606386" cy="578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" name="Rectangle 17"/>
          <p:cNvSpPr>
            <a:spLocks noChangeArrowheads="1"/>
          </p:cNvSpPr>
          <p:nvPr>
            <p:custDataLst>
              <p:tags r:id="rId5"/>
            </p:custDataLst>
          </p:nvPr>
        </p:nvSpPr>
        <p:spPr bwMode="gray">
          <a:xfrm>
            <a:off x="5375439" y="4572869"/>
            <a:ext cx="2847926" cy="1414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eaLnBrk="1" hangingPunct="1">
              <a:lnSpc>
                <a:spcPct val="85000"/>
              </a:lnSpc>
              <a:spcAft>
                <a:spcPts val="300"/>
              </a:spcAft>
              <a:buClr>
                <a:srgbClr val="000000"/>
              </a:buClr>
              <a:buSzPct val="100000"/>
              <a:buFontTx/>
              <a:buChar char=" "/>
            </a:pPr>
            <a:r>
              <a:rPr lang="en-US" b="1" dirty="0" smtClean="0">
                <a:solidFill>
                  <a:srgbClr val="000000"/>
                </a:solidFill>
              </a:rPr>
              <a:t>Resources, Fossil Fuels, Waste</a:t>
            </a:r>
            <a:endParaRPr lang="en-US" b="1" dirty="0">
              <a:solidFill>
                <a:srgbClr val="000000"/>
              </a:solidFill>
            </a:endParaRP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Resource depletion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Peak oil and gas issues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Impact of mining on local ecosystems and </a:t>
            </a:r>
            <a:r>
              <a:rPr lang="en-US" dirty="0" smtClean="0">
                <a:solidFill>
                  <a:srgbClr val="000000"/>
                </a:solidFill>
              </a:rPr>
              <a:t>water</a:t>
            </a:r>
          </a:p>
          <a:p>
            <a:pPr marL="171450" lvl="1" indent="-171450" eaLnBrk="1" hangingPunct="1">
              <a:spcAft>
                <a:spcPts val="300"/>
              </a:spcAft>
              <a:buFont typeface="Arial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Waste vs food security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80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b="1" dirty="0" smtClean="0"/>
              <a:t>Food - conflicting issues</a:t>
            </a:r>
            <a:endParaRPr lang="en-GB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40858708"/>
              </p:ext>
            </p:extLst>
          </p:nvPr>
        </p:nvGraphicFramePr>
        <p:xfrm>
          <a:off x="519244" y="1789794"/>
          <a:ext cx="8538883" cy="4543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28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 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Circular economy framework - </a:t>
            </a:r>
            <a:r>
              <a:rPr lang="en-GB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Greencup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821878"/>
              </p:ext>
            </p:extLst>
          </p:nvPr>
        </p:nvGraphicFramePr>
        <p:xfrm>
          <a:off x="302079" y="1258957"/>
          <a:ext cx="8112908" cy="4699394"/>
        </p:xfrm>
        <a:graphic>
          <a:graphicData uri="http://schemas.openxmlformats.org/drawingml/2006/table">
            <a:tbl>
              <a:tblPr/>
              <a:tblGrid>
                <a:gridCol w="11199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04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41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366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4065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044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633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6230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5493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719252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Greencup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400" i="1" dirty="0" smtClean="0"/>
                        <a:t>Sector</a:t>
                      </a:r>
                      <a:r>
                        <a:rPr lang="en-GB" sz="1400" dirty="0" smtClean="0"/>
                        <a:t>: Coffee</a:t>
                      </a:r>
                      <a:r>
                        <a:rPr lang="en-GB" sz="1400" baseline="0" dirty="0" smtClean="0"/>
                        <a:t> </a:t>
                      </a:r>
                      <a:endParaRPr lang="en-GB" sz="1400" dirty="0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Channel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</a:t>
                      </a:r>
                      <a:r>
                        <a:rPr lang="en-GB" sz="14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B2B </a:t>
                      </a:r>
                    </a:p>
                    <a:p>
                      <a:pPr algn="ctr" fontAlgn="ctr"/>
                      <a:r>
                        <a:rPr lang="en-GB" sz="14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(out of home)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Geography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</a:t>
                      </a:r>
                      <a:r>
                        <a:rPr lang="en-GB" sz="14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UK, based London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Open/Closed loop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</a:t>
                      </a:r>
                      <a:r>
                        <a:rPr lang="en-GB" sz="14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Open loop, cross-sector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6235">
                <a:tc gridSpan="9">
                  <a:txBody>
                    <a:bodyPr/>
                    <a:lstStyle/>
                    <a:p>
                      <a:pPr algn="l" fontAlgn="ctr"/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371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</a:t>
                      </a:r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model: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Ownership</a:t>
                      </a:r>
                      <a:endParaRPr lang="en-GB" sz="1400" dirty="0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Sharing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Exchange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Rent/ lease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Service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Recover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Recycle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Resell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371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Circular </a:t>
                      </a:r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inputs: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Recycled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Recovered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Renewable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Safe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Secure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371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Product </a:t>
                      </a:r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design: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less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it more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it again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371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Process </a:t>
                      </a:r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design: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less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Waste= food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Renewables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3017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Circular </a:t>
                      </a:r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flows: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Reuse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Maintain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Refurbish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Remanu</a:t>
                      </a: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-facture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Recycle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3017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Enablers: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Biomimicry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Green chemistry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Systems thinking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3DP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Asset tracking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Internet of things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Platform &amp; apps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Bio-tech</a:t>
                      </a:r>
                      <a:endParaRPr lang="en-GB" sz="1400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3017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Accelerators:</a:t>
                      </a:r>
                      <a:endParaRPr lang="en-GB" sz="14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000" marR="360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Collabor-ation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Open sourcing</a:t>
                      </a:r>
                      <a:r>
                        <a:rPr kumimoji="0" lang="en-GB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Certification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Product stewardship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Life cycle assessment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Taxes/ incentives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4179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Elbow Connector 47"/>
          <p:cNvCxnSpPr/>
          <p:nvPr/>
        </p:nvCxnSpPr>
        <p:spPr bwMode="auto">
          <a:xfrm flipV="1">
            <a:off x="3897100" y="4292908"/>
            <a:ext cx="461427" cy="1804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57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17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424735" y="4006644"/>
            <a:ext cx="518251" cy="50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478209" y="3811992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17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663517" y="3809375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" name="Picture 30" descr="DHLicon_Factory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1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514703" y="4357888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" name="Chevron 79"/>
          <p:cNvSpPr/>
          <p:nvPr/>
        </p:nvSpPr>
        <p:spPr>
          <a:xfrm>
            <a:off x="3043606" y="3995789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6" name="Picture 36"/>
          <p:cNvPicPr>
            <a:picLocks noChangeAspect="1"/>
          </p:cNvPicPr>
          <p:nvPr/>
        </p:nvPicPr>
        <p:blipFill>
          <a:blip r:embed="rId18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99" y="3686459"/>
            <a:ext cx="465319" cy="46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125" descr="DHLicon_Human"/>
          <p:cNvPicPr>
            <a:picLocks noChangeAspect="1" noChangeArrowheads="1"/>
          </p:cNvPicPr>
          <p:nvPr/>
        </p:nvPicPr>
        <p:blipFill>
          <a:blip r:embed="rId19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298" y="3947966"/>
            <a:ext cx="300037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" name="Chevron 72"/>
          <p:cNvSpPr/>
          <p:nvPr/>
        </p:nvSpPr>
        <p:spPr>
          <a:xfrm>
            <a:off x="2215113" y="4015189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5" name="Chevron 74"/>
          <p:cNvSpPr/>
          <p:nvPr/>
        </p:nvSpPr>
        <p:spPr>
          <a:xfrm>
            <a:off x="1284083" y="4015189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09" name="Group 108"/>
          <p:cNvGrpSpPr/>
          <p:nvPr/>
        </p:nvGrpSpPr>
        <p:grpSpPr>
          <a:xfrm>
            <a:off x="6371697" y="5513097"/>
            <a:ext cx="2467503" cy="923330"/>
            <a:chOff x="6651972" y="924139"/>
            <a:chExt cx="3022230" cy="787023"/>
          </a:xfrm>
        </p:grpSpPr>
        <p:sp>
          <p:nvSpPr>
            <p:cNvPr id="110" name="TextBox 109"/>
            <p:cNvSpPr txBox="1"/>
            <p:nvPr/>
          </p:nvSpPr>
          <p:spPr>
            <a:xfrm>
              <a:off x="6651972" y="924139"/>
              <a:ext cx="3022230" cy="787023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1200" b="1" dirty="0" smtClean="0"/>
                <a:t>Key</a:t>
              </a:r>
              <a:r>
                <a:rPr lang="en-GB" sz="1200" dirty="0" smtClean="0"/>
                <a:t>:</a:t>
              </a:r>
              <a:endParaRPr lang="en-GB" sz="1200" dirty="0"/>
            </a:p>
            <a:p>
              <a:pPr defTabSz="722313">
                <a:lnSpc>
                  <a:spcPct val="150000"/>
                </a:lnSpc>
              </a:pPr>
              <a:r>
                <a:rPr lang="en-GB" sz="1200" dirty="0" smtClean="0"/>
                <a:t>	Primary flow</a:t>
              </a:r>
            </a:p>
            <a:p>
              <a:pPr defTabSz="722313">
                <a:lnSpc>
                  <a:spcPct val="150000"/>
                </a:lnSpc>
              </a:pPr>
              <a:r>
                <a:rPr lang="en-GB" sz="1200" dirty="0" smtClean="0"/>
                <a:t>	Recovery/re-circulation</a:t>
              </a:r>
            </a:p>
          </p:txBody>
        </p:sp>
        <p:cxnSp>
          <p:nvCxnSpPr>
            <p:cNvPr id="111" name="Elbow Connector 110"/>
            <p:cNvCxnSpPr/>
            <p:nvPr/>
          </p:nvCxnSpPr>
          <p:spPr>
            <a:xfrm>
              <a:off x="6732240" y="1292287"/>
              <a:ext cx="387112" cy="1"/>
            </a:xfrm>
            <a:prstGeom prst="bentConnector3">
              <a:avLst>
                <a:gd name="adj1" fmla="val 37116"/>
              </a:avLst>
            </a:prstGeom>
            <a:ln w="25400">
              <a:solidFill>
                <a:schemeClr val="accent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15" name="Picture 114"/>
          <p:cNvPicPr>
            <a:picLocks noChangeAspect="1"/>
          </p:cNvPicPr>
          <p:nvPr/>
        </p:nvPicPr>
        <p:blipFill>
          <a:blip r:embed="rId20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7471" y="6042380"/>
            <a:ext cx="370084" cy="370084"/>
          </a:xfrm>
          <a:prstGeom prst="rect">
            <a:avLst/>
          </a:prstGeom>
        </p:spPr>
      </p:pic>
      <p:sp>
        <p:nvSpPr>
          <p:cNvPr id="116" name="Chevron 115"/>
          <p:cNvSpPr/>
          <p:nvPr/>
        </p:nvSpPr>
        <p:spPr>
          <a:xfrm>
            <a:off x="6828946" y="5796489"/>
            <a:ext cx="223105" cy="281453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17" name="Picture 116"/>
          <p:cNvPicPr>
            <a:picLocks noChangeAspect="1"/>
          </p:cNvPicPr>
          <p:nvPr/>
        </p:nvPicPr>
        <p:blipFill>
          <a:blip r:embed="rId20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199" y="3048173"/>
            <a:ext cx="370084" cy="370084"/>
          </a:xfrm>
          <a:prstGeom prst="rect">
            <a:avLst/>
          </a:prstGeom>
        </p:spPr>
      </p:pic>
      <p:pic>
        <p:nvPicPr>
          <p:cNvPr id="118" name="Picture 117"/>
          <p:cNvPicPr>
            <a:picLocks noChangeAspect="1"/>
          </p:cNvPicPr>
          <p:nvPr/>
        </p:nvPicPr>
        <p:blipFill>
          <a:blip r:embed="rId20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1962" y="3048173"/>
            <a:ext cx="370084" cy="370084"/>
          </a:xfrm>
          <a:prstGeom prst="rect">
            <a:avLst/>
          </a:prstGeom>
        </p:spPr>
      </p:pic>
      <p:pic>
        <p:nvPicPr>
          <p:cNvPr id="121" name="Picture 120"/>
          <p:cNvPicPr>
            <a:picLocks noChangeAspect="1"/>
          </p:cNvPicPr>
          <p:nvPr/>
        </p:nvPicPr>
        <p:blipFill>
          <a:blip r:embed="rId20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192" y="3415316"/>
            <a:ext cx="370084" cy="370084"/>
          </a:xfrm>
          <a:prstGeom prst="rect">
            <a:avLst/>
          </a:prstGeom>
        </p:spPr>
      </p:pic>
      <p:pic>
        <p:nvPicPr>
          <p:cNvPr id="130" name="Picture 129"/>
          <p:cNvPicPr>
            <a:picLocks noChangeAspect="1"/>
          </p:cNvPicPr>
          <p:nvPr/>
        </p:nvPicPr>
        <p:blipFill>
          <a:blip r:embed="rId20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317" y="3495238"/>
            <a:ext cx="370084" cy="370084"/>
          </a:xfrm>
          <a:prstGeom prst="rect">
            <a:avLst/>
          </a:prstGeom>
        </p:spPr>
      </p:pic>
      <p:pic>
        <p:nvPicPr>
          <p:cNvPr id="131" name="Picture 23" descr="DHLicon_Store_03"/>
          <p:cNvPicPr>
            <a:picLocks noChangeAspect="1" noChangeArrowheads="1"/>
          </p:cNvPicPr>
          <p:nvPr/>
        </p:nvPicPr>
        <p:blipFill>
          <a:blip r:embed="rId21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502" y="4157980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2" name="Elbow Connector 131"/>
          <p:cNvCxnSpPr>
            <a:stCxn id="133" idx="3"/>
            <a:endCxn id="131" idx="1"/>
          </p:cNvCxnSpPr>
          <p:nvPr/>
        </p:nvCxnSpPr>
        <p:spPr bwMode="auto">
          <a:xfrm>
            <a:off x="5083464" y="4299617"/>
            <a:ext cx="589038" cy="169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33" name="Picture 25" descr="DHLicon_Store_01"/>
          <p:cNvPicPr>
            <a:picLocks noChangeAspect="1" noChangeArrowheads="1"/>
          </p:cNvPicPr>
          <p:nvPr/>
        </p:nvPicPr>
        <p:blipFill>
          <a:blip r:embed="rId2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201" y="4154583"/>
            <a:ext cx="758263" cy="290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5" name="Elbow Connector 134"/>
          <p:cNvCxnSpPr>
            <a:stCxn id="63" idx="2"/>
            <a:endCxn id="139" idx="3"/>
          </p:cNvCxnSpPr>
          <p:nvPr/>
        </p:nvCxnSpPr>
        <p:spPr bwMode="auto">
          <a:xfrm rot="5400000">
            <a:off x="6646386" y="4405675"/>
            <a:ext cx="179791" cy="674072"/>
          </a:xfrm>
          <a:prstGeom prst="bentConnector2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7" name="TextBox 136"/>
          <p:cNvSpPr txBox="1"/>
          <p:nvPr/>
        </p:nvSpPr>
        <p:spPr>
          <a:xfrm>
            <a:off x="6075407" y="4828899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400" dirty="0" smtClean="0"/>
              <a:t>Returns</a:t>
            </a:r>
            <a:endParaRPr lang="en-GB" sz="1400" dirty="0"/>
          </a:p>
        </p:txBody>
      </p:sp>
      <p:cxnSp>
        <p:nvCxnSpPr>
          <p:cNvPr id="138" name="Elbow Connector 137"/>
          <p:cNvCxnSpPr>
            <a:stCxn id="131" idx="3"/>
          </p:cNvCxnSpPr>
          <p:nvPr/>
        </p:nvCxnSpPr>
        <p:spPr bwMode="auto">
          <a:xfrm flipV="1">
            <a:off x="6307895" y="4298386"/>
            <a:ext cx="615403" cy="2929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39" name="Picture 138"/>
          <p:cNvPicPr>
            <a:picLocks noChangeAspect="1"/>
          </p:cNvPicPr>
          <p:nvPr/>
        </p:nvPicPr>
        <p:blipFill>
          <a:blip r:embed="rId20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161" y="4647565"/>
            <a:ext cx="370084" cy="370084"/>
          </a:xfrm>
          <a:prstGeom prst="rect">
            <a:avLst/>
          </a:prstGeom>
        </p:spPr>
      </p:pic>
      <p:cxnSp>
        <p:nvCxnSpPr>
          <p:cNvPr id="141" name="Elbow Connector 140"/>
          <p:cNvCxnSpPr/>
          <p:nvPr/>
        </p:nvCxnSpPr>
        <p:spPr bwMode="auto">
          <a:xfrm rot="16200000" flipV="1">
            <a:off x="634575" y="3664083"/>
            <a:ext cx="461427" cy="1804"/>
          </a:xfrm>
          <a:prstGeom prst="bentConnector3">
            <a:avLst>
              <a:gd name="adj1" fmla="val 28381"/>
            </a:avLst>
          </a:prstGeom>
          <a:ln>
            <a:prstDash val="dash"/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2" name="Elbow Connector 141"/>
          <p:cNvCxnSpPr>
            <a:stCxn id="93" idx="0"/>
            <a:endCxn id="117" idx="2"/>
          </p:cNvCxnSpPr>
          <p:nvPr/>
        </p:nvCxnSpPr>
        <p:spPr bwMode="auto">
          <a:xfrm rot="5400000" flipH="1" flipV="1">
            <a:off x="1673794" y="3608929"/>
            <a:ext cx="391118" cy="9775"/>
          </a:xfrm>
          <a:prstGeom prst="bentConnector3">
            <a:avLst>
              <a:gd name="adj1" fmla="val 50000"/>
            </a:avLst>
          </a:prstGeom>
          <a:ln>
            <a:prstDash val="dash"/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3" name="Elbow Connector 142"/>
          <p:cNvCxnSpPr>
            <a:stCxn id="68" idx="0"/>
            <a:endCxn id="118" idx="2"/>
          </p:cNvCxnSpPr>
          <p:nvPr/>
        </p:nvCxnSpPr>
        <p:spPr bwMode="auto">
          <a:xfrm rot="5400000" flipH="1" flipV="1">
            <a:off x="2486214" y="3611202"/>
            <a:ext cx="393735" cy="7846"/>
          </a:xfrm>
          <a:prstGeom prst="bentConnector3">
            <a:avLst>
              <a:gd name="adj1" fmla="val 50000"/>
            </a:avLst>
          </a:prstGeom>
          <a:ln>
            <a:prstDash val="dash"/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4" name="Elbow Connector 143"/>
          <p:cNvCxnSpPr>
            <a:endCxn id="121" idx="2"/>
          </p:cNvCxnSpPr>
          <p:nvPr/>
        </p:nvCxnSpPr>
        <p:spPr bwMode="auto">
          <a:xfrm rot="16200000" flipV="1">
            <a:off x="3513187" y="3907448"/>
            <a:ext cx="244597" cy="501"/>
          </a:xfrm>
          <a:prstGeom prst="bentConnector3">
            <a:avLst>
              <a:gd name="adj1" fmla="val 50000"/>
            </a:avLst>
          </a:prstGeom>
          <a:ln>
            <a:prstDash val="dash"/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6" name="Elbow Connector 145"/>
          <p:cNvCxnSpPr>
            <a:endCxn id="130" idx="2"/>
          </p:cNvCxnSpPr>
          <p:nvPr/>
        </p:nvCxnSpPr>
        <p:spPr bwMode="auto">
          <a:xfrm rot="5400000" flipH="1" flipV="1">
            <a:off x="4530632" y="4039024"/>
            <a:ext cx="353429" cy="6026"/>
          </a:xfrm>
          <a:prstGeom prst="bentConnector3">
            <a:avLst>
              <a:gd name="adj1" fmla="val 50000"/>
            </a:avLst>
          </a:prstGeom>
          <a:ln>
            <a:prstDash val="dash"/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7" name="Elbow Connector 146"/>
          <p:cNvCxnSpPr>
            <a:stCxn id="93" idx="0"/>
            <a:endCxn id="46" idx="3"/>
          </p:cNvCxnSpPr>
          <p:nvPr/>
        </p:nvCxnSpPr>
        <p:spPr bwMode="auto">
          <a:xfrm rot="16200000" flipH="1" flipV="1">
            <a:off x="1418020" y="3472673"/>
            <a:ext cx="109744" cy="783148"/>
          </a:xfrm>
          <a:prstGeom prst="bentConnector4">
            <a:avLst>
              <a:gd name="adj1" fmla="val -208303"/>
              <a:gd name="adj2" fmla="val 62830"/>
            </a:avLst>
          </a:prstGeom>
          <a:ln w="22225"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1" name="Title 40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Circular economy supply chain for coffee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0" name="Elbow Connector 69"/>
          <p:cNvCxnSpPr>
            <a:stCxn id="93" idx="2"/>
            <a:endCxn id="108" idx="0"/>
          </p:cNvCxnSpPr>
          <p:nvPr/>
        </p:nvCxnSpPr>
        <p:spPr bwMode="auto">
          <a:xfrm rot="16200000" flipH="1">
            <a:off x="1610876" y="4451161"/>
            <a:ext cx="1404857" cy="897677"/>
          </a:xfrm>
          <a:prstGeom prst="bentConnector3">
            <a:avLst>
              <a:gd name="adj1" fmla="val 50000"/>
            </a:avLst>
          </a:prstGeom>
          <a:ln w="22225"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131" idx="0"/>
            <a:endCxn id="125" idx="2"/>
          </p:cNvCxnSpPr>
          <p:nvPr/>
        </p:nvCxnSpPr>
        <p:spPr bwMode="auto">
          <a:xfrm rot="16200000" flipV="1">
            <a:off x="5853656" y="4021436"/>
            <a:ext cx="268594" cy="4493"/>
          </a:xfrm>
          <a:prstGeom prst="bentConnector3">
            <a:avLst>
              <a:gd name="adj1" fmla="val 50000"/>
            </a:avLst>
          </a:prstGeom>
          <a:ln>
            <a:prstDash val="dash"/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7" name="Elbow Connector 76"/>
          <p:cNvCxnSpPr>
            <a:stCxn id="63" idx="0"/>
          </p:cNvCxnSpPr>
          <p:nvPr/>
        </p:nvCxnSpPr>
        <p:spPr bwMode="auto">
          <a:xfrm rot="5400000" flipH="1" flipV="1">
            <a:off x="6853592" y="3725547"/>
            <a:ext cx="442145" cy="2694"/>
          </a:xfrm>
          <a:prstGeom prst="bentConnector3">
            <a:avLst>
              <a:gd name="adj1" fmla="val 50000"/>
            </a:avLst>
          </a:prstGeom>
          <a:ln>
            <a:prstDash val="dash"/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9" name="Elbow Connector 78"/>
          <p:cNvCxnSpPr>
            <a:stCxn id="131" idx="2"/>
            <a:endCxn id="119" idx="2"/>
          </p:cNvCxnSpPr>
          <p:nvPr/>
        </p:nvCxnSpPr>
        <p:spPr bwMode="auto">
          <a:xfrm rot="5400000">
            <a:off x="2628549" y="2667536"/>
            <a:ext cx="1584537" cy="5138765"/>
          </a:xfrm>
          <a:prstGeom prst="bentConnector3">
            <a:avLst>
              <a:gd name="adj1" fmla="val 114427"/>
            </a:avLst>
          </a:prstGeom>
          <a:ln w="22225"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575757" y="2004311"/>
            <a:ext cx="20883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On Farm: coffee cherry into:</a:t>
            </a:r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GB" sz="1200" dirty="0" smtClean="0"/>
              <a:t>Fibre (for food ingredient)</a:t>
            </a:r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GB" sz="1200" dirty="0" smtClean="0"/>
              <a:t>Energy for bean drying</a:t>
            </a:r>
            <a:endParaRPr lang="en-GB" sz="1200" dirty="0"/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GB" sz="1200" dirty="0" smtClean="0"/>
              <a:t>Bio-fuel</a:t>
            </a:r>
          </a:p>
        </p:txBody>
      </p:sp>
      <p:pic>
        <p:nvPicPr>
          <p:cNvPr id="86" name="Picture 26" descr="DHLicon_PortCrane"/>
          <p:cNvPicPr>
            <a:picLocks noChangeAspect="1" noChangeArrowheads="1"/>
          </p:cNvPicPr>
          <p:nvPr/>
        </p:nvPicPr>
        <p:blipFill>
          <a:blip r:embed="rId2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18" y="4384110"/>
            <a:ext cx="558413" cy="505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" name="Picture 30" descr="DHLicon_Factory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17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427510" y="5510139"/>
            <a:ext cx="518251" cy="50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" name="Picture 30" descr="DHLicon_Factory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17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561194" y="5602429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" name="Picture 30" descr="DHLicon_Factory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17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666292" y="5602429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4" name="Chevron 113"/>
          <p:cNvSpPr/>
          <p:nvPr/>
        </p:nvSpPr>
        <p:spPr>
          <a:xfrm>
            <a:off x="3046381" y="5505534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19" name="Picture 36"/>
          <p:cNvPicPr>
            <a:picLocks noChangeAspect="1"/>
          </p:cNvPicPr>
          <p:nvPr/>
        </p:nvPicPr>
        <p:blipFill>
          <a:blip r:embed="rId18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74" y="5563868"/>
            <a:ext cx="465319" cy="46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0" name="Chevron 119"/>
          <p:cNvSpPr/>
          <p:nvPr/>
        </p:nvSpPr>
        <p:spPr>
          <a:xfrm>
            <a:off x="2217888" y="5505534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3" name="Chevron 122"/>
          <p:cNvSpPr/>
          <p:nvPr/>
        </p:nvSpPr>
        <p:spPr>
          <a:xfrm>
            <a:off x="1286858" y="5505534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90" name="Picture 30" descr="DHLicon_Factory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1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688537" y="4381952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4" name="TextBox 123"/>
          <p:cNvSpPr txBox="1"/>
          <p:nvPr/>
        </p:nvSpPr>
        <p:spPr>
          <a:xfrm>
            <a:off x="6232038" y="2024996"/>
            <a:ext cx="28306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Coffee grounds into: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3D printer filament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Furniture, jewellery, product casings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Textile (sportswear)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Odour control for fabric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Cosmetic anti-oxidant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Cattle feed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Mushroom growing &amp; compost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Anaerobic digestion &amp; biofuel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917" y="5522524"/>
            <a:ext cx="3663760" cy="555418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none" rtlCol="0" anchor="ctr">
            <a:noAutofit/>
          </a:bodyPr>
          <a:lstStyle/>
          <a:p>
            <a:r>
              <a:rPr lang="en-GB" i="1" dirty="0" smtClean="0"/>
              <a:t>FOOD MANUFACTURING SUPPLY CHAIN</a:t>
            </a:r>
            <a:endParaRPr lang="en-GB" i="1" dirty="0"/>
          </a:p>
        </p:txBody>
      </p:sp>
      <p:pic>
        <p:nvPicPr>
          <p:cNvPr id="125" name="Picture 124"/>
          <p:cNvPicPr>
            <a:picLocks noChangeAspect="1"/>
          </p:cNvPicPr>
          <p:nvPr/>
        </p:nvPicPr>
        <p:blipFill>
          <a:blip r:embed="rId20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664" y="3519302"/>
            <a:ext cx="370084" cy="370084"/>
          </a:xfrm>
          <a:prstGeom prst="rect">
            <a:avLst/>
          </a:prstGeom>
        </p:spPr>
      </p:pic>
      <p:sp>
        <p:nvSpPr>
          <p:cNvPr id="126" name="TextBox 125"/>
          <p:cNvSpPr txBox="1"/>
          <p:nvPr/>
        </p:nvSpPr>
        <p:spPr>
          <a:xfrm>
            <a:off x="628651" y="3764251"/>
            <a:ext cx="2718658" cy="1056759"/>
          </a:xfrm>
          <a:prstGeom prst="rect">
            <a:avLst/>
          </a:prstGeom>
          <a:solidFill>
            <a:schemeClr val="bg1">
              <a:alpha val="46000"/>
            </a:schemeClr>
          </a:solidFill>
        </p:spPr>
        <p:txBody>
          <a:bodyPr wrap="none" rtlCol="0" anchor="ctr">
            <a:noAutofit/>
          </a:bodyPr>
          <a:lstStyle/>
          <a:p>
            <a:r>
              <a:rPr lang="en-GB" i="1" dirty="0" smtClean="0"/>
              <a:t>COFFEE SUPPLY CHAIN</a:t>
            </a:r>
            <a:endParaRPr lang="en-GB" i="1" dirty="0"/>
          </a:p>
        </p:txBody>
      </p:sp>
      <p:pic>
        <p:nvPicPr>
          <p:cNvPr id="127" name="Picture 30" descr="DHLicon_Factory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1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7744249" y="1297419"/>
            <a:ext cx="518251" cy="50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" name="Picture 30" descr="DHLicon_Factory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1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6877933" y="1413773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9" name="Picture 30" descr="DHLicon_Factory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5969799" y="1398732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4" name="Chevron 133"/>
          <p:cNvSpPr/>
          <p:nvPr/>
        </p:nvSpPr>
        <p:spPr>
          <a:xfrm>
            <a:off x="7363120" y="1316878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36" name="Picture 36"/>
          <p:cNvPicPr>
            <a:picLocks noChangeAspect="1"/>
          </p:cNvPicPr>
          <p:nvPr/>
        </p:nvPicPr>
        <p:blipFill>
          <a:blip r:embed="rId1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13" y="1198750"/>
            <a:ext cx="465319" cy="46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9" name="Chevron 148"/>
          <p:cNvSpPr/>
          <p:nvPr/>
        </p:nvSpPr>
        <p:spPr>
          <a:xfrm>
            <a:off x="6534627" y="1316878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0" name="Chevron 149"/>
          <p:cNvSpPr/>
          <p:nvPr/>
        </p:nvSpPr>
        <p:spPr>
          <a:xfrm>
            <a:off x="5603597" y="1316878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51" name="Picture 26" descr="DHLicon_PortCrane"/>
          <p:cNvPicPr>
            <a:picLocks noChangeAspect="1" noChangeArrowheads="1"/>
          </p:cNvPicPr>
          <p:nvPr/>
        </p:nvPicPr>
        <p:blipFill>
          <a:blip r:embed="rId2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965" y="1679495"/>
            <a:ext cx="558413" cy="505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2" name="TextBox 151"/>
          <p:cNvSpPr txBox="1"/>
          <p:nvPr/>
        </p:nvSpPr>
        <p:spPr>
          <a:xfrm>
            <a:off x="5526080" y="1273456"/>
            <a:ext cx="2859931" cy="681245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 wrap="square" rtlCol="0" anchor="ctr">
            <a:noAutofit/>
          </a:bodyPr>
          <a:lstStyle/>
          <a:p>
            <a:r>
              <a:rPr lang="en-GB" i="1" dirty="0" smtClean="0"/>
              <a:t>TEXTILE SUPPLY CHAIN</a:t>
            </a:r>
            <a:endParaRPr lang="en-GB" i="1" dirty="0"/>
          </a:p>
        </p:txBody>
      </p:sp>
      <p:cxnSp>
        <p:nvCxnSpPr>
          <p:cNvPr id="153" name="Elbow Connector 152"/>
          <p:cNvCxnSpPr>
            <a:stCxn id="125" idx="0"/>
            <a:endCxn id="129" idx="2"/>
          </p:cNvCxnSpPr>
          <p:nvPr/>
        </p:nvCxnSpPr>
        <p:spPr bwMode="auto">
          <a:xfrm rot="5400000" flipH="1" flipV="1">
            <a:off x="5212041" y="2560595"/>
            <a:ext cx="1732373" cy="185042"/>
          </a:xfrm>
          <a:prstGeom prst="bentConnector3">
            <a:avLst>
              <a:gd name="adj1" fmla="val 50000"/>
            </a:avLst>
          </a:prstGeom>
          <a:ln w="22225"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5" name="Elbow Connector 154"/>
          <p:cNvCxnSpPr/>
          <p:nvPr/>
        </p:nvCxnSpPr>
        <p:spPr>
          <a:xfrm>
            <a:off x="6814128" y="6225101"/>
            <a:ext cx="334964" cy="1"/>
          </a:xfrm>
          <a:prstGeom prst="bentConnector3">
            <a:avLst>
              <a:gd name="adj1" fmla="val 37116"/>
            </a:avLst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6" name="TextBox 155"/>
          <p:cNvSpPr txBox="1"/>
          <p:nvPr/>
        </p:nvSpPr>
        <p:spPr>
          <a:xfrm>
            <a:off x="7301359" y="4008511"/>
            <a:ext cx="15378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Coffee pod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Recyclable 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biodegradable, for compost</a:t>
            </a:r>
          </a:p>
        </p:txBody>
      </p:sp>
      <p:pic>
        <p:nvPicPr>
          <p:cNvPr id="69" name="Picture 30" descr="DHLicon_Factory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835632" y="1304497"/>
            <a:ext cx="518251" cy="50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" name="Picture 30" descr="DHLicon_Factory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969316" y="1420851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30" descr="DHLicon_Factory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074414" y="1420851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" name="Chevron 75"/>
          <p:cNvSpPr/>
          <p:nvPr/>
        </p:nvSpPr>
        <p:spPr>
          <a:xfrm>
            <a:off x="3454503" y="1323956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1" name="Chevron 80"/>
          <p:cNvSpPr/>
          <p:nvPr/>
        </p:nvSpPr>
        <p:spPr>
          <a:xfrm>
            <a:off x="2626010" y="1323956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2" name="Chevron 81"/>
          <p:cNvSpPr/>
          <p:nvPr/>
        </p:nvSpPr>
        <p:spPr>
          <a:xfrm>
            <a:off x="1694980" y="1323956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83" name="Picture 26" descr="DHLicon_PortCrane"/>
          <p:cNvPicPr>
            <a:picLocks noChangeAspect="1" noChangeArrowheads="1"/>
          </p:cNvPicPr>
          <p:nvPr/>
        </p:nvPicPr>
        <p:blipFill>
          <a:blip r:embed="rId2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431" y="1349024"/>
            <a:ext cx="558413" cy="505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" name="TextBox 83"/>
          <p:cNvSpPr txBox="1"/>
          <p:nvPr/>
        </p:nvSpPr>
        <p:spPr>
          <a:xfrm>
            <a:off x="924458" y="1254552"/>
            <a:ext cx="3640227" cy="731878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none" rtlCol="0" anchor="ctr">
            <a:noAutofit/>
          </a:bodyPr>
          <a:lstStyle/>
          <a:p>
            <a:r>
              <a:rPr lang="en-GB" i="1" dirty="0" smtClean="0"/>
              <a:t>CONSUMER PRODUCTS SUPPLY CHAIN</a:t>
            </a:r>
            <a:endParaRPr lang="en-GB" i="1" dirty="0"/>
          </a:p>
        </p:txBody>
      </p:sp>
      <p:cxnSp>
        <p:nvCxnSpPr>
          <p:cNvPr id="85" name="Elbow Connector 84"/>
          <p:cNvCxnSpPr>
            <a:stCxn id="125" idx="0"/>
            <a:endCxn id="71" idx="2"/>
          </p:cNvCxnSpPr>
          <p:nvPr/>
        </p:nvCxnSpPr>
        <p:spPr bwMode="auto">
          <a:xfrm rot="16200000" flipV="1">
            <a:off x="3722859" y="1256454"/>
            <a:ext cx="1710254" cy="2815441"/>
          </a:xfrm>
          <a:prstGeom prst="bentConnector3">
            <a:avLst>
              <a:gd name="adj1" fmla="val 50000"/>
            </a:avLst>
          </a:prstGeom>
          <a:ln w="22225">
            <a:headEnd type="none" w="med" len="med"/>
            <a:tailEnd type="triangle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8" name="TextBox 77"/>
          <p:cNvSpPr txBox="1"/>
          <p:nvPr/>
        </p:nvSpPr>
        <p:spPr>
          <a:xfrm>
            <a:off x="2986625" y="4682100"/>
            <a:ext cx="21882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By-products (cherry, pulp etc)</a:t>
            </a:r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GB" sz="1200" dirty="0" smtClean="0"/>
              <a:t>Fibre &amp; gluten free flour </a:t>
            </a:r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GB" sz="1200" dirty="0" smtClean="0"/>
              <a:t>Animal feed</a:t>
            </a:r>
          </a:p>
          <a:p>
            <a:pPr marL="174625" indent="-174625">
              <a:buFont typeface="Arial" panose="020B0604020202020204" pitchFamily="34" charset="0"/>
              <a:buChar char="•"/>
            </a:pPr>
            <a:r>
              <a:rPr lang="en-GB" sz="1200" dirty="0" smtClean="0"/>
              <a:t>Bio-fuel</a:t>
            </a:r>
          </a:p>
        </p:txBody>
      </p:sp>
    </p:spTree>
    <p:extLst>
      <p:ext uri="{BB962C8B-B14F-4D97-AF65-F5344CB8AC3E}">
        <p14:creationId xmlns:p14="http://schemas.microsoft.com/office/powerpoint/2010/main" val="371281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Fashion Industry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8957"/>
            <a:ext cx="7886700" cy="466621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fashion industry is a typical ‘linear economy’, with many business models dependent on increasing consumption (and thus disposal).  This chapter will review apparel and textiles, looking at:</a:t>
            </a:r>
          </a:p>
          <a:p>
            <a:r>
              <a:rPr lang="en-GB" dirty="0"/>
              <a:t>Recent history and global trends</a:t>
            </a:r>
          </a:p>
          <a:p>
            <a:r>
              <a:rPr lang="en-GB" dirty="0"/>
              <a:t>Issues and challenges in the traditional fashion supply chain, examining flows and resources</a:t>
            </a:r>
          </a:p>
          <a:p>
            <a:r>
              <a:rPr lang="en-GB" dirty="0"/>
              <a:t>Circular economy developments including a wide range of company ‘snapshots’, </a:t>
            </a:r>
          </a:p>
          <a:p>
            <a:r>
              <a:rPr lang="en-GB" dirty="0"/>
              <a:t>Summary and supply chain implications</a:t>
            </a:r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sz="1200" dirty="0" err="1" smtClean="0"/>
              <a:t>Chouinard</a:t>
            </a:r>
            <a:r>
              <a:rPr lang="en-GB" sz="1200" dirty="0"/>
              <a:t>, Y (2010) interview on YouTube </a:t>
            </a:r>
            <a:r>
              <a:rPr lang="en-GB" sz="1200" u="sng" dirty="0">
                <a:hlinkClick r:id="rId2"/>
              </a:rPr>
              <a:t>www.youtube.com/watch?v=O3TwULu-Wjw</a:t>
            </a:r>
            <a:r>
              <a:rPr lang="en-GB" sz="1200" dirty="0"/>
              <a:t> [accessed 28 Mar. 2016</a:t>
            </a:r>
            <a:r>
              <a:rPr lang="en-GB" sz="1200" dirty="0" smtClean="0"/>
              <a:t>]</a:t>
            </a:r>
            <a:endParaRPr lang="en-GB" sz="1200" dirty="0"/>
          </a:p>
        </p:txBody>
      </p:sp>
      <p:grpSp>
        <p:nvGrpSpPr>
          <p:cNvPr id="4" name="Group 3"/>
          <p:cNvGrpSpPr/>
          <p:nvPr/>
        </p:nvGrpSpPr>
        <p:grpSpPr>
          <a:xfrm>
            <a:off x="361749" y="5309776"/>
            <a:ext cx="8308359" cy="923330"/>
            <a:chOff x="289178" y="2559704"/>
            <a:chExt cx="8308359" cy="923330"/>
          </a:xfrm>
        </p:grpSpPr>
        <p:sp>
          <p:nvSpPr>
            <p:cNvPr id="5" name="Flowchart: Process 4"/>
            <p:cNvSpPr/>
            <p:nvPr/>
          </p:nvSpPr>
          <p:spPr>
            <a:xfrm>
              <a:off x="2535597" y="2643369"/>
              <a:ext cx="1224000" cy="756000"/>
            </a:xfrm>
            <a:prstGeom prst="flowChartProcess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Drivers for change:</a:t>
              </a:r>
              <a:endParaRPr lang="en-GB" dirty="0"/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4148244" y="2643369"/>
              <a:ext cx="4449293" cy="756000"/>
            </a:xfrm>
            <a:prstGeom prst="flowChartProcess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 smtClean="0"/>
                <a:t>Sectors</a:t>
              </a:r>
              <a:r>
                <a:rPr lang="en-GB" dirty="0" smtClean="0"/>
                <a:t> : </a:t>
              </a:r>
            </a:p>
            <a:p>
              <a:pPr algn="ctr"/>
              <a:r>
                <a:rPr lang="en-GB" dirty="0" smtClean="0"/>
                <a:t>Food, Fashion, Consumer Technology, Industrial manufacturing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62309" y="2559704"/>
              <a:ext cx="184224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 smtClean="0">
                  <a:latin typeface="+mn-lt"/>
                </a:rPr>
                <a:t>Why are businesses </a:t>
              </a:r>
              <a:r>
                <a:rPr lang="en-GB" sz="1400" b="1" dirty="0">
                  <a:latin typeface="+mn-lt"/>
                </a:rPr>
                <a:t>adopting</a:t>
              </a:r>
              <a:r>
                <a:rPr lang="en-GB" sz="1400" dirty="0">
                  <a:latin typeface="+mn-lt"/>
                </a:rPr>
                <a:t> </a:t>
              </a:r>
              <a:r>
                <a:rPr lang="en-GB" sz="1400" b="1" dirty="0" smtClean="0">
                  <a:latin typeface="+mn-lt"/>
                </a:rPr>
                <a:t>circular economy models?</a:t>
              </a:r>
            </a:p>
            <a:p>
              <a:r>
                <a:rPr lang="en-GB" sz="1200" dirty="0" smtClean="0">
                  <a:latin typeface="+mn-lt"/>
                </a:rPr>
                <a:t>Chapters 5-9</a:t>
              </a:r>
            </a:p>
          </p:txBody>
        </p:sp>
        <p:cxnSp>
          <p:nvCxnSpPr>
            <p:cNvPr id="8" name="Straight Arrow Connector 7"/>
            <p:cNvCxnSpPr>
              <a:stCxn id="5" idx="3"/>
              <a:endCxn id="6" idx="1"/>
            </p:cNvCxnSpPr>
            <p:nvPr/>
          </p:nvCxnSpPr>
          <p:spPr>
            <a:xfrm>
              <a:off x="3759597" y="3021369"/>
              <a:ext cx="38864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val 8"/>
            <p:cNvSpPr/>
            <p:nvPr/>
          </p:nvSpPr>
          <p:spPr>
            <a:xfrm>
              <a:off x="289178" y="2807897"/>
              <a:ext cx="426944" cy="426944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 smtClean="0"/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7342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Elbow Connector 47"/>
          <p:cNvCxnSpPr>
            <a:stCxn id="3" idx="3"/>
            <a:endCxn id="133" idx="1"/>
          </p:cNvCxnSpPr>
          <p:nvPr/>
        </p:nvCxnSpPr>
        <p:spPr bwMode="auto">
          <a:xfrm>
            <a:off x="5381885" y="2723395"/>
            <a:ext cx="315250" cy="3134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3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4759273" y="2422701"/>
            <a:ext cx="622612" cy="60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665829" y="1996479"/>
            <a:ext cx="518251" cy="50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665829" y="2945468"/>
            <a:ext cx="522090" cy="504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30" descr="DHLicon_Factory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1755917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30" descr="DHLicon_Factory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2291665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Elbow Connector 11"/>
          <p:cNvCxnSpPr>
            <a:stCxn id="55" idx="3"/>
            <a:endCxn id="3" idx="1"/>
          </p:cNvCxnSpPr>
          <p:nvPr/>
        </p:nvCxnSpPr>
        <p:spPr>
          <a:xfrm>
            <a:off x="4184080" y="2246771"/>
            <a:ext cx="575193" cy="476624"/>
          </a:xfrm>
          <a:prstGeom prst="bentConnector3">
            <a:avLst>
              <a:gd name="adj1" fmla="val 50000"/>
            </a:avLst>
          </a:prstGeom>
          <a:ln w="28575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Elbow Connector 73"/>
          <p:cNvCxnSpPr>
            <a:stCxn id="57" idx="3"/>
            <a:endCxn id="3" idx="1"/>
          </p:cNvCxnSpPr>
          <p:nvPr/>
        </p:nvCxnSpPr>
        <p:spPr>
          <a:xfrm flipV="1">
            <a:off x="4187919" y="2723395"/>
            <a:ext cx="571354" cy="474219"/>
          </a:xfrm>
          <a:prstGeom prst="bentConnector3">
            <a:avLst>
              <a:gd name="adj1" fmla="val 50000"/>
            </a:avLst>
          </a:prstGeom>
          <a:ln w="28575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Picture 30" descr="DHLicon_Factory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980033" y="2337327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4" name="Picture 30" descr="DHLicon_Factory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991883" y="2798095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" name="Picture 30" descr="DHLicon_Factory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2827413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" name="Chevron 79"/>
          <p:cNvSpPr/>
          <p:nvPr/>
        </p:nvSpPr>
        <p:spPr>
          <a:xfrm>
            <a:off x="3360122" y="2422701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6" name="Picture 36"/>
          <p:cNvPicPr>
            <a:picLocks noChangeAspect="1"/>
          </p:cNvPicPr>
          <p:nvPr/>
        </p:nvPicPr>
        <p:blipFill>
          <a:blip r:embed="rId1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515" y="1728363"/>
            <a:ext cx="465319" cy="46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" name="Picture 1"/>
          <p:cNvPicPr>
            <a:picLocks noChangeAspect="1"/>
          </p:cNvPicPr>
          <p:nvPr/>
        </p:nvPicPr>
        <p:blipFill>
          <a:blip r:embed="rId1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07" b="16489"/>
          <a:stretch>
            <a:fillRect/>
          </a:stretch>
        </p:blipFill>
        <p:spPr bwMode="auto">
          <a:xfrm>
            <a:off x="862887" y="2871562"/>
            <a:ext cx="604573" cy="41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" name="Picture 26" descr="DHLicon_PortCrane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834" y="3308331"/>
            <a:ext cx="558413" cy="505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1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4" t="43748" b="17233"/>
          <a:stretch/>
        </p:blipFill>
        <p:spPr>
          <a:xfrm>
            <a:off x="702394" y="2574434"/>
            <a:ext cx="849294" cy="320761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1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492" y="2183428"/>
            <a:ext cx="381272" cy="381272"/>
          </a:xfrm>
          <a:prstGeom prst="rect">
            <a:avLst/>
          </a:prstGeom>
        </p:spPr>
      </p:pic>
      <p:pic>
        <p:nvPicPr>
          <p:cNvPr id="63" name="Picture 125" descr="DHLicon_Human"/>
          <p:cNvPicPr>
            <a:picLocks noChangeAspect="1" noChangeArrowheads="1"/>
          </p:cNvPicPr>
          <p:nvPr/>
        </p:nvPicPr>
        <p:blipFill>
          <a:blip r:embed="rId1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329" y="2374878"/>
            <a:ext cx="300037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" name="Chevron 72"/>
          <p:cNvSpPr/>
          <p:nvPr/>
        </p:nvSpPr>
        <p:spPr>
          <a:xfrm>
            <a:off x="2531629" y="2442101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5" name="Chevron 74"/>
          <p:cNvSpPr/>
          <p:nvPr/>
        </p:nvSpPr>
        <p:spPr>
          <a:xfrm>
            <a:off x="1600599" y="2442101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87" name="Picture 30" descr="DHLicon_Factory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3363160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1" name="Picture 23" descr="DHLicon_Store_03"/>
          <p:cNvPicPr>
            <a:picLocks noChangeAspect="1" noChangeArrowheads="1"/>
          </p:cNvPicPr>
          <p:nvPr/>
        </p:nvPicPr>
        <p:blipFill>
          <a:blip r:embed="rId1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365" y="2584892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2" name="Elbow Connector 131"/>
          <p:cNvCxnSpPr>
            <a:stCxn id="133" idx="3"/>
            <a:endCxn id="131" idx="1"/>
          </p:cNvCxnSpPr>
          <p:nvPr/>
        </p:nvCxnSpPr>
        <p:spPr bwMode="auto">
          <a:xfrm>
            <a:off x="6455398" y="2726529"/>
            <a:ext cx="397967" cy="169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33" name="Picture 25" descr="DHLicon_Store_01"/>
          <p:cNvPicPr>
            <a:picLocks noChangeAspect="1" noChangeArrowheads="1"/>
          </p:cNvPicPr>
          <p:nvPr/>
        </p:nvPicPr>
        <p:blipFill>
          <a:blip r:embed="rId20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135" y="2581495"/>
            <a:ext cx="758263" cy="290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5" name="Elbow Connector 134"/>
          <p:cNvCxnSpPr>
            <a:stCxn id="63" idx="2"/>
            <a:endCxn id="70" idx="3"/>
          </p:cNvCxnSpPr>
          <p:nvPr/>
        </p:nvCxnSpPr>
        <p:spPr bwMode="auto">
          <a:xfrm rot="5400000">
            <a:off x="7305260" y="3154820"/>
            <a:ext cx="901181" cy="750996"/>
          </a:xfrm>
          <a:prstGeom prst="bentConnector2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7" name="TextBox 136"/>
          <p:cNvSpPr txBox="1"/>
          <p:nvPr/>
        </p:nvSpPr>
        <p:spPr>
          <a:xfrm>
            <a:off x="7013246" y="3342487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400" dirty="0" smtClean="0">
                <a:latin typeface="+mn-lt"/>
              </a:rPr>
              <a:t>Returns</a:t>
            </a:r>
            <a:endParaRPr lang="en-GB" sz="1400" dirty="0">
              <a:latin typeface="+mn-lt"/>
            </a:endParaRPr>
          </a:p>
        </p:txBody>
      </p:sp>
      <p:cxnSp>
        <p:nvCxnSpPr>
          <p:cNvPr id="138" name="Elbow Connector 137"/>
          <p:cNvCxnSpPr>
            <a:stCxn id="131" idx="3"/>
            <a:endCxn id="63" idx="1"/>
          </p:cNvCxnSpPr>
          <p:nvPr/>
        </p:nvCxnSpPr>
        <p:spPr bwMode="auto">
          <a:xfrm flipV="1">
            <a:off x="7488758" y="2727303"/>
            <a:ext cx="492571" cy="924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1" name="Title 4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Fashion supply chain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0" name="Picture 103" descr="DHLicon_Trashbin"/>
          <p:cNvPicPr>
            <a:picLocks noChangeAspect="1" noChangeArrowheads="1"/>
          </p:cNvPicPr>
          <p:nvPr/>
        </p:nvPicPr>
        <p:blipFill>
          <a:blip r:embed="rId21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770" y="3699802"/>
            <a:ext cx="418582" cy="5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Elbow Connector 75"/>
          <p:cNvCxnSpPr>
            <a:stCxn id="63" idx="2"/>
            <a:endCxn id="131" idx="2"/>
          </p:cNvCxnSpPr>
          <p:nvPr/>
        </p:nvCxnSpPr>
        <p:spPr bwMode="auto">
          <a:xfrm rot="5400000" flipH="1">
            <a:off x="7547122" y="2495502"/>
            <a:ext cx="208166" cy="960286"/>
          </a:xfrm>
          <a:prstGeom prst="bentConnector3">
            <a:avLst>
              <a:gd name="adj1" fmla="val -109816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7" name="TextBox 76"/>
          <p:cNvSpPr txBox="1"/>
          <p:nvPr/>
        </p:nvSpPr>
        <p:spPr>
          <a:xfrm>
            <a:off x="7138350" y="4040804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400" dirty="0" smtClean="0">
                <a:latin typeface="+mn-lt"/>
              </a:rPr>
              <a:t>End-of-use</a:t>
            </a:r>
            <a:endParaRPr lang="en-GB" sz="1400" dirty="0">
              <a:latin typeface="+mn-lt"/>
            </a:endParaRPr>
          </a:p>
        </p:txBody>
      </p:sp>
      <p:cxnSp>
        <p:nvCxnSpPr>
          <p:cNvPr id="79" name="Elbow Connector 78"/>
          <p:cNvCxnSpPr>
            <a:endCxn id="70" idx="1"/>
          </p:cNvCxnSpPr>
          <p:nvPr/>
        </p:nvCxnSpPr>
        <p:spPr bwMode="auto">
          <a:xfrm rot="5400000">
            <a:off x="6418944" y="3386606"/>
            <a:ext cx="1137129" cy="51476"/>
          </a:xfrm>
          <a:prstGeom prst="bentConnector4">
            <a:avLst>
              <a:gd name="adj1" fmla="val 37640"/>
              <a:gd name="adj2" fmla="val 54409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6" name="TextBox 85"/>
          <p:cNvSpPr txBox="1"/>
          <p:nvPr/>
        </p:nvSpPr>
        <p:spPr>
          <a:xfrm>
            <a:off x="6509652" y="1812575"/>
            <a:ext cx="1271101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Retail &amp; wholesale</a:t>
            </a:r>
            <a:endParaRPr lang="en-GB" dirty="0">
              <a:latin typeface="+mn-lt"/>
            </a:endParaRPr>
          </a:p>
        </p:txBody>
      </p:sp>
      <p:sp>
        <p:nvSpPr>
          <p:cNvPr id="90" name="TextBox 89"/>
          <p:cNvSpPr txBox="1"/>
          <p:nvPr/>
        </p:nvSpPr>
        <p:spPr>
          <a:xfrm>
            <a:off x="609792" y="1366840"/>
            <a:ext cx="108634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Raw materials</a:t>
            </a:r>
            <a:endParaRPr lang="en-GB" dirty="0">
              <a:latin typeface="+mn-lt"/>
            </a:endParaRPr>
          </a:p>
        </p:txBody>
      </p:sp>
      <p:sp>
        <p:nvSpPr>
          <p:cNvPr id="92" name="TextBox 91"/>
          <p:cNvSpPr txBox="1"/>
          <p:nvPr/>
        </p:nvSpPr>
        <p:spPr>
          <a:xfrm>
            <a:off x="4354524" y="1891808"/>
            <a:ext cx="1363703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>
                <a:latin typeface="+mn-lt"/>
              </a:rPr>
              <a:t>P</a:t>
            </a:r>
            <a:r>
              <a:rPr lang="en-GB" dirty="0" smtClean="0">
                <a:latin typeface="+mn-lt"/>
              </a:rPr>
              <a:t>roduction</a:t>
            </a:r>
            <a:endParaRPr lang="en-GB" dirty="0">
              <a:latin typeface="+mn-lt"/>
            </a:endParaRPr>
          </a:p>
        </p:txBody>
      </p:sp>
      <p:sp>
        <p:nvSpPr>
          <p:cNvPr id="108" name="TextBox 107"/>
          <p:cNvSpPr txBox="1"/>
          <p:nvPr/>
        </p:nvSpPr>
        <p:spPr>
          <a:xfrm>
            <a:off x="5379450" y="1876749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Logistics</a:t>
            </a:r>
            <a:endParaRPr lang="en-GB" dirty="0">
              <a:latin typeface="+mn-lt"/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7478500" y="1884293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Consumer</a:t>
            </a:r>
            <a:endParaRPr lang="en-GB" dirty="0">
              <a:latin typeface="+mn-lt"/>
            </a:endParaRPr>
          </a:p>
        </p:txBody>
      </p:sp>
      <p:sp>
        <p:nvSpPr>
          <p:cNvPr id="113" name="TextBox 112"/>
          <p:cNvSpPr txBox="1"/>
          <p:nvPr/>
        </p:nvSpPr>
        <p:spPr>
          <a:xfrm>
            <a:off x="2320680" y="1458526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Supplier tiers</a:t>
            </a:r>
            <a:endParaRPr lang="en-GB" dirty="0">
              <a:latin typeface="+mn-lt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09792" y="3938182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Natural &amp; man-made fibres</a:t>
            </a:r>
            <a:endParaRPr lang="en-GB" dirty="0">
              <a:latin typeface="+mn-lt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1589878" y="3933044"/>
            <a:ext cx="108634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Yarns &amp; threads</a:t>
            </a:r>
            <a:endParaRPr lang="en-GB" dirty="0">
              <a:latin typeface="+mn-lt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2459359" y="3935373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Grey (undyed) fabric</a:t>
            </a:r>
            <a:endParaRPr lang="en-GB" dirty="0">
              <a:latin typeface="+mn-lt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3384853" y="3935373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Finished (dyed) fabric</a:t>
            </a:r>
            <a:endParaRPr lang="en-GB" dirty="0">
              <a:latin typeface="+mn-lt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4493203" y="3935373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Garment (design, cut, sew, finish)</a:t>
            </a:r>
            <a:endParaRPr lang="en-GB" dirty="0">
              <a:latin typeface="+mn-lt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628650" y="6419567"/>
            <a:ext cx="20942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 smtClean="0">
                <a:solidFill>
                  <a:prstClr val="black"/>
                </a:solidFill>
                <a:sym typeface="Symbol" panose="05050102010706020507" pitchFamily="18" charset="2"/>
              </a:rPr>
              <a:t> </a:t>
            </a:r>
            <a:r>
              <a:rPr lang="en-GB" sz="1200" i="1" dirty="0" smtClean="0">
                <a:solidFill>
                  <a:prstClr val="black"/>
                </a:solidFill>
              </a:rPr>
              <a:t>Catherine Weetman 2016</a:t>
            </a:r>
            <a:endParaRPr lang="en-GB" sz="1200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0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6236174" cy="880578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Bio-material priorities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15462992"/>
              </p:ext>
            </p:extLst>
          </p:nvPr>
        </p:nvGraphicFramePr>
        <p:xfrm>
          <a:off x="1505208" y="1636704"/>
          <a:ext cx="5359616" cy="4073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902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800" y="965501"/>
            <a:ext cx="8686800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977900" y="4749616"/>
            <a:ext cx="6623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Fields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60033" y="2611839"/>
            <a:ext cx="147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     Pineapple </a:t>
            </a:r>
          </a:p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Crops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018933" y="2075919"/>
            <a:ext cx="970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Leaves </a:t>
            </a:r>
          </a:p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Gathering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581400" y="2075919"/>
            <a:ext cx="12298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Decorticating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762500" y="946482"/>
            <a:ext cx="723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Fibres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308600" y="2114019"/>
            <a:ext cx="11496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Degumming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92416" y="2075919"/>
            <a:ext cx="15680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Non woven mesh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460210" y="3699405"/>
            <a:ext cx="9012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Finishing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460210" y="5287362"/>
            <a:ext cx="8915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Products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599671" y="6036205"/>
            <a:ext cx="10102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Consumer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892416" y="6280482"/>
            <a:ext cx="8723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Disposal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06406" y="5137482"/>
            <a:ext cx="4065594" cy="175432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 defTabSz="457200" eaLnBrk="1" fontAlgn="auto" hangingPunct="1"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lang="en-GB" sz="1800" dirty="0" smtClean="0">
                <a:solidFill>
                  <a:prstClr val="black"/>
                </a:solidFill>
                <a:latin typeface="Calibri"/>
                <a:cs typeface="+mn-cs"/>
              </a:rPr>
              <a:t>Extra revenue steam to farmers:</a:t>
            </a: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800" dirty="0" smtClean="0">
                <a:solidFill>
                  <a:prstClr val="black"/>
                </a:solidFill>
                <a:latin typeface="Calibri"/>
                <a:cs typeface="+mn-cs"/>
              </a:rPr>
              <a:t>      Decorticated fibres</a:t>
            </a:r>
          </a:p>
          <a:p>
            <a:pPr marL="285750" indent="-285750" defTabSz="457200" eaLnBrk="1" fontAlgn="auto" hangingPunct="1"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lang="en-GB" sz="1800" dirty="0" smtClean="0">
                <a:solidFill>
                  <a:prstClr val="black"/>
                </a:solidFill>
                <a:latin typeface="Calibri"/>
                <a:cs typeface="+mn-cs"/>
              </a:rPr>
              <a:t>Added revenue: organic fertiliser and /or biogas from the biomass left</a:t>
            </a:r>
          </a:p>
          <a:p>
            <a:pPr marL="285750" indent="-285750" defTabSz="457200" eaLnBrk="1" fontAlgn="auto" hangingPunct="1">
              <a:spcBef>
                <a:spcPts val="0"/>
              </a:spcBef>
              <a:spcAft>
                <a:spcPts val="0"/>
              </a:spcAft>
              <a:buFont typeface="Arial"/>
              <a:buChar char="•"/>
            </a:pPr>
            <a:r>
              <a:rPr lang="en-GB" sz="1800" dirty="0" smtClean="0">
                <a:solidFill>
                  <a:prstClr val="black"/>
                </a:solidFill>
                <a:latin typeface="Calibri"/>
                <a:cs typeface="+mn-cs"/>
              </a:rPr>
              <a:t>Piñatex recyclable</a:t>
            </a: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800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041900" y="3058859"/>
            <a:ext cx="129073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Possible uses</a:t>
            </a: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Soil nutrients</a:t>
            </a: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GB" dirty="0" smtClean="0">
                <a:solidFill>
                  <a:prstClr val="black"/>
                </a:solidFill>
                <a:latin typeface="Antipasto"/>
                <a:cs typeface="+mn-cs"/>
              </a:rPr>
              <a:t>Biogas</a:t>
            </a:r>
            <a:endParaRPr lang="en-GB" dirty="0">
              <a:solidFill>
                <a:prstClr val="black"/>
              </a:solidFill>
              <a:latin typeface="Antipasto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566183" y="6553198"/>
            <a:ext cx="196259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200" dirty="0" smtClean="0">
                <a:solidFill>
                  <a:prstClr val="black"/>
                </a:solidFill>
                <a:latin typeface="Antipasto"/>
                <a:cs typeface="+mn-cs"/>
              </a:rPr>
              <a:t>Dr C.  </a:t>
            </a:r>
            <a:r>
              <a:rPr lang="en-GB" sz="1200" dirty="0" err="1">
                <a:solidFill>
                  <a:prstClr val="black"/>
                </a:solidFill>
                <a:latin typeface="Antipasto"/>
                <a:cs typeface="+mn-cs"/>
              </a:rPr>
              <a:t>Hijosa</a:t>
            </a:r>
            <a:r>
              <a:rPr lang="en-GB" sz="1200" dirty="0" smtClean="0">
                <a:solidFill>
                  <a:prstClr val="black"/>
                </a:solidFill>
                <a:latin typeface="Antipasto"/>
                <a:cs typeface="+mn-cs"/>
              </a:rPr>
              <a:t>© 2013</a:t>
            </a:r>
            <a:endParaRPr lang="en-GB" sz="1200" dirty="0">
              <a:solidFill>
                <a:prstClr val="black"/>
              </a:solidFill>
              <a:latin typeface="Antipasto"/>
              <a:cs typeface="+mn-cs"/>
            </a:endParaRPr>
          </a:p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800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GB" dirty="0"/>
              <a:t>Figure 7.9:  </a:t>
            </a:r>
            <a:r>
              <a:rPr lang="en-GB" b="1" dirty="0" err="1"/>
              <a:t>Piñatex</a:t>
            </a:r>
            <a:r>
              <a:rPr lang="en-GB" b="1" dirty="0"/>
              <a:t>™ intended Life Cycle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04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Circular economy framework: </a:t>
            </a:r>
            <a:r>
              <a:rPr lang="en-GB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Environcom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366566"/>
              </p:ext>
            </p:extLst>
          </p:nvPr>
        </p:nvGraphicFramePr>
        <p:xfrm>
          <a:off x="486227" y="1244206"/>
          <a:ext cx="8272762" cy="5027295"/>
        </p:xfrm>
        <a:graphic>
          <a:graphicData uri="http://schemas.openxmlformats.org/drawingml/2006/table">
            <a:tbl>
              <a:tblPr/>
              <a:tblGrid>
                <a:gridCol w="9887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05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717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786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786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7861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7861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7861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7861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400050">
                <a:tc>
                  <a:txBody>
                    <a:bodyPr/>
                    <a:lstStyle/>
                    <a:p>
                      <a:pPr algn="l" fontAlgn="ctr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600" i="1" dirty="0" smtClean="0"/>
                        <a:t>Sector</a:t>
                      </a:r>
                      <a:r>
                        <a:rPr lang="en-GB" sz="1600" dirty="0" smtClean="0"/>
                        <a:t>: </a:t>
                      </a:r>
                      <a:r>
                        <a:rPr lang="en-GB" sz="1600" b="1" dirty="0" smtClean="0"/>
                        <a:t>Consumer electricals</a:t>
                      </a:r>
                      <a:r>
                        <a:rPr lang="en-GB" sz="1600" b="1" baseline="0" dirty="0" smtClean="0"/>
                        <a:t> &amp; electronics</a:t>
                      </a:r>
                      <a:endParaRPr lang="en-GB" sz="1600" b="1" dirty="0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Channel</a:t>
                      </a:r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</a:t>
                      </a:r>
                      <a:r>
                        <a:rPr lang="en-GB" sz="16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B2B; B2C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Geography</a:t>
                      </a:r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</a:t>
                      </a:r>
                      <a:r>
                        <a:rPr lang="en-GB" sz="16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</a:p>
                    <a:p>
                      <a:pPr algn="ctr" fontAlgn="ctr"/>
                      <a:r>
                        <a:rPr lang="en-GB" sz="16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Great Britain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Open/Closed loop</a:t>
                      </a:r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</a:t>
                      </a:r>
                      <a:r>
                        <a:rPr lang="en-GB" sz="16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</a:p>
                    <a:p>
                      <a:pPr algn="ctr" fontAlgn="ctr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Open loop, same sector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gridSpan="9">
                  <a:txBody>
                    <a:bodyPr/>
                    <a:lstStyle/>
                    <a:p>
                      <a:pPr algn="l" fontAlgn="ctr"/>
                      <a:endParaRPr lang="en-GB" sz="10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ctr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</a:t>
                      </a:r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model: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Ownership</a:t>
                      </a:r>
                      <a:endParaRPr lang="en-GB" sz="1600" dirty="0"/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Sharing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Exchange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Rent/ lease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Service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Recover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Recycle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Resell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Circular </a:t>
                      </a:r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inputs: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Recycled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Recovered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Renew-able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Safe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Secure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Product </a:t>
                      </a:r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design: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less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it more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it again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Process </a:t>
                      </a:r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design: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Use less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Waste= food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Renew-</a:t>
                      </a:r>
                      <a:r>
                        <a:rPr lang="en-GB" sz="16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ables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0" i="1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Circular </a:t>
                      </a:r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flows: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Reuse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Maintain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Refurbish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Remanu</a:t>
                      </a: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-facture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Recycle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Enablers: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Biomimicry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Green chemistry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Systems thinking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3DP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Asset tracking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Internet of things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Platform &amp; apps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Bio-tech</a:t>
                      </a:r>
                      <a:endParaRPr lang="en-GB" sz="1600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005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0" i="1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Acceler-ators</a:t>
                      </a:r>
                      <a:r>
                        <a:rPr lang="en-GB" sz="1600" b="0" i="1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Collabor-ation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Open sourcing</a:t>
                      </a:r>
                      <a:r>
                        <a:rPr kumimoji="0" lang="en-GB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Certifi</a:t>
                      </a:r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-cation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Product </a:t>
                      </a:r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steward-ship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Life cycle assess-</a:t>
                      </a:r>
                      <a:r>
                        <a:rPr lang="en-GB" sz="16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Taxes/ incentives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6858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4071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Table 8.2:  </a:t>
            </a:r>
            <a:r>
              <a:rPr lang="en-GB" dirty="0" err="1" smtClean="0"/>
              <a:t>Environcom</a:t>
            </a:r>
            <a:r>
              <a:rPr lang="en-GB" dirty="0" smtClean="0"/>
              <a:t> product streams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0471223"/>
              </p:ext>
            </p:extLst>
          </p:nvPr>
        </p:nvGraphicFramePr>
        <p:xfrm>
          <a:off x="731183" y="1371602"/>
          <a:ext cx="7681633" cy="3673421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38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94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94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2940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2940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598">
                <a:tc row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Site</a:t>
                      </a:r>
                      <a:endParaRPr lang="en-GB" sz="1400" dirty="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>
                    <a:solidFill>
                      <a:schemeClr val="accent2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Footprint (m2)</a:t>
                      </a:r>
                      <a:endParaRPr lang="en-GB" sz="1400" dirty="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>
                    <a:solidFill>
                      <a:schemeClr val="accent2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Capacity (per year)</a:t>
                      </a:r>
                      <a:endParaRPr lang="en-GB" sz="1400" dirty="0">
                        <a:solidFill>
                          <a:sysClr val="windowText" lastClr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Fridges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Small </a:t>
                      </a:r>
                      <a:r>
                        <a:rPr lang="en-GB" sz="1400" b="1" dirty="0" err="1">
                          <a:effectLst/>
                        </a:rPr>
                        <a:t>WEEE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Re-use items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TVs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26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Grantham,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East Midlands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45,000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750,000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20 tonnes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40,000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300,000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92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Edmonton, </a:t>
                      </a:r>
                      <a:endParaRPr lang="en-GB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North </a:t>
                      </a:r>
                      <a:r>
                        <a:rPr lang="en-GB" sz="1400" dirty="0">
                          <a:effectLst/>
                        </a:rPr>
                        <a:t>London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4,800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32,000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92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Stourbridge, </a:t>
                      </a:r>
                      <a:endParaRPr lang="en-GB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West </a:t>
                      </a:r>
                      <a:r>
                        <a:rPr lang="en-GB" sz="1400" dirty="0">
                          <a:effectLst/>
                        </a:rPr>
                        <a:t>Midlands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9,000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350,000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20 tonnes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150,000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008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</a:rPr>
                        <a:t>Mold</a:t>
                      </a:r>
                      <a:r>
                        <a:rPr lang="en-GB" sz="1400" dirty="0">
                          <a:effectLst/>
                        </a:rPr>
                        <a:t>, </a:t>
                      </a:r>
                      <a:endParaRPr lang="en-GB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North </a:t>
                      </a:r>
                      <a:r>
                        <a:rPr lang="en-GB" sz="1400" dirty="0">
                          <a:effectLst/>
                        </a:rPr>
                        <a:t>Wales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3,800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400,000 plus 20,000 tonnes </a:t>
                      </a:r>
                      <a:endParaRPr lang="en-GB" sz="14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of </a:t>
                      </a:r>
                      <a:r>
                        <a:rPr lang="en-GB" sz="1400" dirty="0">
                          <a:effectLst/>
                        </a:rPr>
                        <a:t>TV glass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195" marR="36195" marT="36195" marB="3619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8641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ounded Rectangle 47"/>
          <p:cNvSpPr/>
          <p:nvPr/>
        </p:nvSpPr>
        <p:spPr>
          <a:xfrm>
            <a:off x="4776716" y="1075396"/>
            <a:ext cx="4042947" cy="1296000"/>
          </a:xfrm>
          <a:custGeom>
            <a:avLst/>
            <a:gdLst>
              <a:gd name="connsiteX0" fmla="*/ 0 w 3997409"/>
              <a:gd name="connsiteY0" fmla="*/ 227359 h 1364128"/>
              <a:gd name="connsiteX1" fmla="*/ 227359 w 3997409"/>
              <a:gd name="connsiteY1" fmla="*/ 0 h 1364128"/>
              <a:gd name="connsiteX2" fmla="*/ 3770050 w 3997409"/>
              <a:gd name="connsiteY2" fmla="*/ 0 h 1364128"/>
              <a:gd name="connsiteX3" fmla="*/ 3997409 w 3997409"/>
              <a:gd name="connsiteY3" fmla="*/ 227359 h 1364128"/>
              <a:gd name="connsiteX4" fmla="*/ 3997409 w 3997409"/>
              <a:gd name="connsiteY4" fmla="*/ 1136769 h 1364128"/>
              <a:gd name="connsiteX5" fmla="*/ 3770050 w 3997409"/>
              <a:gd name="connsiteY5" fmla="*/ 1364128 h 1364128"/>
              <a:gd name="connsiteX6" fmla="*/ 227359 w 3997409"/>
              <a:gd name="connsiteY6" fmla="*/ 1364128 h 1364128"/>
              <a:gd name="connsiteX7" fmla="*/ 0 w 3997409"/>
              <a:gd name="connsiteY7" fmla="*/ 1136769 h 1364128"/>
              <a:gd name="connsiteX8" fmla="*/ 0 w 3997409"/>
              <a:gd name="connsiteY8" fmla="*/ 227359 h 1364128"/>
              <a:gd name="connsiteX0" fmla="*/ 0 w 3997409"/>
              <a:gd name="connsiteY0" fmla="*/ 227359 h 1364128"/>
              <a:gd name="connsiteX1" fmla="*/ 227359 w 3997409"/>
              <a:gd name="connsiteY1" fmla="*/ 0 h 1364128"/>
              <a:gd name="connsiteX2" fmla="*/ 3770050 w 3997409"/>
              <a:gd name="connsiteY2" fmla="*/ 0 h 1364128"/>
              <a:gd name="connsiteX3" fmla="*/ 3997409 w 3997409"/>
              <a:gd name="connsiteY3" fmla="*/ 227359 h 1364128"/>
              <a:gd name="connsiteX4" fmla="*/ 3983962 w 3997409"/>
              <a:gd name="connsiteY4" fmla="*/ 578401 h 1364128"/>
              <a:gd name="connsiteX5" fmla="*/ 3997409 w 3997409"/>
              <a:gd name="connsiteY5" fmla="*/ 1136769 h 1364128"/>
              <a:gd name="connsiteX6" fmla="*/ 3770050 w 3997409"/>
              <a:gd name="connsiteY6" fmla="*/ 1364128 h 1364128"/>
              <a:gd name="connsiteX7" fmla="*/ 227359 w 3997409"/>
              <a:gd name="connsiteY7" fmla="*/ 1364128 h 1364128"/>
              <a:gd name="connsiteX8" fmla="*/ 0 w 3997409"/>
              <a:gd name="connsiteY8" fmla="*/ 1136769 h 1364128"/>
              <a:gd name="connsiteX9" fmla="*/ 0 w 3997409"/>
              <a:gd name="connsiteY9" fmla="*/ 227359 h 1364128"/>
              <a:gd name="connsiteX0" fmla="*/ 0 w 4118432"/>
              <a:gd name="connsiteY0" fmla="*/ 227359 h 1364128"/>
              <a:gd name="connsiteX1" fmla="*/ 227359 w 4118432"/>
              <a:gd name="connsiteY1" fmla="*/ 0 h 1364128"/>
              <a:gd name="connsiteX2" fmla="*/ 3770050 w 4118432"/>
              <a:gd name="connsiteY2" fmla="*/ 0 h 1364128"/>
              <a:gd name="connsiteX3" fmla="*/ 3997409 w 4118432"/>
              <a:gd name="connsiteY3" fmla="*/ 227359 h 1364128"/>
              <a:gd name="connsiteX4" fmla="*/ 4118432 w 4118432"/>
              <a:gd name="connsiteY4" fmla="*/ 645636 h 1364128"/>
              <a:gd name="connsiteX5" fmla="*/ 3997409 w 4118432"/>
              <a:gd name="connsiteY5" fmla="*/ 1136769 h 1364128"/>
              <a:gd name="connsiteX6" fmla="*/ 3770050 w 4118432"/>
              <a:gd name="connsiteY6" fmla="*/ 1364128 h 1364128"/>
              <a:gd name="connsiteX7" fmla="*/ 227359 w 4118432"/>
              <a:gd name="connsiteY7" fmla="*/ 1364128 h 1364128"/>
              <a:gd name="connsiteX8" fmla="*/ 0 w 4118432"/>
              <a:gd name="connsiteY8" fmla="*/ 1136769 h 1364128"/>
              <a:gd name="connsiteX9" fmla="*/ 0 w 4118432"/>
              <a:gd name="connsiteY9" fmla="*/ 227359 h 1364128"/>
              <a:gd name="connsiteX0" fmla="*/ 0 w 4104985"/>
              <a:gd name="connsiteY0" fmla="*/ 227359 h 1364128"/>
              <a:gd name="connsiteX1" fmla="*/ 227359 w 4104985"/>
              <a:gd name="connsiteY1" fmla="*/ 0 h 1364128"/>
              <a:gd name="connsiteX2" fmla="*/ 3770050 w 4104985"/>
              <a:gd name="connsiteY2" fmla="*/ 0 h 1364128"/>
              <a:gd name="connsiteX3" fmla="*/ 3997409 w 4104985"/>
              <a:gd name="connsiteY3" fmla="*/ 227359 h 1364128"/>
              <a:gd name="connsiteX4" fmla="*/ 4104985 w 4104985"/>
              <a:gd name="connsiteY4" fmla="*/ 699424 h 1364128"/>
              <a:gd name="connsiteX5" fmla="*/ 3997409 w 4104985"/>
              <a:gd name="connsiteY5" fmla="*/ 1136769 h 1364128"/>
              <a:gd name="connsiteX6" fmla="*/ 3770050 w 4104985"/>
              <a:gd name="connsiteY6" fmla="*/ 1364128 h 1364128"/>
              <a:gd name="connsiteX7" fmla="*/ 227359 w 4104985"/>
              <a:gd name="connsiteY7" fmla="*/ 1364128 h 1364128"/>
              <a:gd name="connsiteX8" fmla="*/ 0 w 4104985"/>
              <a:gd name="connsiteY8" fmla="*/ 1136769 h 1364128"/>
              <a:gd name="connsiteX9" fmla="*/ 0 w 4104985"/>
              <a:gd name="connsiteY9" fmla="*/ 227359 h 1364128"/>
              <a:gd name="connsiteX0" fmla="*/ 0 w 4104985"/>
              <a:gd name="connsiteY0" fmla="*/ 227359 h 1364128"/>
              <a:gd name="connsiteX1" fmla="*/ 227359 w 4104985"/>
              <a:gd name="connsiteY1" fmla="*/ 0 h 1364128"/>
              <a:gd name="connsiteX2" fmla="*/ 3770050 w 4104985"/>
              <a:gd name="connsiteY2" fmla="*/ 0 h 1364128"/>
              <a:gd name="connsiteX3" fmla="*/ 3997409 w 4104985"/>
              <a:gd name="connsiteY3" fmla="*/ 227359 h 1364128"/>
              <a:gd name="connsiteX4" fmla="*/ 4104985 w 4104985"/>
              <a:gd name="connsiteY4" fmla="*/ 699424 h 1364128"/>
              <a:gd name="connsiteX5" fmla="*/ 3997409 w 4104985"/>
              <a:gd name="connsiteY5" fmla="*/ 1136769 h 1364128"/>
              <a:gd name="connsiteX6" fmla="*/ 3770050 w 4104985"/>
              <a:gd name="connsiteY6" fmla="*/ 1364128 h 1364128"/>
              <a:gd name="connsiteX7" fmla="*/ 227359 w 4104985"/>
              <a:gd name="connsiteY7" fmla="*/ 1364128 h 1364128"/>
              <a:gd name="connsiteX8" fmla="*/ 0 w 4104985"/>
              <a:gd name="connsiteY8" fmla="*/ 1136769 h 1364128"/>
              <a:gd name="connsiteX9" fmla="*/ 0 w 4104985"/>
              <a:gd name="connsiteY9" fmla="*/ 227359 h 1364128"/>
              <a:gd name="connsiteX0" fmla="*/ 0 w 4104985"/>
              <a:gd name="connsiteY0" fmla="*/ 227359 h 1364128"/>
              <a:gd name="connsiteX1" fmla="*/ 227359 w 4104985"/>
              <a:gd name="connsiteY1" fmla="*/ 0 h 1364128"/>
              <a:gd name="connsiteX2" fmla="*/ 3770050 w 4104985"/>
              <a:gd name="connsiteY2" fmla="*/ 0 h 1364128"/>
              <a:gd name="connsiteX3" fmla="*/ 3997409 w 4104985"/>
              <a:gd name="connsiteY3" fmla="*/ 227359 h 1364128"/>
              <a:gd name="connsiteX4" fmla="*/ 4104985 w 4104985"/>
              <a:gd name="connsiteY4" fmla="*/ 699424 h 1364128"/>
              <a:gd name="connsiteX5" fmla="*/ 3997409 w 4104985"/>
              <a:gd name="connsiteY5" fmla="*/ 1136769 h 1364128"/>
              <a:gd name="connsiteX6" fmla="*/ 3770050 w 4104985"/>
              <a:gd name="connsiteY6" fmla="*/ 1364128 h 1364128"/>
              <a:gd name="connsiteX7" fmla="*/ 227359 w 4104985"/>
              <a:gd name="connsiteY7" fmla="*/ 1364128 h 1364128"/>
              <a:gd name="connsiteX8" fmla="*/ 0 w 4104985"/>
              <a:gd name="connsiteY8" fmla="*/ 1136769 h 1364128"/>
              <a:gd name="connsiteX9" fmla="*/ 0 w 4104985"/>
              <a:gd name="connsiteY9" fmla="*/ 227359 h 1364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04985" h="1364128">
                <a:moveTo>
                  <a:pt x="0" y="227359"/>
                </a:moveTo>
                <a:cubicBezTo>
                  <a:pt x="0" y="101792"/>
                  <a:pt x="101792" y="0"/>
                  <a:pt x="227359" y="0"/>
                </a:cubicBezTo>
                <a:lnTo>
                  <a:pt x="3770050" y="0"/>
                </a:lnTo>
                <a:cubicBezTo>
                  <a:pt x="3895617" y="0"/>
                  <a:pt x="3940259" y="101792"/>
                  <a:pt x="3997409" y="227359"/>
                </a:cubicBezTo>
                <a:lnTo>
                  <a:pt x="4104985" y="699424"/>
                </a:lnTo>
                <a:lnTo>
                  <a:pt x="3997409" y="1136769"/>
                </a:lnTo>
                <a:cubicBezTo>
                  <a:pt x="3959309" y="1252811"/>
                  <a:pt x="3895617" y="1364128"/>
                  <a:pt x="3770050" y="1364128"/>
                </a:cubicBezTo>
                <a:lnTo>
                  <a:pt x="227359" y="1364128"/>
                </a:lnTo>
                <a:cubicBezTo>
                  <a:pt x="101792" y="1364128"/>
                  <a:pt x="0" y="1262336"/>
                  <a:pt x="0" y="1136769"/>
                </a:cubicBezTo>
                <a:lnTo>
                  <a:pt x="0" y="227359"/>
                </a:lnTo>
                <a:close/>
              </a:path>
            </a:pathLst>
          </a:custGeom>
          <a:solidFill>
            <a:schemeClr val="bg2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rtlCol="0" anchor="t"/>
          <a:lstStyle/>
          <a:p>
            <a:r>
              <a:rPr lang="en-GB" sz="1600" i="1" dirty="0" smtClean="0"/>
              <a:t>	               Recycle</a:t>
            </a:r>
            <a:endParaRPr lang="en-GB" i="1" dirty="0"/>
          </a:p>
        </p:txBody>
      </p:sp>
      <p:sp>
        <p:nvSpPr>
          <p:cNvPr id="48" name="Rounded Rectangle 47"/>
          <p:cNvSpPr/>
          <p:nvPr/>
        </p:nvSpPr>
        <p:spPr>
          <a:xfrm>
            <a:off x="4776716" y="3939811"/>
            <a:ext cx="4042947" cy="1296000"/>
          </a:xfrm>
          <a:custGeom>
            <a:avLst/>
            <a:gdLst>
              <a:gd name="connsiteX0" fmla="*/ 0 w 3997409"/>
              <a:gd name="connsiteY0" fmla="*/ 227359 h 1364128"/>
              <a:gd name="connsiteX1" fmla="*/ 227359 w 3997409"/>
              <a:gd name="connsiteY1" fmla="*/ 0 h 1364128"/>
              <a:gd name="connsiteX2" fmla="*/ 3770050 w 3997409"/>
              <a:gd name="connsiteY2" fmla="*/ 0 h 1364128"/>
              <a:gd name="connsiteX3" fmla="*/ 3997409 w 3997409"/>
              <a:gd name="connsiteY3" fmla="*/ 227359 h 1364128"/>
              <a:gd name="connsiteX4" fmla="*/ 3997409 w 3997409"/>
              <a:gd name="connsiteY4" fmla="*/ 1136769 h 1364128"/>
              <a:gd name="connsiteX5" fmla="*/ 3770050 w 3997409"/>
              <a:gd name="connsiteY5" fmla="*/ 1364128 h 1364128"/>
              <a:gd name="connsiteX6" fmla="*/ 227359 w 3997409"/>
              <a:gd name="connsiteY6" fmla="*/ 1364128 h 1364128"/>
              <a:gd name="connsiteX7" fmla="*/ 0 w 3997409"/>
              <a:gd name="connsiteY7" fmla="*/ 1136769 h 1364128"/>
              <a:gd name="connsiteX8" fmla="*/ 0 w 3997409"/>
              <a:gd name="connsiteY8" fmla="*/ 227359 h 1364128"/>
              <a:gd name="connsiteX0" fmla="*/ 0 w 3997409"/>
              <a:gd name="connsiteY0" fmla="*/ 227359 h 1364128"/>
              <a:gd name="connsiteX1" fmla="*/ 227359 w 3997409"/>
              <a:gd name="connsiteY1" fmla="*/ 0 h 1364128"/>
              <a:gd name="connsiteX2" fmla="*/ 3770050 w 3997409"/>
              <a:gd name="connsiteY2" fmla="*/ 0 h 1364128"/>
              <a:gd name="connsiteX3" fmla="*/ 3997409 w 3997409"/>
              <a:gd name="connsiteY3" fmla="*/ 227359 h 1364128"/>
              <a:gd name="connsiteX4" fmla="*/ 3983962 w 3997409"/>
              <a:gd name="connsiteY4" fmla="*/ 578401 h 1364128"/>
              <a:gd name="connsiteX5" fmla="*/ 3997409 w 3997409"/>
              <a:gd name="connsiteY5" fmla="*/ 1136769 h 1364128"/>
              <a:gd name="connsiteX6" fmla="*/ 3770050 w 3997409"/>
              <a:gd name="connsiteY6" fmla="*/ 1364128 h 1364128"/>
              <a:gd name="connsiteX7" fmla="*/ 227359 w 3997409"/>
              <a:gd name="connsiteY7" fmla="*/ 1364128 h 1364128"/>
              <a:gd name="connsiteX8" fmla="*/ 0 w 3997409"/>
              <a:gd name="connsiteY8" fmla="*/ 1136769 h 1364128"/>
              <a:gd name="connsiteX9" fmla="*/ 0 w 3997409"/>
              <a:gd name="connsiteY9" fmla="*/ 227359 h 1364128"/>
              <a:gd name="connsiteX0" fmla="*/ 0 w 4118432"/>
              <a:gd name="connsiteY0" fmla="*/ 227359 h 1364128"/>
              <a:gd name="connsiteX1" fmla="*/ 227359 w 4118432"/>
              <a:gd name="connsiteY1" fmla="*/ 0 h 1364128"/>
              <a:gd name="connsiteX2" fmla="*/ 3770050 w 4118432"/>
              <a:gd name="connsiteY2" fmla="*/ 0 h 1364128"/>
              <a:gd name="connsiteX3" fmla="*/ 3997409 w 4118432"/>
              <a:gd name="connsiteY3" fmla="*/ 227359 h 1364128"/>
              <a:gd name="connsiteX4" fmla="*/ 4118432 w 4118432"/>
              <a:gd name="connsiteY4" fmla="*/ 645636 h 1364128"/>
              <a:gd name="connsiteX5" fmla="*/ 3997409 w 4118432"/>
              <a:gd name="connsiteY5" fmla="*/ 1136769 h 1364128"/>
              <a:gd name="connsiteX6" fmla="*/ 3770050 w 4118432"/>
              <a:gd name="connsiteY6" fmla="*/ 1364128 h 1364128"/>
              <a:gd name="connsiteX7" fmla="*/ 227359 w 4118432"/>
              <a:gd name="connsiteY7" fmla="*/ 1364128 h 1364128"/>
              <a:gd name="connsiteX8" fmla="*/ 0 w 4118432"/>
              <a:gd name="connsiteY8" fmla="*/ 1136769 h 1364128"/>
              <a:gd name="connsiteX9" fmla="*/ 0 w 4118432"/>
              <a:gd name="connsiteY9" fmla="*/ 227359 h 1364128"/>
              <a:gd name="connsiteX0" fmla="*/ 0 w 4104985"/>
              <a:gd name="connsiteY0" fmla="*/ 227359 h 1364128"/>
              <a:gd name="connsiteX1" fmla="*/ 227359 w 4104985"/>
              <a:gd name="connsiteY1" fmla="*/ 0 h 1364128"/>
              <a:gd name="connsiteX2" fmla="*/ 3770050 w 4104985"/>
              <a:gd name="connsiteY2" fmla="*/ 0 h 1364128"/>
              <a:gd name="connsiteX3" fmla="*/ 3997409 w 4104985"/>
              <a:gd name="connsiteY3" fmla="*/ 227359 h 1364128"/>
              <a:gd name="connsiteX4" fmla="*/ 4104985 w 4104985"/>
              <a:gd name="connsiteY4" fmla="*/ 699424 h 1364128"/>
              <a:gd name="connsiteX5" fmla="*/ 3997409 w 4104985"/>
              <a:gd name="connsiteY5" fmla="*/ 1136769 h 1364128"/>
              <a:gd name="connsiteX6" fmla="*/ 3770050 w 4104985"/>
              <a:gd name="connsiteY6" fmla="*/ 1364128 h 1364128"/>
              <a:gd name="connsiteX7" fmla="*/ 227359 w 4104985"/>
              <a:gd name="connsiteY7" fmla="*/ 1364128 h 1364128"/>
              <a:gd name="connsiteX8" fmla="*/ 0 w 4104985"/>
              <a:gd name="connsiteY8" fmla="*/ 1136769 h 1364128"/>
              <a:gd name="connsiteX9" fmla="*/ 0 w 4104985"/>
              <a:gd name="connsiteY9" fmla="*/ 227359 h 1364128"/>
              <a:gd name="connsiteX0" fmla="*/ 0 w 4104985"/>
              <a:gd name="connsiteY0" fmla="*/ 227359 h 1364128"/>
              <a:gd name="connsiteX1" fmla="*/ 227359 w 4104985"/>
              <a:gd name="connsiteY1" fmla="*/ 0 h 1364128"/>
              <a:gd name="connsiteX2" fmla="*/ 3770050 w 4104985"/>
              <a:gd name="connsiteY2" fmla="*/ 0 h 1364128"/>
              <a:gd name="connsiteX3" fmla="*/ 3997409 w 4104985"/>
              <a:gd name="connsiteY3" fmla="*/ 227359 h 1364128"/>
              <a:gd name="connsiteX4" fmla="*/ 4104985 w 4104985"/>
              <a:gd name="connsiteY4" fmla="*/ 699424 h 1364128"/>
              <a:gd name="connsiteX5" fmla="*/ 3997409 w 4104985"/>
              <a:gd name="connsiteY5" fmla="*/ 1136769 h 1364128"/>
              <a:gd name="connsiteX6" fmla="*/ 3770050 w 4104985"/>
              <a:gd name="connsiteY6" fmla="*/ 1364128 h 1364128"/>
              <a:gd name="connsiteX7" fmla="*/ 227359 w 4104985"/>
              <a:gd name="connsiteY7" fmla="*/ 1364128 h 1364128"/>
              <a:gd name="connsiteX8" fmla="*/ 0 w 4104985"/>
              <a:gd name="connsiteY8" fmla="*/ 1136769 h 1364128"/>
              <a:gd name="connsiteX9" fmla="*/ 0 w 4104985"/>
              <a:gd name="connsiteY9" fmla="*/ 227359 h 1364128"/>
              <a:gd name="connsiteX0" fmla="*/ 0 w 4104985"/>
              <a:gd name="connsiteY0" fmla="*/ 227359 h 1364128"/>
              <a:gd name="connsiteX1" fmla="*/ 227359 w 4104985"/>
              <a:gd name="connsiteY1" fmla="*/ 0 h 1364128"/>
              <a:gd name="connsiteX2" fmla="*/ 3770050 w 4104985"/>
              <a:gd name="connsiteY2" fmla="*/ 0 h 1364128"/>
              <a:gd name="connsiteX3" fmla="*/ 3997409 w 4104985"/>
              <a:gd name="connsiteY3" fmla="*/ 227359 h 1364128"/>
              <a:gd name="connsiteX4" fmla="*/ 4104985 w 4104985"/>
              <a:gd name="connsiteY4" fmla="*/ 699424 h 1364128"/>
              <a:gd name="connsiteX5" fmla="*/ 3997409 w 4104985"/>
              <a:gd name="connsiteY5" fmla="*/ 1136769 h 1364128"/>
              <a:gd name="connsiteX6" fmla="*/ 3770050 w 4104985"/>
              <a:gd name="connsiteY6" fmla="*/ 1364128 h 1364128"/>
              <a:gd name="connsiteX7" fmla="*/ 227359 w 4104985"/>
              <a:gd name="connsiteY7" fmla="*/ 1364128 h 1364128"/>
              <a:gd name="connsiteX8" fmla="*/ 0 w 4104985"/>
              <a:gd name="connsiteY8" fmla="*/ 1136769 h 1364128"/>
              <a:gd name="connsiteX9" fmla="*/ 0 w 4104985"/>
              <a:gd name="connsiteY9" fmla="*/ 227359 h 1364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04985" h="1364128">
                <a:moveTo>
                  <a:pt x="0" y="227359"/>
                </a:moveTo>
                <a:cubicBezTo>
                  <a:pt x="0" y="101792"/>
                  <a:pt x="101792" y="0"/>
                  <a:pt x="227359" y="0"/>
                </a:cubicBezTo>
                <a:lnTo>
                  <a:pt x="3770050" y="0"/>
                </a:lnTo>
                <a:cubicBezTo>
                  <a:pt x="3895617" y="0"/>
                  <a:pt x="3940259" y="101792"/>
                  <a:pt x="3997409" y="227359"/>
                </a:cubicBezTo>
                <a:lnTo>
                  <a:pt x="4104985" y="699424"/>
                </a:lnTo>
                <a:lnTo>
                  <a:pt x="3997409" y="1136769"/>
                </a:lnTo>
                <a:cubicBezTo>
                  <a:pt x="3959309" y="1252811"/>
                  <a:pt x="3895617" y="1364128"/>
                  <a:pt x="3770050" y="1364128"/>
                </a:cubicBezTo>
                <a:lnTo>
                  <a:pt x="227359" y="1364128"/>
                </a:lnTo>
                <a:cubicBezTo>
                  <a:pt x="101792" y="1364128"/>
                  <a:pt x="0" y="1262336"/>
                  <a:pt x="0" y="1136769"/>
                </a:cubicBezTo>
                <a:lnTo>
                  <a:pt x="0" y="227359"/>
                </a:lnTo>
                <a:close/>
              </a:path>
            </a:pathLst>
          </a:custGeom>
          <a:solidFill>
            <a:schemeClr val="bg2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rtlCol="0" anchor="t"/>
          <a:lstStyle/>
          <a:p>
            <a:r>
              <a:rPr lang="en-GB" sz="1600" i="1" dirty="0" smtClean="0"/>
              <a:t>	                Reuse</a:t>
            </a:r>
            <a:endParaRPr lang="en-GB" i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GB" dirty="0" smtClean="0"/>
              <a:t>Figure 8.8:  </a:t>
            </a:r>
            <a:r>
              <a:rPr lang="en-GB" b="1" dirty="0" err="1" smtClean="0"/>
              <a:t>Environcom</a:t>
            </a:r>
            <a:r>
              <a:rPr lang="en-GB" b="1" dirty="0" smtClean="0"/>
              <a:t> – outline process</a:t>
            </a:r>
            <a:endParaRPr lang="en-GB" b="1" dirty="0"/>
          </a:p>
        </p:txBody>
      </p:sp>
      <p:sp>
        <p:nvSpPr>
          <p:cNvPr id="3" name="Flowchart: Alternate Process 2"/>
          <p:cNvSpPr/>
          <p:nvPr/>
        </p:nvSpPr>
        <p:spPr>
          <a:xfrm>
            <a:off x="2564153" y="2751419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white"/>
                </a:solidFill>
              </a:rPr>
              <a:t>Receive </a:t>
            </a:r>
            <a:r>
              <a:rPr lang="en-GB" sz="1400" dirty="0" err="1" smtClean="0">
                <a:solidFill>
                  <a:prstClr val="white"/>
                </a:solidFill>
              </a:rPr>
              <a:t>WEEE</a:t>
            </a:r>
            <a:endParaRPr lang="en-GB" sz="1400" dirty="0" smtClean="0">
              <a:solidFill>
                <a:prstClr val="white"/>
              </a:solidFill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 smtClean="0">
                <a:solidFill>
                  <a:prstClr val="white"/>
                </a:solidFill>
              </a:rPr>
              <a:t>[4]</a:t>
            </a:r>
            <a:endParaRPr lang="en-GB" sz="1400" dirty="0">
              <a:solidFill>
                <a:prstClr val="white"/>
              </a:solidFill>
            </a:endParaRPr>
          </a:p>
        </p:txBody>
      </p:sp>
      <p:sp>
        <p:nvSpPr>
          <p:cNvPr id="4" name="Flowchart: Process 3"/>
          <p:cNvSpPr/>
          <p:nvPr/>
        </p:nvSpPr>
        <p:spPr>
          <a:xfrm>
            <a:off x="766481" y="1657948"/>
            <a:ext cx="995083" cy="644293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black"/>
                </a:solidFill>
              </a:rPr>
              <a:t>Retailer take-back [1]</a:t>
            </a:r>
          </a:p>
        </p:txBody>
      </p:sp>
      <p:sp>
        <p:nvSpPr>
          <p:cNvPr id="5" name="Flowchart: Process 4"/>
          <p:cNvSpPr/>
          <p:nvPr/>
        </p:nvSpPr>
        <p:spPr>
          <a:xfrm>
            <a:off x="766482" y="2433529"/>
            <a:ext cx="995083" cy="644293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black"/>
                </a:solidFill>
              </a:rPr>
              <a:t>Consumer to </a:t>
            </a:r>
            <a:r>
              <a:rPr lang="en-GB" sz="1400" dirty="0" err="1">
                <a:solidFill>
                  <a:prstClr val="black"/>
                </a:solidFill>
              </a:rPr>
              <a:t>HWRC</a:t>
            </a:r>
            <a:r>
              <a:rPr lang="en-GB" sz="1400" dirty="0">
                <a:solidFill>
                  <a:prstClr val="black"/>
                </a:solidFill>
              </a:rPr>
              <a:t> [2]</a:t>
            </a:r>
          </a:p>
        </p:txBody>
      </p:sp>
      <p:sp>
        <p:nvSpPr>
          <p:cNvPr id="6" name="Flowchart: Process 5"/>
          <p:cNvSpPr/>
          <p:nvPr/>
        </p:nvSpPr>
        <p:spPr>
          <a:xfrm>
            <a:off x="766481" y="3209110"/>
            <a:ext cx="995083" cy="644293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black"/>
                </a:solidFill>
              </a:rPr>
              <a:t>Bulky Collection Service [3]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8651" y="5117353"/>
            <a:ext cx="78867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b="1" dirty="0">
                <a:solidFill>
                  <a:prstClr val="black"/>
                </a:solidFill>
                <a:latin typeface="Arial" charset="0"/>
                <a:cs typeface="Arial" charset="0"/>
              </a:rPr>
              <a:t>Key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1200" dirty="0">
                <a:solidFill>
                  <a:prstClr val="black"/>
                </a:solidFill>
                <a:latin typeface="Arial" charset="0"/>
                <a:cs typeface="Arial" charset="0"/>
              </a:rPr>
              <a:t>eg from free collection of end of life product, either during home delivery, or take-back at store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1200" dirty="0">
                <a:solidFill>
                  <a:prstClr val="black"/>
                </a:solidFill>
                <a:latin typeface="Arial" charset="0"/>
                <a:cs typeface="Arial" charset="0"/>
              </a:rPr>
              <a:t>Household Waste Recycling </a:t>
            </a:r>
            <a:r>
              <a:rPr lang="en-GB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Centres (</a:t>
            </a:r>
            <a:r>
              <a:rPr lang="en-GB" sz="1200" dirty="0" err="1" smtClean="0">
                <a:solidFill>
                  <a:prstClr val="black"/>
                </a:solidFill>
                <a:latin typeface="Arial" charset="0"/>
                <a:cs typeface="Arial" charset="0"/>
              </a:rPr>
              <a:t>HWRC</a:t>
            </a:r>
            <a:r>
              <a:rPr lang="en-GB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), </a:t>
            </a:r>
            <a:r>
              <a:rPr lang="en-GB" sz="1200" dirty="0">
                <a:solidFill>
                  <a:prstClr val="black"/>
                </a:solidFill>
                <a:latin typeface="Arial" charset="0"/>
                <a:cs typeface="Arial" charset="0"/>
              </a:rPr>
              <a:t>operated in England and Wales by local </a:t>
            </a:r>
            <a:r>
              <a:rPr lang="en-GB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councils</a:t>
            </a:r>
            <a:endParaRPr lang="en-GB" sz="12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1200" dirty="0">
                <a:solidFill>
                  <a:prstClr val="black"/>
                </a:solidFill>
                <a:latin typeface="Arial" charset="0"/>
                <a:cs typeface="Arial" charset="0"/>
              </a:rPr>
              <a:t>Bulky Collection Service – may be operated by local councils, or charities.   Large electrical items and furniture </a:t>
            </a:r>
            <a:r>
              <a:rPr lang="en-GB" sz="1200" b="1" dirty="0">
                <a:solidFill>
                  <a:prstClr val="black"/>
                </a:solidFill>
                <a:latin typeface="Arial" charset="0"/>
                <a:cs typeface="Arial" charset="0"/>
              </a:rPr>
              <a:t>may</a:t>
            </a:r>
            <a:r>
              <a:rPr lang="en-GB" sz="1200" dirty="0">
                <a:solidFill>
                  <a:prstClr val="black"/>
                </a:solidFill>
                <a:latin typeface="Arial" charset="0"/>
                <a:cs typeface="Arial" charset="0"/>
              </a:rPr>
              <a:t> be collected free of </a:t>
            </a:r>
            <a:r>
              <a:rPr lang="en-GB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charge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Mixed product streams are received and sorted</a:t>
            </a:r>
            <a:endParaRPr lang="en-GB" sz="12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Eg from fridges, automatically extracted in controlled environments at dedicated fridge plants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120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Final cleaning, comprehensive tests including PAT</a:t>
            </a:r>
            <a:endParaRPr lang="en-GB" sz="120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Flowchart: Decision 7"/>
          <p:cNvSpPr/>
          <p:nvPr/>
        </p:nvSpPr>
        <p:spPr>
          <a:xfrm>
            <a:off x="4917991" y="2691833"/>
            <a:ext cx="1207891" cy="885654"/>
          </a:xfrm>
          <a:prstGeom prst="flowChartDecisi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 smtClean="0">
                <a:solidFill>
                  <a:prstClr val="white"/>
                </a:solidFill>
              </a:rPr>
              <a:t>Assess</a:t>
            </a:r>
            <a:endParaRPr lang="en-GB" sz="1400" dirty="0">
              <a:solidFill>
                <a:prstClr val="white"/>
              </a:solidFill>
            </a:endParaRPr>
          </a:p>
        </p:txBody>
      </p:sp>
      <p:sp>
        <p:nvSpPr>
          <p:cNvPr id="9" name="Flowchart: Alternate Process 8"/>
          <p:cNvSpPr/>
          <p:nvPr/>
        </p:nvSpPr>
        <p:spPr>
          <a:xfrm>
            <a:off x="3741072" y="2751419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 smtClean="0">
                <a:solidFill>
                  <a:prstClr val="white"/>
                </a:solidFill>
              </a:rPr>
              <a:t>Inspect</a:t>
            </a:r>
            <a:endParaRPr lang="en-GB" sz="1400" dirty="0">
              <a:solidFill>
                <a:prstClr val="white"/>
              </a:solidFill>
            </a:endParaRPr>
          </a:p>
        </p:txBody>
      </p:sp>
      <p:sp>
        <p:nvSpPr>
          <p:cNvPr id="10" name="Flowchart: Alternate Process 9"/>
          <p:cNvSpPr/>
          <p:nvPr/>
        </p:nvSpPr>
        <p:spPr>
          <a:xfrm>
            <a:off x="6274085" y="1378102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white"/>
                </a:solidFill>
              </a:rPr>
              <a:t>Remove spare parts</a:t>
            </a:r>
          </a:p>
        </p:txBody>
      </p:sp>
      <p:sp>
        <p:nvSpPr>
          <p:cNvPr id="11" name="Flowchart: Alternate Process 10"/>
          <p:cNvSpPr/>
          <p:nvPr/>
        </p:nvSpPr>
        <p:spPr>
          <a:xfrm>
            <a:off x="7559494" y="1378102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white"/>
                </a:solidFill>
              </a:rPr>
              <a:t>Recycle for raw materials</a:t>
            </a:r>
          </a:p>
        </p:txBody>
      </p:sp>
      <p:cxnSp>
        <p:nvCxnSpPr>
          <p:cNvPr id="13" name="Straight Arrow Connector 12"/>
          <p:cNvCxnSpPr>
            <a:stCxn id="3" idx="3"/>
            <a:endCxn id="9" idx="1"/>
          </p:cNvCxnSpPr>
          <p:nvPr/>
        </p:nvCxnSpPr>
        <p:spPr>
          <a:xfrm>
            <a:off x="3520009" y="3134660"/>
            <a:ext cx="221063" cy="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8" idx="0"/>
            <a:endCxn id="43" idx="2"/>
          </p:cNvCxnSpPr>
          <p:nvPr/>
        </p:nvCxnSpPr>
        <p:spPr>
          <a:xfrm flipV="1">
            <a:off x="5521937" y="2148544"/>
            <a:ext cx="7874" cy="543289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9" idx="3"/>
            <a:endCxn id="8" idx="1"/>
          </p:cNvCxnSpPr>
          <p:nvPr/>
        </p:nvCxnSpPr>
        <p:spPr>
          <a:xfrm>
            <a:off x="4696928" y="3134660"/>
            <a:ext cx="221063" cy="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0" idx="3"/>
            <a:endCxn id="11" idx="1"/>
          </p:cNvCxnSpPr>
          <p:nvPr/>
        </p:nvCxnSpPr>
        <p:spPr>
          <a:xfrm>
            <a:off x="7229941" y="1761343"/>
            <a:ext cx="329553" cy="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lowchart: Alternate Process 33"/>
          <p:cNvSpPr/>
          <p:nvPr/>
        </p:nvSpPr>
        <p:spPr>
          <a:xfrm>
            <a:off x="5044009" y="4234901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white"/>
                </a:solidFill>
              </a:rPr>
              <a:t>Repair &amp; refurbish</a:t>
            </a:r>
          </a:p>
        </p:txBody>
      </p:sp>
      <p:sp>
        <p:nvSpPr>
          <p:cNvPr id="35" name="Flowchart: Alternate Process 34"/>
          <p:cNvSpPr/>
          <p:nvPr/>
        </p:nvSpPr>
        <p:spPr>
          <a:xfrm>
            <a:off x="6274085" y="4234901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 smtClean="0">
                <a:solidFill>
                  <a:prstClr val="white"/>
                </a:solidFill>
              </a:rPr>
              <a:t>Test [6]</a:t>
            </a:r>
            <a:endParaRPr lang="en-GB" sz="1400" dirty="0">
              <a:solidFill>
                <a:prstClr val="white"/>
              </a:solidFill>
            </a:endParaRPr>
          </a:p>
        </p:txBody>
      </p:sp>
      <p:sp>
        <p:nvSpPr>
          <p:cNvPr id="36" name="Flowchart: Alternate Process 35"/>
          <p:cNvSpPr/>
          <p:nvPr/>
        </p:nvSpPr>
        <p:spPr>
          <a:xfrm>
            <a:off x="7559494" y="4234901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 smtClean="0">
                <a:solidFill>
                  <a:prstClr val="white"/>
                </a:solidFill>
              </a:rPr>
              <a:t>Sell</a:t>
            </a:r>
            <a:endParaRPr lang="en-GB" sz="1400" dirty="0">
              <a:solidFill>
                <a:prstClr val="white"/>
              </a:solidFill>
            </a:endParaRPr>
          </a:p>
        </p:txBody>
      </p:sp>
      <p:cxnSp>
        <p:nvCxnSpPr>
          <p:cNvPr id="41" name="Straight Arrow Connector 40"/>
          <p:cNvCxnSpPr>
            <a:stCxn id="8" idx="2"/>
            <a:endCxn id="34" idx="0"/>
          </p:cNvCxnSpPr>
          <p:nvPr/>
        </p:nvCxnSpPr>
        <p:spPr>
          <a:xfrm>
            <a:off x="5521937" y="3577487"/>
            <a:ext cx="0" cy="657414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34" idx="3"/>
            <a:endCxn id="35" idx="1"/>
          </p:cNvCxnSpPr>
          <p:nvPr/>
        </p:nvCxnSpPr>
        <p:spPr>
          <a:xfrm>
            <a:off x="5999865" y="4618142"/>
            <a:ext cx="274220" cy="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stCxn id="35" idx="3"/>
            <a:endCxn id="36" idx="1"/>
          </p:cNvCxnSpPr>
          <p:nvPr/>
        </p:nvCxnSpPr>
        <p:spPr>
          <a:xfrm>
            <a:off x="7229941" y="4618142"/>
            <a:ext cx="329553" cy="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Flowchart: Process 53"/>
          <p:cNvSpPr/>
          <p:nvPr/>
        </p:nvSpPr>
        <p:spPr>
          <a:xfrm>
            <a:off x="747908" y="3984692"/>
            <a:ext cx="995083" cy="644293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 smtClean="0">
                <a:solidFill>
                  <a:schemeClr val="tx1"/>
                </a:solidFill>
              </a:rPr>
              <a:t>Other eg business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2" name="Chevron 11"/>
          <p:cNvSpPr/>
          <p:nvPr/>
        </p:nvSpPr>
        <p:spPr>
          <a:xfrm>
            <a:off x="1881955" y="2636863"/>
            <a:ext cx="461135" cy="978438"/>
          </a:xfrm>
          <a:prstGeom prst="chevr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400">
              <a:solidFill>
                <a:prstClr val="black"/>
              </a:solidFill>
            </a:endParaRPr>
          </a:p>
        </p:txBody>
      </p:sp>
      <p:sp>
        <p:nvSpPr>
          <p:cNvPr id="43" name="Flowchart: Alternate Process 42"/>
          <p:cNvSpPr/>
          <p:nvPr/>
        </p:nvSpPr>
        <p:spPr>
          <a:xfrm>
            <a:off x="5051883" y="1382062"/>
            <a:ext cx="955856" cy="766482"/>
          </a:xfrm>
          <a:prstGeom prst="flowChartAlternateProces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prstClr val="white"/>
                </a:solidFill>
              </a:rPr>
              <a:t>Remove </a:t>
            </a:r>
            <a:r>
              <a:rPr lang="en-GB" sz="1400" dirty="0" smtClean="0">
                <a:solidFill>
                  <a:prstClr val="white"/>
                </a:solidFill>
              </a:rPr>
              <a:t>hazardous waste [5]</a:t>
            </a:r>
            <a:endParaRPr lang="en-GB" sz="1400" dirty="0">
              <a:solidFill>
                <a:prstClr val="white"/>
              </a:solidFill>
            </a:endParaRPr>
          </a:p>
        </p:txBody>
      </p:sp>
      <p:cxnSp>
        <p:nvCxnSpPr>
          <p:cNvPr id="45" name="Straight Arrow Connector 44"/>
          <p:cNvCxnSpPr>
            <a:stCxn id="43" idx="3"/>
            <a:endCxn id="10" idx="1"/>
          </p:cNvCxnSpPr>
          <p:nvPr/>
        </p:nvCxnSpPr>
        <p:spPr>
          <a:xfrm flipV="1">
            <a:off x="6007739" y="1761343"/>
            <a:ext cx="266346" cy="3960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4591244" y="2362568"/>
            <a:ext cx="101021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solidFill>
                  <a:prstClr val="black"/>
                </a:solidFill>
              </a:rPr>
              <a:t>Hazardous?</a:t>
            </a:r>
            <a:endParaRPr lang="en-GB" sz="1200" dirty="0"/>
          </a:p>
        </p:txBody>
      </p:sp>
      <p:cxnSp>
        <p:nvCxnSpPr>
          <p:cNvPr id="18" name="Elbow Connector 17"/>
          <p:cNvCxnSpPr>
            <a:stCxn id="8" idx="3"/>
            <a:endCxn id="10" idx="2"/>
          </p:cNvCxnSpPr>
          <p:nvPr/>
        </p:nvCxnSpPr>
        <p:spPr>
          <a:xfrm flipV="1">
            <a:off x="6125882" y="2144584"/>
            <a:ext cx="626131" cy="990076"/>
          </a:xfrm>
          <a:prstGeom prst="bentConnector2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17055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 Furniture – typical supply chain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Elbow Connector 4"/>
          <p:cNvCxnSpPr>
            <a:stCxn id="34" idx="3"/>
            <a:endCxn id="50" idx="1"/>
          </p:cNvCxnSpPr>
          <p:nvPr/>
        </p:nvCxnSpPr>
        <p:spPr bwMode="auto">
          <a:xfrm>
            <a:off x="1118868" y="2526723"/>
            <a:ext cx="383625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" name="Elbow Connector 5"/>
          <p:cNvCxnSpPr>
            <a:stCxn id="55" idx="3"/>
            <a:endCxn id="50" idx="1"/>
          </p:cNvCxnSpPr>
          <p:nvPr/>
        </p:nvCxnSpPr>
        <p:spPr bwMode="auto">
          <a:xfrm flipV="1">
            <a:off x="1122877" y="2858925"/>
            <a:ext cx="37961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9" name="Picture 23" descr="DHLicon_Store_03"/>
          <p:cNvPicPr>
            <a:picLocks noChangeAspect="1" noChangeArrowheads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034" y="3382248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Elbow Connector 10"/>
          <p:cNvCxnSpPr>
            <a:stCxn id="18" idx="3"/>
            <a:endCxn id="9" idx="1"/>
          </p:cNvCxnSpPr>
          <p:nvPr/>
        </p:nvCxnSpPr>
        <p:spPr bwMode="auto">
          <a:xfrm>
            <a:off x="4876474" y="2859465"/>
            <a:ext cx="717560" cy="66611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8" name="Picture 25" descr="DHLicon_Store_01"/>
          <p:cNvPicPr>
            <a:picLocks noChangeAspect="1" noChangeArrowheads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211" y="2714431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6719" y="2641657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2" name="Elbow Connector 21"/>
          <p:cNvCxnSpPr>
            <a:stCxn id="50" idx="3"/>
            <a:endCxn id="19" idx="1"/>
          </p:cNvCxnSpPr>
          <p:nvPr/>
        </p:nvCxnSpPr>
        <p:spPr bwMode="auto">
          <a:xfrm flipV="1">
            <a:off x="2041324" y="2858924"/>
            <a:ext cx="765395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3" name="Elbow Connector 22"/>
          <p:cNvCxnSpPr>
            <a:stCxn id="19" idx="3"/>
            <a:endCxn id="18" idx="1"/>
          </p:cNvCxnSpPr>
          <p:nvPr/>
        </p:nvCxnSpPr>
        <p:spPr bwMode="auto">
          <a:xfrm>
            <a:off x="3345550" y="2858924"/>
            <a:ext cx="772661" cy="5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TextBox 26"/>
          <p:cNvSpPr txBox="1"/>
          <p:nvPr/>
        </p:nvSpPr>
        <p:spPr>
          <a:xfrm>
            <a:off x="1092958" y="3121675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parts</a:t>
            </a:r>
            <a:endParaRPr lang="en-GB" sz="1200" i="1" dirty="0"/>
          </a:p>
        </p:txBody>
      </p:sp>
      <p:sp>
        <p:nvSpPr>
          <p:cNvPr id="28" name="TextBox 27"/>
          <p:cNvSpPr txBox="1"/>
          <p:nvPr/>
        </p:nvSpPr>
        <p:spPr>
          <a:xfrm>
            <a:off x="2379531" y="3121675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product</a:t>
            </a:r>
          </a:p>
        </p:txBody>
      </p:sp>
      <p:pic>
        <p:nvPicPr>
          <p:cNvPr id="34" name="Picture 36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10" y="2277856"/>
            <a:ext cx="566058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6" name="Elbow Connector 35"/>
          <p:cNvCxnSpPr>
            <a:stCxn id="18" idx="0"/>
            <a:endCxn id="32" idx="1"/>
          </p:cNvCxnSpPr>
          <p:nvPr/>
        </p:nvCxnSpPr>
        <p:spPr bwMode="auto">
          <a:xfrm rot="5400000" flipH="1" flipV="1">
            <a:off x="4835074" y="1953268"/>
            <a:ext cx="423432" cy="1098894"/>
          </a:xfrm>
          <a:prstGeom prst="bentConnector2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ysDot"/>
            <a:round/>
            <a:headEnd type="triangl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50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502493" y="2641658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1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556820" y="2980411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" name="Circular Arrow 73"/>
          <p:cNvSpPr/>
          <p:nvPr/>
        </p:nvSpPr>
        <p:spPr bwMode="auto">
          <a:xfrm rot="16910541" flipH="1">
            <a:off x="1125986" y="4058120"/>
            <a:ext cx="333547" cy="324064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5" name="Picture 125" descr="DHLicon_Human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988" y="1948412"/>
            <a:ext cx="300037" cy="685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5" name="Elbow Connector 174"/>
          <p:cNvCxnSpPr/>
          <p:nvPr/>
        </p:nvCxnSpPr>
        <p:spPr bwMode="auto">
          <a:xfrm flipV="1">
            <a:off x="1130167" y="4542440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aphicFrame>
        <p:nvGraphicFramePr>
          <p:cNvPr id="178" name="Table 17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691512"/>
              </p:ext>
            </p:extLst>
          </p:nvPr>
        </p:nvGraphicFramePr>
        <p:xfrm>
          <a:off x="610250" y="4036475"/>
          <a:ext cx="2034804" cy="10301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25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34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7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1436">
                <a:tc>
                  <a:txBody>
                    <a:bodyPr/>
                    <a:lstStyle/>
                    <a:p>
                      <a:r>
                        <a:rPr lang="en-GB" sz="1200" b="1" dirty="0" smtClean="0"/>
                        <a:t>   Key:</a:t>
                      </a:r>
                      <a:endParaRPr lang="en-GB" sz="1200" b="1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en-GB" sz="1200" dirty="0" smtClean="0"/>
                        <a:t>Process waste recovery</a:t>
                      </a:r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en-GB" sz="1200" dirty="0" smtClean="0"/>
                        <a:t>Primary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Recovery flow</a:t>
                      </a: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Information</a:t>
                      </a:r>
                      <a:r>
                        <a:rPr lang="en-GB" sz="1200" baseline="0" dirty="0" smtClean="0"/>
                        <a:t> flow</a:t>
                      </a:r>
                      <a:endParaRPr lang="en-GB" sz="1200" dirty="0" smtClean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80" name="Elbow Connector 179"/>
          <p:cNvCxnSpPr/>
          <p:nvPr/>
        </p:nvCxnSpPr>
        <p:spPr bwMode="auto">
          <a:xfrm flipV="1">
            <a:off x="1126141" y="4755000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4" name="Curved Connector 93"/>
          <p:cNvCxnSpPr>
            <a:stCxn id="44" idx="0"/>
            <a:endCxn id="75" idx="2"/>
          </p:cNvCxnSpPr>
          <p:nvPr/>
        </p:nvCxnSpPr>
        <p:spPr>
          <a:xfrm flipV="1">
            <a:off x="7097006" y="2633585"/>
            <a:ext cx="1" cy="479391"/>
          </a:xfrm>
          <a:prstGeom prst="straightConnector1">
            <a:avLst/>
          </a:prstGeom>
          <a:ln w="28575">
            <a:solidFill>
              <a:schemeClr val="accent3"/>
            </a:solidFill>
            <a:prstDash val="sysDot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0" name="Rectangle 189"/>
          <p:cNvSpPr/>
          <p:nvPr/>
        </p:nvSpPr>
        <p:spPr>
          <a:xfrm>
            <a:off x="617428" y="3988351"/>
            <a:ext cx="2443292" cy="107828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6461456" y="3943760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Use</a:t>
            </a:r>
            <a:endParaRPr lang="en-GB" sz="1200" i="1" dirty="0"/>
          </a:p>
        </p:txBody>
      </p:sp>
      <p:sp>
        <p:nvSpPr>
          <p:cNvPr id="29" name="TextBox 28"/>
          <p:cNvSpPr txBox="1"/>
          <p:nvPr/>
        </p:nvSpPr>
        <p:spPr>
          <a:xfrm>
            <a:off x="3846920" y="3135605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Store</a:t>
            </a:r>
            <a:endParaRPr lang="en-GB" sz="1200" i="1" dirty="0"/>
          </a:p>
        </p:txBody>
      </p:sp>
      <p:sp>
        <p:nvSpPr>
          <p:cNvPr id="26" name="TextBox 25"/>
          <p:cNvSpPr txBox="1"/>
          <p:nvPr/>
        </p:nvSpPr>
        <p:spPr>
          <a:xfrm>
            <a:off x="5431982" y="3921082"/>
            <a:ext cx="959497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Sell</a:t>
            </a:r>
            <a:endParaRPr lang="en-GB" sz="1200" i="1" dirty="0"/>
          </a:p>
        </p:txBody>
      </p:sp>
      <p:sp>
        <p:nvSpPr>
          <p:cNvPr id="278" name="TextBox 277"/>
          <p:cNvSpPr txBox="1"/>
          <p:nvPr/>
        </p:nvSpPr>
        <p:spPr>
          <a:xfrm>
            <a:off x="7764949" y="3832670"/>
            <a:ext cx="764747" cy="759182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Landfill, charity/ re-use </a:t>
            </a:r>
            <a:r>
              <a:rPr lang="en-GB" sz="1200" i="1" dirty="0" err="1" smtClean="0"/>
              <a:t>etc</a:t>
            </a:r>
            <a:endParaRPr lang="en-GB" sz="1200" i="1" dirty="0"/>
          </a:p>
        </p:txBody>
      </p:sp>
      <p:sp>
        <p:nvSpPr>
          <p:cNvPr id="3" name="TextBox 2"/>
          <p:cNvSpPr txBox="1"/>
          <p:nvPr/>
        </p:nvSpPr>
        <p:spPr>
          <a:xfrm>
            <a:off x="5898488" y="4846312"/>
            <a:ext cx="24111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ym typeface="Symbol" panose="05050102010706020507" pitchFamily="18" charset="2"/>
              </a:rPr>
              <a:t> </a:t>
            </a:r>
            <a:r>
              <a:rPr lang="en-GB" i="1" dirty="0" smtClean="0"/>
              <a:t>Catherine Weetman 2015</a:t>
            </a:r>
            <a:endParaRPr lang="en-GB" i="1" dirty="0"/>
          </a:p>
        </p:txBody>
      </p:sp>
      <p:pic>
        <p:nvPicPr>
          <p:cNvPr id="90" name="Picture 103" descr="DHLicon_Trashbin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473" y="3271092"/>
            <a:ext cx="393700" cy="52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2" descr="Very Basic Design Icon | iOS 7 Iconset | Icons8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237" y="2019525"/>
            <a:ext cx="542947" cy="54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736734" y="1991863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Suppliers</a:t>
            </a:r>
            <a:endParaRPr lang="en-GB" sz="1200" dirty="0"/>
          </a:p>
        </p:txBody>
      </p:sp>
      <p:sp>
        <p:nvSpPr>
          <p:cNvPr id="35" name="TextBox 34"/>
          <p:cNvSpPr txBox="1"/>
          <p:nvPr/>
        </p:nvSpPr>
        <p:spPr>
          <a:xfrm>
            <a:off x="2404931" y="2004075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Manufacturer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461456" y="1679845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Buyer</a:t>
            </a:r>
            <a:endParaRPr lang="en-GB" sz="1200" dirty="0"/>
          </a:p>
        </p:txBody>
      </p:sp>
      <p:sp>
        <p:nvSpPr>
          <p:cNvPr id="39" name="TextBox 38"/>
          <p:cNvSpPr txBox="1"/>
          <p:nvPr/>
        </p:nvSpPr>
        <p:spPr>
          <a:xfrm>
            <a:off x="3843509" y="2004075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Distributor</a:t>
            </a:r>
            <a:endParaRPr lang="en-GB" sz="1200" dirty="0"/>
          </a:p>
        </p:txBody>
      </p:sp>
      <p:sp>
        <p:nvSpPr>
          <p:cNvPr id="41" name="TextBox 40"/>
          <p:cNvSpPr txBox="1"/>
          <p:nvPr/>
        </p:nvSpPr>
        <p:spPr>
          <a:xfrm>
            <a:off x="7716227" y="3015762"/>
            <a:ext cx="913844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End of life</a:t>
            </a:r>
            <a:endParaRPr lang="en-GB" sz="1200" dirty="0"/>
          </a:p>
        </p:txBody>
      </p:sp>
      <p:sp>
        <p:nvSpPr>
          <p:cNvPr id="43" name="TextBox 42"/>
          <p:cNvSpPr txBox="1"/>
          <p:nvPr/>
        </p:nvSpPr>
        <p:spPr>
          <a:xfrm>
            <a:off x="4938359" y="1412939"/>
            <a:ext cx="2765650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i="1" dirty="0" smtClean="0"/>
              <a:t>High specification/large projects</a:t>
            </a:r>
            <a:endParaRPr lang="en-GB" i="1" dirty="0"/>
          </a:p>
        </p:txBody>
      </p:sp>
      <p:pic>
        <p:nvPicPr>
          <p:cNvPr id="44" name="Picture 118" descr="DHLicon_People"/>
          <p:cNvPicPr>
            <a:picLocks noChangeAspect="1" noChangeArrowheads="1"/>
          </p:cNvPicPr>
          <p:nvPr/>
        </p:nvPicPr>
        <p:blipFill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531" y="3112976"/>
            <a:ext cx="742950" cy="838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3" name="Elbow Connector 52"/>
          <p:cNvCxnSpPr>
            <a:stCxn id="32" idx="3"/>
            <a:endCxn id="75" idx="1"/>
          </p:cNvCxnSpPr>
          <p:nvPr/>
        </p:nvCxnSpPr>
        <p:spPr bwMode="auto">
          <a:xfrm>
            <a:off x="6139184" y="2290999"/>
            <a:ext cx="807804" cy="0"/>
          </a:xfrm>
          <a:prstGeom prst="straightConnector1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ysDot"/>
            <a:round/>
            <a:headEnd type="triangl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8" name="Curved Connector 93"/>
          <p:cNvCxnSpPr>
            <a:stCxn id="90" idx="1"/>
            <a:endCxn id="44" idx="3"/>
          </p:cNvCxnSpPr>
          <p:nvPr/>
        </p:nvCxnSpPr>
        <p:spPr>
          <a:xfrm flipH="1" flipV="1">
            <a:off x="7468481" y="3532090"/>
            <a:ext cx="481992" cy="3321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Elbow Connector 52"/>
          <p:cNvCxnSpPr>
            <a:stCxn id="9" idx="3"/>
            <a:endCxn id="44" idx="1"/>
          </p:cNvCxnSpPr>
          <p:nvPr/>
        </p:nvCxnSpPr>
        <p:spPr bwMode="auto">
          <a:xfrm>
            <a:off x="6229427" y="3525583"/>
            <a:ext cx="496104" cy="6507"/>
          </a:xfrm>
          <a:prstGeom prst="straightConnector1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0" name="TextBox 79"/>
          <p:cNvSpPr txBox="1"/>
          <p:nvPr/>
        </p:nvSpPr>
        <p:spPr>
          <a:xfrm>
            <a:off x="5418741" y="3112976"/>
            <a:ext cx="959497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Retailer</a:t>
            </a:r>
            <a:endParaRPr lang="en-GB" sz="1200" dirty="0"/>
          </a:p>
        </p:txBody>
      </p:sp>
      <p:sp>
        <p:nvSpPr>
          <p:cNvPr id="81" name="TextBox 80"/>
          <p:cNvSpPr txBox="1"/>
          <p:nvPr/>
        </p:nvSpPr>
        <p:spPr>
          <a:xfrm>
            <a:off x="5262938" y="1625912"/>
            <a:ext cx="1271101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Architect/ Designer</a:t>
            </a:r>
            <a:endParaRPr lang="en-GB" sz="1200" dirty="0"/>
          </a:p>
        </p:txBody>
      </p:sp>
      <p:sp>
        <p:nvSpPr>
          <p:cNvPr id="82" name="TextBox 81"/>
          <p:cNvSpPr txBox="1"/>
          <p:nvPr/>
        </p:nvSpPr>
        <p:spPr>
          <a:xfrm>
            <a:off x="4940103" y="4189580"/>
            <a:ext cx="2765650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i="1" dirty="0" smtClean="0"/>
              <a:t>Low cost/ smaller project</a:t>
            </a:r>
            <a:endParaRPr lang="en-GB" i="1" dirty="0"/>
          </a:p>
        </p:txBody>
      </p:sp>
      <p:cxnSp>
        <p:nvCxnSpPr>
          <p:cNvPr id="83" name="Elbow Connector 82"/>
          <p:cNvCxnSpPr/>
          <p:nvPr/>
        </p:nvCxnSpPr>
        <p:spPr bwMode="auto">
          <a:xfrm flipV="1">
            <a:off x="1118868" y="4964880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ysDot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2177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0869"/>
          </a:xfrm>
        </p:spPr>
        <p:txBody>
          <a:bodyPr anchor="t">
            <a:noAutofit/>
          </a:bodyPr>
          <a:lstStyle/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 Furniture - circular economy supply chain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Elbow Connector 4"/>
          <p:cNvCxnSpPr>
            <a:stCxn id="34" idx="3"/>
            <a:endCxn id="50" idx="1"/>
          </p:cNvCxnSpPr>
          <p:nvPr/>
        </p:nvCxnSpPr>
        <p:spPr bwMode="auto">
          <a:xfrm>
            <a:off x="1372868" y="2069517"/>
            <a:ext cx="383625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" name="Elbow Connector 5"/>
          <p:cNvCxnSpPr>
            <a:stCxn id="55" idx="3"/>
            <a:endCxn id="50" idx="1"/>
          </p:cNvCxnSpPr>
          <p:nvPr/>
        </p:nvCxnSpPr>
        <p:spPr bwMode="auto">
          <a:xfrm flipV="1">
            <a:off x="1376877" y="2401719"/>
            <a:ext cx="37961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9" name="Picture 23" descr="DHLicon_Store_03"/>
          <p:cNvPicPr>
            <a:picLocks noChangeAspect="1" noChangeArrowheads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842" y="2258923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Elbow Connector 10"/>
          <p:cNvCxnSpPr>
            <a:stCxn id="18" idx="3"/>
            <a:endCxn id="9" idx="1"/>
          </p:cNvCxnSpPr>
          <p:nvPr/>
        </p:nvCxnSpPr>
        <p:spPr bwMode="auto">
          <a:xfrm flipV="1">
            <a:off x="5130474" y="2402258"/>
            <a:ext cx="709368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8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2257225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060719" y="2184451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2" name="Elbow Connector 21"/>
          <p:cNvCxnSpPr>
            <a:stCxn id="50" idx="3"/>
            <a:endCxn id="19" idx="1"/>
          </p:cNvCxnSpPr>
          <p:nvPr/>
        </p:nvCxnSpPr>
        <p:spPr bwMode="auto">
          <a:xfrm flipV="1">
            <a:off x="2295324" y="2401718"/>
            <a:ext cx="765395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3" name="Elbow Connector 22"/>
          <p:cNvCxnSpPr>
            <a:stCxn id="19" idx="3"/>
            <a:endCxn id="18" idx="1"/>
          </p:cNvCxnSpPr>
          <p:nvPr/>
        </p:nvCxnSpPr>
        <p:spPr bwMode="auto">
          <a:xfrm>
            <a:off x="3599550" y="2401718"/>
            <a:ext cx="772661" cy="5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TextBox 26"/>
          <p:cNvSpPr txBox="1"/>
          <p:nvPr/>
        </p:nvSpPr>
        <p:spPr>
          <a:xfrm>
            <a:off x="1346958" y="2624903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parts</a:t>
            </a:r>
            <a:endParaRPr lang="en-GB" sz="1200" i="1" dirty="0"/>
          </a:p>
        </p:txBody>
      </p:sp>
      <p:sp>
        <p:nvSpPr>
          <p:cNvPr id="28" name="TextBox 27"/>
          <p:cNvSpPr txBox="1"/>
          <p:nvPr/>
        </p:nvSpPr>
        <p:spPr>
          <a:xfrm>
            <a:off x="2633531" y="2624903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product</a:t>
            </a:r>
          </a:p>
        </p:txBody>
      </p:sp>
      <p:pic>
        <p:nvPicPr>
          <p:cNvPr id="34" name="Picture 36"/>
          <p:cNvPicPr>
            <a:picLocks noChangeAspect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0" y="1820650"/>
            <a:ext cx="566058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6" name="Elbow Connector 35"/>
          <p:cNvCxnSpPr>
            <a:stCxn id="9" idx="3"/>
            <a:endCxn id="75" idx="1"/>
          </p:cNvCxnSpPr>
          <p:nvPr/>
        </p:nvCxnSpPr>
        <p:spPr bwMode="auto">
          <a:xfrm>
            <a:off x="6475235" y="2402258"/>
            <a:ext cx="830691" cy="2329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50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756493" y="2184452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1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810820" y="2523205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" name="Circular Arrow 67"/>
          <p:cNvSpPr/>
          <p:nvPr/>
        </p:nvSpPr>
        <p:spPr bwMode="auto">
          <a:xfrm rot="16910541" flipH="1">
            <a:off x="1629898" y="1920652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Circular Arrow 68"/>
          <p:cNvSpPr/>
          <p:nvPr/>
        </p:nvSpPr>
        <p:spPr bwMode="auto">
          <a:xfrm rot="16910541" flipH="1">
            <a:off x="2889092" y="1924314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Circular Arrow 69"/>
          <p:cNvSpPr/>
          <p:nvPr/>
        </p:nvSpPr>
        <p:spPr bwMode="auto">
          <a:xfrm rot="16910541" flipH="1">
            <a:off x="649092" y="1618850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Circular Arrow 70"/>
          <p:cNvSpPr/>
          <p:nvPr/>
        </p:nvSpPr>
        <p:spPr bwMode="auto">
          <a:xfrm rot="16910541" flipH="1">
            <a:off x="649092" y="2319285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Circular Arrow 73"/>
          <p:cNvSpPr/>
          <p:nvPr/>
        </p:nvSpPr>
        <p:spPr bwMode="auto">
          <a:xfrm rot="16910541" flipH="1">
            <a:off x="1125986" y="5534722"/>
            <a:ext cx="333547" cy="324064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5" name="Picture 125" descr="DHLicon_Huma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26" y="2062000"/>
            <a:ext cx="300037" cy="685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Elbow Connector 75"/>
          <p:cNvCxnSpPr>
            <a:stCxn id="75" idx="0"/>
            <a:endCxn id="34" idx="0"/>
          </p:cNvCxnSpPr>
          <p:nvPr/>
        </p:nvCxnSpPr>
        <p:spPr bwMode="auto">
          <a:xfrm rot="16200000" flipV="1">
            <a:off x="4152217" y="-1241728"/>
            <a:ext cx="241350" cy="6366106"/>
          </a:xfrm>
          <a:prstGeom prst="bentConnector3">
            <a:avLst>
              <a:gd name="adj1" fmla="val 41967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0" name="Elbow Connector 79"/>
          <p:cNvCxnSpPr>
            <a:stCxn id="75" idx="0"/>
            <a:endCxn id="50" idx="0"/>
          </p:cNvCxnSpPr>
          <p:nvPr/>
        </p:nvCxnSpPr>
        <p:spPr bwMode="auto">
          <a:xfrm rot="16200000" flipH="1" flipV="1">
            <a:off x="4679701" y="-591792"/>
            <a:ext cx="122452" cy="5430036"/>
          </a:xfrm>
          <a:prstGeom prst="bentConnector3">
            <a:avLst>
              <a:gd name="adj1" fmla="val -825346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4" name="Elbow Connector 83"/>
          <p:cNvCxnSpPr>
            <a:stCxn id="75" idx="0"/>
            <a:endCxn id="19" idx="0"/>
          </p:cNvCxnSpPr>
          <p:nvPr/>
        </p:nvCxnSpPr>
        <p:spPr bwMode="auto">
          <a:xfrm rot="16200000" flipH="1" flipV="1">
            <a:off x="5331814" y="60320"/>
            <a:ext cx="122451" cy="4125810"/>
          </a:xfrm>
          <a:prstGeom prst="bentConnector3">
            <a:avLst>
              <a:gd name="adj1" fmla="val -824536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8" name="Elbow Connector 87"/>
          <p:cNvCxnSpPr>
            <a:stCxn id="75" idx="0"/>
            <a:endCxn id="18" idx="0"/>
          </p:cNvCxnSpPr>
          <p:nvPr/>
        </p:nvCxnSpPr>
        <p:spPr bwMode="auto">
          <a:xfrm rot="16200000" flipH="1" flipV="1">
            <a:off x="6006031" y="807311"/>
            <a:ext cx="195225" cy="2704602"/>
          </a:xfrm>
          <a:prstGeom prst="bentConnector3">
            <a:avLst>
              <a:gd name="adj1" fmla="val -517173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6" name="Elbow Connector 95"/>
          <p:cNvCxnSpPr>
            <a:stCxn id="75" idx="0"/>
            <a:endCxn id="9" idx="0"/>
          </p:cNvCxnSpPr>
          <p:nvPr/>
        </p:nvCxnSpPr>
        <p:spPr bwMode="auto">
          <a:xfrm rot="16200000" flipH="1" flipV="1">
            <a:off x="6708280" y="1511258"/>
            <a:ext cx="196923" cy="1298406"/>
          </a:xfrm>
          <a:prstGeom prst="bentConnector3">
            <a:avLst>
              <a:gd name="adj1" fmla="val -513223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6" name="TextBox 105"/>
          <p:cNvSpPr txBox="1"/>
          <p:nvPr/>
        </p:nvSpPr>
        <p:spPr>
          <a:xfrm>
            <a:off x="2016772" y="104081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Reuse parts</a:t>
            </a:r>
            <a:endParaRPr lang="en-GB" sz="1200" dirty="0"/>
          </a:p>
        </p:txBody>
      </p:sp>
      <p:sp>
        <p:nvSpPr>
          <p:cNvPr id="107" name="TextBox 106"/>
          <p:cNvSpPr txBox="1"/>
          <p:nvPr/>
        </p:nvSpPr>
        <p:spPr>
          <a:xfrm>
            <a:off x="1118086" y="1040818"/>
            <a:ext cx="88739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Recycle &amp; reuse materials</a:t>
            </a:r>
            <a:endParaRPr lang="en-GB" sz="1200" dirty="0"/>
          </a:p>
        </p:txBody>
      </p:sp>
      <p:sp>
        <p:nvSpPr>
          <p:cNvPr id="108" name="TextBox 107"/>
          <p:cNvSpPr txBox="1"/>
          <p:nvPr/>
        </p:nvSpPr>
        <p:spPr>
          <a:xfrm>
            <a:off x="3339452" y="104081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Remanufacture</a:t>
            </a:r>
            <a:endParaRPr lang="en-GB" sz="1200" dirty="0"/>
          </a:p>
        </p:txBody>
      </p:sp>
      <p:sp>
        <p:nvSpPr>
          <p:cNvPr id="109" name="TextBox 108"/>
          <p:cNvSpPr txBox="1"/>
          <p:nvPr/>
        </p:nvSpPr>
        <p:spPr>
          <a:xfrm>
            <a:off x="4757485" y="1040818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Repair &amp; refurbish</a:t>
            </a:r>
            <a:endParaRPr lang="en-GB" sz="1200" dirty="0"/>
          </a:p>
        </p:txBody>
      </p:sp>
      <p:sp>
        <p:nvSpPr>
          <p:cNvPr id="110" name="TextBox 109"/>
          <p:cNvSpPr txBox="1"/>
          <p:nvPr/>
        </p:nvSpPr>
        <p:spPr>
          <a:xfrm>
            <a:off x="6164001" y="1040818"/>
            <a:ext cx="982740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Resell/</a:t>
            </a:r>
          </a:p>
          <a:p>
            <a:pPr>
              <a:lnSpc>
                <a:spcPts val="1300"/>
              </a:lnSpc>
            </a:pPr>
            <a:r>
              <a:rPr lang="en-GB" sz="1200" dirty="0" smtClean="0"/>
              <a:t>repair &amp; maintain</a:t>
            </a:r>
            <a:endParaRPr lang="en-GB" sz="1200" dirty="0"/>
          </a:p>
        </p:txBody>
      </p:sp>
      <p:sp>
        <p:nvSpPr>
          <p:cNvPr id="124" name="TextBox 123"/>
          <p:cNvSpPr txBox="1"/>
          <p:nvPr/>
        </p:nvSpPr>
        <p:spPr>
          <a:xfrm>
            <a:off x="168438" y="956945"/>
            <a:ext cx="385298" cy="2392257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>
                <a:solidFill>
                  <a:schemeClr val="accent5"/>
                </a:solidFill>
              </a:rPr>
              <a:t>CLOSED LOOP</a:t>
            </a:r>
            <a:endParaRPr lang="en-GB" sz="1200" dirty="0">
              <a:solidFill>
                <a:schemeClr val="accent5"/>
              </a:solidFill>
            </a:endParaRPr>
          </a:p>
        </p:txBody>
      </p:sp>
      <p:cxnSp>
        <p:nvCxnSpPr>
          <p:cNvPr id="125" name="Elbow Connector 124"/>
          <p:cNvCxnSpPr>
            <a:stCxn id="137" idx="3"/>
            <a:endCxn id="138" idx="1"/>
          </p:cNvCxnSpPr>
          <p:nvPr/>
        </p:nvCxnSpPr>
        <p:spPr bwMode="auto">
          <a:xfrm>
            <a:off x="1375954" y="4090823"/>
            <a:ext cx="380539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6" name="Elbow Connector 125"/>
          <p:cNvCxnSpPr>
            <a:stCxn id="139" idx="3"/>
            <a:endCxn id="138" idx="1"/>
          </p:cNvCxnSpPr>
          <p:nvPr/>
        </p:nvCxnSpPr>
        <p:spPr bwMode="auto">
          <a:xfrm flipV="1">
            <a:off x="1372867" y="4423025"/>
            <a:ext cx="38362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27" name="Picture 23" descr="DHLicon_Store_03"/>
          <p:cNvPicPr>
            <a:picLocks noChangeAspect="1" noChangeArrowheads="1"/>
          </p:cNvPicPr>
          <p:nvPr/>
        </p:nvPicPr>
        <p:blipFill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845" y="4280229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8" name="Elbow Connector 127"/>
          <p:cNvCxnSpPr>
            <a:stCxn id="129" idx="3"/>
            <a:endCxn id="127" idx="1"/>
          </p:cNvCxnSpPr>
          <p:nvPr/>
        </p:nvCxnSpPr>
        <p:spPr bwMode="auto">
          <a:xfrm flipV="1">
            <a:off x="5130474" y="4423564"/>
            <a:ext cx="710371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29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4278531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0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064853" y="4204557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1" name="Elbow Connector 130"/>
          <p:cNvCxnSpPr>
            <a:stCxn id="138" idx="3"/>
            <a:endCxn id="130" idx="1"/>
          </p:cNvCxnSpPr>
          <p:nvPr/>
        </p:nvCxnSpPr>
        <p:spPr bwMode="auto">
          <a:xfrm flipV="1">
            <a:off x="2295324" y="4421824"/>
            <a:ext cx="769529" cy="120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2" name="Elbow Connector 131"/>
          <p:cNvCxnSpPr>
            <a:stCxn id="130" idx="3"/>
            <a:endCxn id="129" idx="1"/>
          </p:cNvCxnSpPr>
          <p:nvPr/>
        </p:nvCxnSpPr>
        <p:spPr bwMode="auto">
          <a:xfrm>
            <a:off x="3603684" y="4421824"/>
            <a:ext cx="768527" cy="17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37" name="Picture 36"/>
          <p:cNvPicPr>
            <a:picLocks noChangeAspect="1"/>
          </p:cNvPicPr>
          <p:nvPr/>
        </p:nvPicPr>
        <p:blipFill>
          <a:blip r:embed="rId10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0" y="3841956"/>
            <a:ext cx="569144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8" name="Picture 30" descr="DHLicon_Factory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756493" y="4205758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" name="Picture 1"/>
          <p:cNvPicPr>
            <a:picLocks noChangeAspect="1"/>
          </p:cNvPicPr>
          <p:nvPr/>
        </p:nvPicPr>
        <p:blipFill rotWithShape="1">
          <a:blip r:embed="rId1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5000"/>
                    </a14:imgEffect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806810" y="4544511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3" name="Elbow Connector 142"/>
          <p:cNvCxnSpPr>
            <a:stCxn id="127" idx="2"/>
            <a:endCxn id="138" idx="2"/>
          </p:cNvCxnSpPr>
          <p:nvPr/>
        </p:nvCxnSpPr>
        <p:spPr bwMode="auto">
          <a:xfrm rot="5400000">
            <a:off x="4055530" y="2537279"/>
            <a:ext cx="73393" cy="4132633"/>
          </a:xfrm>
          <a:prstGeom prst="bentConnector3">
            <a:avLst>
              <a:gd name="adj1" fmla="val 913552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1" name="TextBox 150"/>
          <p:cNvSpPr txBox="1"/>
          <p:nvPr/>
        </p:nvSpPr>
        <p:spPr>
          <a:xfrm>
            <a:off x="2029083" y="4819531"/>
            <a:ext cx="1541457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Reuse parts/ materials</a:t>
            </a:r>
          </a:p>
        </p:txBody>
      </p:sp>
      <p:cxnSp>
        <p:nvCxnSpPr>
          <p:cNvPr id="152" name="Elbow Connector 151"/>
          <p:cNvCxnSpPr>
            <a:stCxn id="127" idx="2"/>
            <a:endCxn id="130" idx="2"/>
          </p:cNvCxnSpPr>
          <p:nvPr/>
        </p:nvCxnSpPr>
        <p:spPr bwMode="auto">
          <a:xfrm rot="5400000">
            <a:off x="4710310" y="3190859"/>
            <a:ext cx="72192" cy="2824273"/>
          </a:xfrm>
          <a:prstGeom prst="bentConnector3">
            <a:avLst>
              <a:gd name="adj1" fmla="val 927087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7" name="TextBox 156"/>
          <p:cNvSpPr txBox="1"/>
          <p:nvPr/>
        </p:nvSpPr>
        <p:spPr>
          <a:xfrm>
            <a:off x="3323773" y="4819531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Remanufacture/ Upcycle</a:t>
            </a:r>
            <a:endParaRPr lang="en-GB" sz="1200" dirty="0"/>
          </a:p>
        </p:txBody>
      </p:sp>
      <p:cxnSp>
        <p:nvCxnSpPr>
          <p:cNvPr id="158" name="Elbow Connector 157"/>
          <p:cNvCxnSpPr>
            <a:stCxn id="37" idx="2"/>
            <a:endCxn id="127" idx="0"/>
          </p:cNvCxnSpPr>
          <p:nvPr/>
        </p:nvCxnSpPr>
        <p:spPr bwMode="auto">
          <a:xfrm rot="5400000">
            <a:off x="6131324" y="2952970"/>
            <a:ext cx="1354478" cy="13000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64" name="Picture 125" descr="DHLicon_Huma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26" y="4076570"/>
            <a:ext cx="306867" cy="700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5" name="Elbow Connector 174"/>
          <p:cNvCxnSpPr/>
          <p:nvPr/>
        </p:nvCxnSpPr>
        <p:spPr bwMode="auto">
          <a:xfrm flipV="1">
            <a:off x="1130167" y="6019042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aphicFrame>
        <p:nvGraphicFramePr>
          <p:cNvPr id="178" name="Table 177"/>
          <p:cNvGraphicFramePr>
            <a:graphicFrameLocks noGrp="1"/>
          </p:cNvGraphicFramePr>
          <p:nvPr>
            <p:extLst/>
          </p:nvPr>
        </p:nvGraphicFramePr>
        <p:xfrm>
          <a:off x="610250" y="5525109"/>
          <a:ext cx="2034804" cy="861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25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34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7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1436">
                <a:tc>
                  <a:txBody>
                    <a:bodyPr/>
                    <a:lstStyle/>
                    <a:p>
                      <a:r>
                        <a:rPr lang="en-GB" sz="1200" b="1" dirty="0" smtClean="0"/>
                        <a:t>   Key:</a:t>
                      </a:r>
                      <a:endParaRPr lang="en-GB" sz="1200" b="1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Process waste recovery</a:t>
                      </a:r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Primary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Recovery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80" name="Elbow Connector 179"/>
          <p:cNvCxnSpPr/>
          <p:nvPr/>
        </p:nvCxnSpPr>
        <p:spPr bwMode="auto">
          <a:xfrm flipV="1">
            <a:off x="1126141" y="6231602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5" name="Elbow Connector 184"/>
          <p:cNvCxnSpPr>
            <a:stCxn id="50" idx="2"/>
            <a:endCxn id="188" idx="0"/>
          </p:cNvCxnSpPr>
          <p:nvPr/>
        </p:nvCxnSpPr>
        <p:spPr bwMode="auto">
          <a:xfrm rot="16200000" flipH="1">
            <a:off x="1925236" y="2719659"/>
            <a:ext cx="871604" cy="67025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8" name="TextBox 187"/>
          <p:cNvSpPr txBox="1"/>
          <p:nvPr/>
        </p:nvSpPr>
        <p:spPr>
          <a:xfrm>
            <a:off x="2059068" y="3490590"/>
            <a:ext cx="1274198" cy="259045"/>
          </a:xfrm>
          <a:prstGeom prst="rect">
            <a:avLst/>
          </a:prstGeom>
          <a:noFill/>
          <a:ln w="127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By-products</a:t>
            </a:r>
            <a:endParaRPr lang="en-GB" sz="1200" i="1" dirty="0"/>
          </a:p>
        </p:txBody>
      </p:sp>
      <p:cxnSp>
        <p:nvCxnSpPr>
          <p:cNvPr id="192" name="Elbow Connector 191"/>
          <p:cNvCxnSpPr>
            <a:stCxn id="19" idx="2"/>
            <a:endCxn id="188" idx="0"/>
          </p:cNvCxnSpPr>
          <p:nvPr/>
        </p:nvCxnSpPr>
        <p:spPr bwMode="auto">
          <a:xfrm rot="5400000">
            <a:off x="2577349" y="2737803"/>
            <a:ext cx="871605" cy="63396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9" name="Elbow Connector 198"/>
          <p:cNvCxnSpPr>
            <a:stCxn id="188" idx="1"/>
            <a:endCxn id="137" idx="1"/>
          </p:cNvCxnSpPr>
          <p:nvPr/>
        </p:nvCxnSpPr>
        <p:spPr bwMode="auto">
          <a:xfrm rot="10800000" flipV="1">
            <a:off x="806810" y="3620113"/>
            <a:ext cx="1252258" cy="470710"/>
          </a:xfrm>
          <a:prstGeom prst="bentConnector3">
            <a:avLst>
              <a:gd name="adj1" fmla="val 118255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2" name="Elbow Connector 201"/>
          <p:cNvCxnSpPr>
            <a:stCxn id="188" idx="1"/>
            <a:endCxn id="139" idx="1"/>
          </p:cNvCxnSpPr>
          <p:nvPr/>
        </p:nvCxnSpPr>
        <p:spPr bwMode="auto">
          <a:xfrm rot="10800000" flipV="1">
            <a:off x="806810" y="3620112"/>
            <a:ext cx="1252258" cy="1161257"/>
          </a:xfrm>
          <a:prstGeom prst="bentConnector3">
            <a:avLst>
              <a:gd name="adj1" fmla="val 118255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0" name="Elbow Connector 209"/>
          <p:cNvCxnSpPr>
            <a:stCxn id="188" idx="2"/>
            <a:endCxn id="138" idx="0"/>
          </p:cNvCxnSpPr>
          <p:nvPr/>
        </p:nvCxnSpPr>
        <p:spPr bwMode="auto">
          <a:xfrm rot="5400000">
            <a:off x="2132977" y="3642567"/>
            <a:ext cx="456123" cy="67025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3" name="Elbow Connector 212"/>
          <p:cNvCxnSpPr>
            <a:stCxn id="188" idx="2"/>
            <a:endCxn id="130" idx="0"/>
          </p:cNvCxnSpPr>
          <p:nvPr/>
        </p:nvCxnSpPr>
        <p:spPr bwMode="auto">
          <a:xfrm rot="16200000" flipH="1">
            <a:off x="2787757" y="3658045"/>
            <a:ext cx="454922" cy="6381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2" name="TextBox 231"/>
          <p:cNvSpPr txBox="1"/>
          <p:nvPr/>
        </p:nvSpPr>
        <p:spPr>
          <a:xfrm>
            <a:off x="176457" y="3455510"/>
            <a:ext cx="385298" cy="1910576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/>
              <a:t>OPEN LOOP</a:t>
            </a:r>
            <a:endParaRPr lang="en-GB" sz="1200" dirty="0"/>
          </a:p>
        </p:txBody>
      </p:sp>
      <p:cxnSp>
        <p:nvCxnSpPr>
          <p:cNvPr id="149" name="Elbow Connector 148"/>
          <p:cNvCxnSpPr>
            <a:stCxn id="127" idx="2"/>
            <a:endCxn id="129" idx="2"/>
          </p:cNvCxnSpPr>
          <p:nvPr/>
        </p:nvCxnSpPr>
        <p:spPr bwMode="auto">
          <a:xfrm rot="5400000">
            <a:off x="5454094" y="3864149"/>
            <a:ext cx="1699" cy="1407199"/>
          </a:xfrm>
          <a:prstGeom prst="bentConnector3">
            <a:avLst>
              <a:gd name="adj1" fmla="val 39696057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3" name="TextBox 152"/>
          <p:cNvSpPr txBox="1"/>
          <p:nvPr/>
        </p:nvSpPr>
        <p:spPr>
          <a:xfrm>
            <a:off x="4764200" y="4809970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Repair &amp; refurbish</a:t>
            </a:r>
            <a:endParaRPr lang="en-GB" sz="1200" dirty="0"/>
          </a:p>
        </p:txBody>
      </p:sp>
      <p:cxnSp>
        <p:nvCxnSpPr>
          <p:cNvPr id="92" name="Straight Arrow Connector 91"/>
          <p:cNvCxnSpPr>
            <a:stCxn id="75" idx="2"/>
            <a:endCxn id="164" idx="0"/>
          </p:cNvCxnSpPr>
          <p:nvPr/>
        </p:nvCxnSpPr>
        <p:spPr>
          <a:xfrm>
            <a:off x="7455945" y="2747173"/>
            <a:ext cx="3415" cy="1329397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Curved Connector 93"/>
          <p:cNvCxnSpPr>
            <a:stCxn id="75" idx="3"/>
          </p:cNvCxnSpPr>
          <p:nvPr/>
        </p:nvCxnSpPr>
        <p:spPr>
          <a:xfrm>
            <a:off x="7605963" y="2404587"/>
            <a:ext cx="577270" cy="677826"/>
          </a:xfrm>
          <a:prstGeom prst="curvedConnector2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TextBox 214"/>
          <p:cNvSpPr txBox="1"/>
          <p:nvPr/>
        </p:nvSpPr>
        <p:spPr>
          <a:xfrm>
            <a:off x="6161542" y="3611033"/>
            <a:ext cx="609118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</a:t>
            </a:r>
            <a:endParaRPr lang="en-GB" sz="1200" dirty="0"/>
          </a:p>
        </p:txBody>
      </p:sp>
      <p:graphicFrame>
        <p:nvGraphicFramePr>
          <p:cNvPr id="189" name="Table 188"/>
          <p:cNvGraphicFramePr>
            <a:graphicFrameLocks noGrp="1"/>
          </p:cNvGraphicFramePr>
          <p:nvPr>
            <p:extLst/>
          </p:nvPr>
        </p:nvGraphicFramePr>
        <p:xfrm>
          <a:off x="2872887" y="5475445"/>
          <a:ext cx="2897647" cy="885986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832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5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3625"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Closed loop</a:t>
                      </a:r>
                      <a:endParaRPr lang="en-GB" sz="1200" dirty="0">
                        <a:solidFill>
                          <a:schemeClr val="accent5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= in-company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346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Open loop </a:t>
                      </a:r>
                      <a:endParaRPr lang="en-GB" sz="1200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company/same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3625">
                <a:tc>
                  <a:txBody>
                    <a:bodyPr/>
                    <a:lstStyle/>
                    <a:p>
                      <a:pPr algn="ctr"/>
                      <a:r>
                        <a:rPr lang="en-GB" sz="1200" i="1" dirty="0" smtClean="0"/>
                        <a:t>or</a:t>
                      </a:r>
                      <a:endParaRPr lang="en-GB" sz="1200" i="1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company/other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90" name="Rectangle 189"/>
          <p:cNvSpPr/>
          <p:nvPr/>
        </p:nvSpPr>
        <p:spPr>
          <a:xfrm>
            <a:off x="617427" y="5404793"/>
            <a:ext cx="5153107" cy="101065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6" name="Rectangle 255"/>
          <p:cNvSpPr/>
          <p:nvPr/>
        </p:nvSpPr>
        <p:spPr>
          <a:xfrm>
            <a:off x="2751999" y="5400066"/>
            <a:ext cx="3014489" cy="101065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6823032" y="2660999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Use</a:t>
            </a:r>
            <a:endParaRPr lang="en-GB" sz="1200" i="1" dirty="0"/>
          </a:p>
        </p:txBody>
      </p:sp>
      <p:cxnSp>
        <p:nvCxnSpPr>
          <p:cNvPr id="269" name="Elbow Connector 268"/>
          <p:cNvCxnSpPr>
            <a:stCxn id="127" idx="3"/>
            <a:endCxn id="164" idx="1"/>
          </p:cNvCxnSpPr>
          <p:nvPr/>
        </p:nvCxnSpPr>
        <p:spPr bwMode="auto">
          <a:xfrm>
            <a:off x="6476238" y="4423564"/>
            <a:ext cx="829688" cy="339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79" name="Elbow Connector 278"/>
          <p:cNvCxnSpPr>
            <a:stCxn id="9" idx="2"/>
            <a:endCxn id="129" idx="0"/>
          </p:cNvCxnSpPr>
          <p:nvPr/>
        </p:nvCxnSpPr>
        <p:spPr bwMode="auto">
          <a:xfrm rot="5400000">
            <a:off x="4587972" y="2708964"/>
            <a:ext cx="1732938" cy="1406196"/>
          </a:xfrm>
          <a:prstGeom prst="bentConnector3">
            <a:avLst>
              <a:gd name="adj1" fmla="val 36934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5" name="Elbow Connector 284"/>
          <p:cNvCxnSpPr>
            <a:stCxn id="188" idx="2"/>
            <a:endCxn id="129" idx="0"/>
          </p:cNvCxnSpPr>
          <p:nvPr/>
        </p:nvCxnSpPr>
        <p:spPr bwMode="auto">
          <a:xfrm rot="16200000" flipH="1">
            <a:off x="3459307" y="2986495"/>
            <a:ext cx="528896" cy="2055176"/>
          </a:xfrm>
          <a:prstGeom prst="bentConnector3">
            <a:avLst>
              <a:gd name="adj1" fmla="val 43414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8" name="Straight Arrow Connector 287"/>
          <p:cNvCxnSpPr>
            <a:stCxn id="18" idx="2"/>
            <a:endCxn id="129" idx="0"/>
          </p:cNvCxnSpPr>
          <p:nvPr/>
        </p:nvCxnSpPr>
        <p:spPr>
          <a:xfrm>
            <a:off x="4751343" y="2547292"/>
            <a:ext cx="0" cy="1731239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4072109" y="2624903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Store</a:t>
            </a:r>
            <a:endParaRPr lang="en-GB" sz="1200" i="1" dirty="0"/>
          </a:p>
        </p:txBody>
      </p:sp>
      <p:sp>
        <p:nvSpPr>
          <p:cNvPr id="26" name="TextBox 25"/>
          <p:cNvSpPr txBox="1"/>
          <p:nvPr/>
        </p:nvSpPr>
        <p:spPr>
          <a:xfrm>
            <a:off x="5665431" y="2624903"/>
            <a:ext cx="959497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Sell</a:t>
            </a:r>
            <a:endParaRPr lang="en-GB" sz="1200" i="1" dirty="0"/>
          </a:p>
        </p:txBody>
      </p:sp>
      <p:sp>
        <p:nvSpPr>
          <p:cNvPr id="278" name="TextBox 277"/>
          <p:cNvSpPr txBox="1"/>
          <p:nvPr/>
        </p:nvSpPr>
        <p:spPr>
          <a:xfrm>
            <a:off x="6684770" y="3137344"/>
            <a:ext cx="764747" cy="425758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r">
              <a:lnSpc>
                <a:spcPts val="1300"/>
              </a:lnSpc>
            </a:pPr>
            <a:r>
              <a:rPr lang="en-GB" sz="1200" dirty="0" smtClean="0"/>
              <a:t>Share </a:t>
            </a:r>
          </a:p>
          <a:p>
            <a:pPr algn="r">
              <a:lnSpc>
                <a:spcPts val="1300"/>
              </a:lnSpc>
            </a:pPr>
            <a:r>
              <a:rPr lang="en-GB" sz="1200" dirty="0" smtClean="0"/>
              <a:t>&amp; resell</a:t>
            </a:r>
            <a:endParaRPr lang="en-GB" sz="1200" dirty="0"/>
          </a:p>
        </p:txBody>
      </p:sp>
      <p:sp>
        <p:nvSpPr>
          <p:cNvPr id="292" name="TextBox 291"/>
          <p:cNvSpPr txBox="1"/>
          <p:nvPr/>
        </p:nvSpPr>
        <p:spPr>
          <a:xfrm>
            <a:off x="4753737" y="3190569"/>
            <a:ext cx="609118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</a:t>
            </a:r>
            <a:endParaRPr lang="en-GB" sz="1200" dirty="0"/>
          </a:p>
        </p:txBody>
      </p:sp>
      <p:pic>
        <p:nvPicPr>
          <p:cNvPr id="97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2257225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TextBox 98"/>
          <p:cNvSpPr txBox="1"/>
          <p:nvPr/>
        </p:nvSpPr>
        <p:spPr>
          <a:xfrm>
            <a:off x="2063272" y="3494280"/>
            <a:ext cx="1274198" cy="25904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By-products</a:t>
            </a:r>
            <a:endParaRPr lang="en-GB" sz="1200" i="1" dirty="0"/>
          </a:p>
        </p:txBody>
      </p:sp>
      <p:sp>
        <p:nvSpPr>
          <p:cNvPr id="91" name="TextBox 90"/>
          <p:cNvSpPr txBox="1"/>
          <p:nvPr/>
        </p:nvSpPr>
        <p:spPr>
          <a:xfrm>
            <a:off x="5949687" y="6135278"/>
            <a:ext cx="24111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ym typeface="Symbol" panose="05050102010706020507" pitchFamily="18" charset="2"/>
              </a:rPr>
              <a:t> </a:t>
            </a:r>
            <a:r>
              <a:rPr lang="en-GB" i="1" dirty="0" smtClean="0"/>
              <a:t>Catherine Weetman 2015</a:t>
            </a:r>
            <a:endParaRPr lang="en-GB" i="1" dirty="0"/>
          </a:p>
        </p:txBody>
      </p:sp>
      <p:grpSp>
        <p:nvGrpSpPr>
          <p:cNvPr id="93" name="Group 92"/>
          <p:cNvGrpSpPr/>
          <p:nvPr/>
        </p:nvGrpSpPr>
        <p:grpSpPr>
          <a:xfrm>
            <a:off x="7609731" y="3028093"/>
            <a:ext cx="1092472" cy="1010243"/>
            <a:chOff x="7609731" y="3028093"/>
            <a:chExt cx="1092472" cy="1010243"/>
          </a:xfrm>
        </p:grpSpPr>
        <p:sp>
          <p:nvSpPr>
            <p:cNvPr id="95" name="Circular Arrow 94"/>
            <p:cNvSpPr/>
            <p:nvPr/>
          </p:nvSpPr>
          <p:spPr>
            <a:xfrm rot="21060000" flipV="1">
              <a:off x="7609731" y="3028093"/>
              <a:ext cx="1092472" cy="1010243"/>
            </a:xfrm>
            <a:prstGeom prst="circularArrow">
              <a:avLst>
                <a:gd name="adj1" fmla="val 17777"/>
                <a:gd name="adj2" fmla="val 1142319"/>
                <a:gd name="adj3" fmla="val 20367394"/>
                <a:gd name="adj4" fmla="val 356244"/>
                <a:gd name="adj5" fmla="val 12500"/>
              </a:avLst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grpSp>
          <p:nvGrpSpPr>
            <p:cNvPr id="100" name="Group 99"/>
            <p:cNvGrpSpPr/>
            <p:nvPr/>
          </p:nvGrpSpPr>
          <p:grpSpPr>
            <a:xfrm>
              <a:off x="7903133" y="3249577"/>
              <a:ext cx="531852" cy="568861"/>
              <a:chOff x="7756723" y="5664304"/>
              <a:chExt cx="1064960" cy="1139066"/>
            </a:xfrm>
          </p:grpSpPr>
          <p:pic>
            <p:nvPicPr>
              <p:cNvPr id="103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56723" y="5736576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4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1818" y="5999641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5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17585" y="6118197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11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76724" y="5664304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12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1646" y="5864214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01" name="Rectangle 100"/>
            <p:cNvSpPr/>
            <p:nvPr/>
          </p:nvSpPr>
          <p:spPr>
            <a:xfrm>
              <a:off x="7713634" y="3137787"/>
              <a:ext cx="877901" cy="77770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/>
              </a:prstTxWarp>
              <a:spAutoFit/>
            </a:bodyPr>
            <a:lstStyle/>
            <a:p>
              <a:pPr algn="ctr"/>
              <a:r>
                <a:rPr lang="en-GB" sz="1600" b="0" cap="none" spc="0" dirty="0" smtClean="0">
                  <a:ln w="0"/>
                  <a:solidFill>
                    <a:schemeClr val="bg2">
                      <a:lumMod val="5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Sharing platform</a:t>
              </a:r>
              <a:endParaRPr lang="en-GB" sz="1600" b="0" cap="none" spc="0" dirty="0">
                <a:ln w="0"/>
                <a:solidFill>
                  <a:schemeClr val="bg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02" name="Rectangle 101"/>
            <p:cNvSpPr/>
            <p:nvPr/>
          </p:nvSpPr>
          <p:spPr>
            <a:xfrm>
              <a:off x="8114713" y="3873761"/>
              <a:ext cx="45719" cy="10332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113" name="Curved Connector 112"/>
          <p:cNvCxnSpPr>
            <a:stCxn id="164" idx="3"/>
            <a:endCxn id="102" idx="2"/>
          </p:cNvCxnSpPr>
          <p:nvPr/>
        </p:nvCxnSpPr>
        <p:spPr>
          <a:xfrm flipV="1">
            <a:off x="7612793" y="3977085"/>
            <a:ext cx="524780" cy="449871"/>
          </a:xfrm>
          <a:prstGeom prst="curvedConnector2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657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Rype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Office supply chain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Elbow Connector 4"/>
          <p:cNvCxnSpPr>
            <a:stCxn id="34" idx="3"/>
            <a:endCxn id="50" idx="1"/>
          </p:cNvCxnSpPr>
          <p:nvPr/>
        </p:nvCxnSpPr>
        <p:spPr bwMode="auto">
          <a:xfrm>
            <a:off x="1118868" y="2183816"/>
            <a:ext cx="398615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" name="Elbow Connector 5"/>
          <p:cNvCxnSpPr>
            <a:stCxn id="55" idx="3"/>
            <a:endCxn id="50" idx="1"/>
          </p:cNvCxnSpPr>
          <p:nvPr/>
        </p:nvCxnSpPr>
        <p:spPr bwMode="auto">
          <a:xfrm flipV="1">
            <a:off x="1122877" y="2516018"/>
            <a:ext cx="39460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Elbow Connector 10"/>
          <p:cNvCxnSpPr>
            <a:stCxn id="18" idx="3"/>
            <a:endCxn id="44" idx="1"/>
          </p:cNvCxnSpPr>
          <p:nvPr/>
        </p:nvCxnSpPr>
        <p:spPr bwMode="auto">
          <a:xfrm flipV="1">
            <a:off x="4876474" y="2512633"/>
            <a:ext cx="1849058" cy="3925"/>
          </a:xfrm>
          <a:prstGeom prst="straightConnector1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8" name="Picture 25" descr="DHLicon_Store_01"/>
          <p:cNvPicPr>
            <a:picLocks noChangeAspect="1" noChangeArrowheads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211" y="2371524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6719" y="2298750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2" name="Elbow Connector 21"/>
          <p:cNvCxnSpPr>
            <a:stCxn id="50" idx="3"/>
            <a:endCxn id="19" idx="1"/>
          </p:cNvCxnSpPr>
          <p:nvPr/>
        </p:nvCxnSpPr>
        <p:spPr bwMode="auto">
          <a:xfrm flipV="1">
            <a:off x="2056314" y="2516017"/>
            <a:ext cx="750405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3" name="Elbow Connector 22"/>
          <p:cNvCxnSpPr>
            <a:stCxn id="19" idx="3"/>
            <a:endCxn id="18" idx="1"/>
          </p:cNvCxnSpPr>
          <p:nvPr/>
        </p:nvCxnSpPr>
        <p:spPr bwMode="auto">
          <a:xfrm>
            <a:off x="3345550" y="2516017"/>
            <a:ext cx="772661" cy="5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TextBox 26"/>
          <p:cNvSpPr txBox="1"/>
          <p:nvPr/>
        </p:nvSpPr>
        <p:spPr>
          <a:xfrm>
            <a:off x="1092958" y="277876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parts</a:t>
            </a:r>
            <a:endParaRPr lang="en-GB" sz="1200" i="1" dirty="0"/>
          </a:p>
        </p:txBody>
      </p:sp>
      <p:sp>
        <p:nvSpPr>
          <p:cNvPr id="28" name="TextBox 27"/>
          <p:cNvSpPr txBox="1"/>
          <p:nvPr/>
        </p:nvSpPr>
        <p:spPr>
          <a:xfrm>
            <a:off x="2469471" y="277876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product</a:t>
            </a:r>
          </a:p>
        </p:txBody>
      </p:sp>
      <p:pic>
        <p:nvPicPr>
          <p:cNvPr id="34" name="Picture 36"/>
          <p:cNvPicPr>
            <a:picLocks noChangeAspect="1"/>
          </p:cNvPicPr>
          <p:nvPr/>
        </p:nvPicPr>
        <p:blipFill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10" y="1934949"/>
            <a:ext cx="566058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517483" y="2298751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1"/>
          <p:cNvPicPr>
            <a:picLocks noChangeAspect="1"/>
          </p:cNvPicPr>
          <p:nvPr/>
        </p:nvPicPr>
        <p:blipFill rotWithShape="1"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556820" y="2637504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" name="Circular Arrow 73"/>
          <p:cNvSpPr/>
          <p:nvPr/>
        </p:nvSpPr>
        <p:spPr bwMode="auto">
          <a:xfrm rot="16910541" flipH="1">
            <a:off x="1208413" y="5530566"/>
            <a:ext cx="333547" cy="324064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5" name="Elbow Connector 174"/>
          <p:cNvCxnSpPr/>
          <p:nvPr/>
        </p:nvCxnSpPr>
        <p:spPr bwMode="auto">
          <a:xfrm flipV="1">
            <a:off x="1212594" y="6014886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aphicFrame>
        <p:nvGraphicFramePr>
          <p:cNvPr id="178" name="Table 177"/>
          <p:cNvGraphicFramePr>
            <a:graphicFrameLocks noGrp="1"/>
          </p:cNvGraphicFramePr>
          <p:nvPr>
            <p:extLst/>
          </p:nvPr>
        </p:nvGraphicFramePr>
        <p:xfrm>
          <a:off x="692677" y="5508921"/>
          <a:ext cx="2034804" cy="10301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25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34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7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1436">
                <a:tc>
                  <a:txBody>
                    <a:bodyPr/>
                    <a:lstStyle/>
                    <a:p>
                      <a:r>
                        <a:rPr lang="en-GB" sz="1200" b="1" dirty="0" smtClean="0"/>
                        <a:t>   Key:</a:t>
                      </a:r>
                      <a:endParaRPr lang="en-GB" sz="1200" b="1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en-GB" sz="1200" dirty="0" smtClean="0"/>
                        <a:t>Process waste recovery</a:t>
                      </a:r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en-GB" sz="1200" dirty="0" smtClean="0"/>
                        <a:t>Primary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Recovery flow</a:t>
                      </a: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Information</a:t>
                      </a:r>
                      <a:r>
                        <a:rPr lang="en-GB" sz="1200" baseline="0" dirty="0" smtClean="0"/>
                        <a:t> flow</a:t>
                      </a:r>
                      <a:endParaRPr lang="en-GB" sz="1200" dirty="0" smtClean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80" name="Elbow Connector 179"/>
          <p:cNvCxnSpPr/>
          <p:nvPr/>
        </p:nvCxnSpPr>
        <p:spPr bwMode="auto">
          <a:xfrm flipV="1">
            <a:off x="1208568" y="6227446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0" name="Rectangle 189"/>
          <p:cNvSpPr/>
          <p:nvPr/>
        </p:nvSpPr>
        <p:spPr>
          <a:xfrm>
            <a:off x="714143" y="5460797"/>
            <a:ext cx="2271945" cy="107828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6461851" y="2936433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Use</a:t>
            </a:r>
            <a:endParaRPr lang="en-GB" sz="1200" i="1" dirty="0"/>
          </a:p>
        </p:txBody>
      </p:sp>
      <p:sp>
        <p:nvSpPr>
          <p:cNvPr id="29" name="TextBox 28"/>
          <p:cNvSpPr txBox="1"/>
          <p:nvPr/>
        </p:nvSpPr>
        <p:spPr>
          <a:xfrm>
            <a:off x="3818109" y="277876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Store</a:t>
            </a:r>
            <a:endParaRPr lang="en-GB" sz="1200" i="1" dirty="0"/>
          </a:p>
        </p:txBody>
      </p:sp>
      <p:sp>
        <p:nvSpPr>
          <p:cNvPr id="26" name="TextBox 25"/>
          <p:cNvSpPr txBox="1"/>
          <p:nvPr/>
        </p:nvSpPr>
        <p:spPr>
          <a:xfrm>
            <a:off x="5432377" y="2913755"/>
            <a:ext cx="959497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Sell</a:t>
            </a:r>
            <a:endParaRPr lang="en-GB" sz="1200" i="1" dirty="0"/>
          </a:p>
        </p:txBody>
      </p:sp>
      <p:pic>
        <p:nvPicPr>
          <p:cNvPr id="90" name="Picture 103" descr="DHLicon_Trashbin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844" y="2250131"/>
            <a:ext cx="393700" cy="52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736734" y="1648956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Suppliers</a:t>
            </a:r>
            <a:endParaRPr lang="en-GB" sz="1200" dirty="0"/>
          </a:p>
        </p:txBody>
      </p:sp>
      <p:sp>
        <p:nvSpPr>
          <p:cNvPr id="35" name="TextBox 34"/>
          <p:cNvSpPr txBox="1"/>
          <p:nvPr/>
        </p:nvSpPr>
        <p:spPr>
          <a:xfrm>
            <a:off x="2404931" y="166116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Manufacturer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3843509" y="166116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Distributor</a:t>
            </a:r>
            <a:endParaRPr lang="en-GB" sz="1200" dirty="0"/>
          </a:p>
        </p:txBody>
      </p:sp>
      <p:sp>
        <p:nvSpPr>
          <p:cNvPr id="41" name="TextBox 40"/>
          <p:cNvSpPr txBox="1"/>
          <p:nvPr/>
        </p:nvSpPr>
        <p:spPr>
          <a:xfrm>
            <a:off x="7716622" y="1881435"/>
            <a:ext cx="913844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End of life</a:t>
            </a:r>
            <a:endParaRPr lang="en-GB" sz="1200" dirty="0"/>
          </a:p>
        </p:txBody>
      </p:sp>
      <p:pic>
        <p:nvPicPr>
          <p:cNvPr id="44" name="Picture 118" descr="DHLicon_People"/>
          <p:cNvPicPr>
            <a:picLocks noChangeAspect="1" noChangeArrowheads="1"/>
          </p:cNvPicPr>
          <p:nvPr/>
        </p:nvPicPr>
        <p:blipFill>
          <a:blip r:embed="rId1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532" y="2093519"/>
            <a:ext cx="742950" cy="838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8" name="Curved Connector 93"/>
          <p:cNvCxnSpPr>
            <a:stCxn id="90" idx="1"/>
            <a:endCxn id="44" idx="3"/>
          </p:cNvCxnSpPr>
          <p:nvPr/>
        </p:nvCxnSpPr>
        <p:spPr>
          <a:xfrm flipH="1" flipV="1">
            <a:off x="7468482" y="2512633"/>
            <a:ext cx="479362" cy="1817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Elbow Connector 82"/>
          <p:cNvCxnSpPr/>
          <p:nvPr/>
        </p:nvCxnSpPr>
        <p:spPr bwMode="auto">
          <a:xfrm flipV="1">
            <a:off x="1201295" y="6437326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ysDot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5" name="TextBox 44"/>
          <p:cNvSpPr txBox="1"/>
          <p:nvPr/>
        </p:nvSpPr>
        <p:spPr>
          <a:xfrm>
            <a:off x="168438" y="1071244"/>
            <a:ext cx="385298" cy="2392257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/>
              <a:t>CLOSED LOOP</a:t>
            </a:r>
            <a:endParaRPr lang="en-GB" sz="1200" dirty="0"/>
          </a:p>
        </p:txBody>
      </p:sp>
      <p:sp>
        <p:nvSpPr>
          <p:cNvPr id="46" name="TextBox 45"/>
          <p:cNvSpPr txBox="1"/>
          <p:nvPr/>
        </p:nvSpPr>
        <p:spPr>
          <a:xfrm>
            <a:off x="176457" y="3569809"/>
            <a:ext cx="385298" cy="1910576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/>
              <a:t>OPEN LOOP</a:t>
            </a:r>
            <a:endParaRPr lang="en-GB" sz="1200" dirty="0"/>
          </a:p>
        </p:txBody>
      </p:sp>
      <p:graphicFrame>
        <p:nvGraphicFramePr>
          <p:cNvPr id="47" name="Table 46"/>
          <p:cNvGraphicFramePr>
            <a:graphicFrameLocks noGrp="1"/>
          </p:cNvGraphicFramePr>
          <p:nvPr>
            <p:extLst/>
          </p:nvPr>
        </p:nvGraphicFramePr>
        <p:xfrm>
          <a:off x="3090791" y="5603002"/>
          <a:ext cx="2897647" cy="840513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832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5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7343"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Closed loop</a:t>
                      </a:r>
                      <a:endParaRPr lang="en-GB" sz="1200" dirty="0">
                        <a:solidFill>
                          <a:schemeClr val="accent5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= in-company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873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Open loop </a:t>
                      </a:r>
                      <a:endParaRPr lang="en-GB" sz="1200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company/same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7343">
                <a:tc>
                  <a:txBody>
                    <a:bodyPr/>
                    <a:lstStyle/>
                    <a:p>
                      <a:pPr algn="ctr"/>
                      <a:r>
                        <a:rPr lang="en-GB" sz="1200" i="1" dirty="0" smtClean="0"/>
                        <a:t>or</a:t>
                      </a:r>
                      <a:endParaRPr lang="en-GB" sz="1200" i="1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company/other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8" name="Rectangle 47"/>
          <p:cNvSpPr/>
          <p:nvPr/>
        </p:nvSpPr>
        <p:spPr>
          <a:xfrm>
            <a:off x="2982436" y="5460797"/>
            <a:ext cx="3006002" cy="107828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9" name="Elbow Connector 48"/>
          <p:cNvCxnSpPr>
            <a:stCxn id="60" idx="3"/>
            <a:endCxn id="61" idx="1"/>
          </p:cNvCxnSpPr>
          <p:nvPr/>
        </p:nvCxnSpPr>
        <p:spPr bwMode="auto">
          <a:xfrm>
            <a:off x="1121954" y="4205122"/>
            <a:ext cx="380539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1" name="Elbow Connector 50"/>
          <p:cNvCxnSpPr>
            <a:stCxn id="62" idx="3"/>
            <a:endCxn id="61" idx="1"/>
          </p:cNvCxnSpPr>
          <p:nvPr/>
        </p:nvCxnSpPr>
        <p:spPr bwMode="auto">
          <a:xfrm flipV="1">
            <a:off x="1118867" y="4537324"/>
            <a:ext cx="38362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2" name="Elbow Connector 51"/>
          <p:cNvCxnSpPr>
            <a:stCxn id="54" idx="3"/>
            <a:endCxn id="44" idx="2"/>
          </p:cNvCxnSpPr>
          <p:nvPr/>
        </p:nvCxnSpPr>
        <p:spPr bwMode="auto">
          <a:xfrm flipV="1">
            <a:off x="4876474" y="2931746"/>
            <a:ext cx="2220533" cy="1606118"/>
          </a:xfrm>
          <a:prstGeom prst="bentConnector2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54" name="Picture 25" descr="DHLicon_Store_01"/>
          <p:cNvPicPr>
            <a:picLocks noChangeAspect="1" noChangeArrowheads="1"/>
          </p:cNvPicPr>
          <p:nvPr/>
        </p:nvPicPr>
        <p:blipFill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211" y="4392830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8786" y="4318856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7" name="Elbow Connector 56"/>
          <p:cNvCxnSpPr>
            <a:stCxn id="61" idx="3"/>
            <a:endCxn id="56" idx="1"/>
          </p:cNvCxnSpPr>
          <p:nvPr/>
        </p:nvCxnSpPr>
        <p:spPr bwMode="auto">
          <a:xfrm flipV="1">
            <a:off x="2041324" y="4536123"/>
            <a:ext cx="767462" cy="120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9" name="Elbow Connector 58"/>
          <p:cNvCxnSpPr>
            <a:stCxn id="56" idx="3"/>
            <a:endCxn id="54" idx="1"/>
          </p:cNvCxnSpPr>
          <p:nvPr/>
        </p:nvCxnSpPr>
        <p:spPr bwMode="auto">
          <a:xfrm>
            <a:off x="3347617" y="4536123"/>
            <a:ext cx="770594" cy="17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60" name="Picture 36"/>
          <p:cNvPicPr>
            <a:picLocks noChangeAspect="1"/>
          </p:cNvPicPr>
          <p:nvPr/>
        </p:nvPicPr>
        <p:blipFill>
          <a:blip r:embed="rId9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10" y="3956255"/>
            <a:ext cx="569144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" name="Picture 30" descr="DHLicon_Factory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502493" y="4320057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" name="Picture 1"/>
          <p:cNvPicPr>
            <a:picLocks noChangeAspect="1"/>
          </p:cNvPicPr>
          <p:nvPr/>
        </p:nvPicPr>
        <p:blipFill rotWithShape="1">
          <a:blip r:embed="rId1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5000"/>
                    </a14:imgEffect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552810" y="4658810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3" name="Elbow Connector 62"/>
          <p:cNvCxnSpPr>
            <a:stCxn id="50" idx="2"/>
            <a:endCxn id="56" idx="0"/>
          </p:cNvCxnSpPr>
          <p:nvPr/>
        </p:nvCxnSpPr>
        <p:spPr bwMode="auto">
          <a:xfrm rot="16200000" flipH="1">
            <a:off x="1639765" y="2880418"/>
            <a:ext cx="1585571" cy="1291303"/>
          </a:xfrm>
          <a:prstGeom prst="bentConnector3">
            <a:avLst>
              <a:gd name="adj1" fmla="val 51891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4" name="TextBox 63"/>
          <p:cNvSpPr txBox="1"/>
          <p:nvPr/>
        </p:nvSpPr>
        <p:spPr>
          <a:xfrm>
            <a:off x="1552976" y="3874022"/>
            <a:ext cx="1603381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OEM parts</a:t>
            </a:r>
          </a:p>
        </p:txBody>
      </p:sp>
      <p:cxnSp>
        <p:nvCxnSpPr>
          <p:cNvPr id="65" name="Elbow Connector 64"/>
          <p:cNvCxnSpPr>
            <a:stCxn id="18" idx="2"/>
            <a:endCxn id="54" idx="0"/>
          </p:cNvCxnSpPr>
          <p:nvPr/>
        </p:nvCxnSpPr>
        <p:spPr bwMode="auto">
          <a:xfrm>
            <a:off x="4497343" y="2661591"/>
            <a:ext cx="0" cy="1731239"/>
          </a:xfrm>
          <a:prstGeom prst="straightConnector1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6" name="TextBox 65"/>
          <p:cNvSpPr txBox="1"/>
          <p:nvPr/>
        </p:nvSpPr>
        <p:spPr>
          <a:xfrm>
            <a:off x="3818109" y="4759689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Planning &amp; Logistics</a:t>
            </a:r>
            <a:endParaRPr lang="en-GB" sz="1200" i="1" dirty="0"/>
          </a:p>
        </p:txBody>
      </p:sp>
      <p:sp>
        <p:nvSpPr>
          <p:cNvPr id="68" name="TextBox 67"/>
          <p:cNvSpPr txBox="1"/>
          <p:nvPr/>
        </p:nvSpPr>
        <p:spPr>
          <a:xfrm>
            <a:off x="2379530" y="4772987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Remanufacturing</a:t>
            </a:r>
            <a:endParaRPr lang="en-GB" sz="1200" i="1" dirty="0"/>
          </a:p>
        </p:txBody>
      </p:sp>
      <p:sp>
        <p:nvSpPr>
          <p:cNvPr id="69" name="TextBox 68"/>
          <p:cNvSpPr txBox="1"/>
          <p:nvPr/>
        </p:nvSpPr>
        <p:spPr>
          <a:xfrm>
            <a:off x="1099576" y="4735919"/>
            <a:ext cx="136370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Bespoke/ standard </a:t>
            </a:r>
          </a:p>
          <a:p>
            <a:pPr algn="ctr">
              <a:lnSpc>
                <a:spcPts val="1300"/>
              </a:lnSpc>
            </a:pPr>
            <a:r>
              <a:rPr lang="en-GB" sz="1200" i="1" dirty="0" smtClean="0"/>
              <a:t>parts</a:t>
            </a:r>
            <a:endParaRPr lang="en-GB" sz="1200" i="1" dirty="0"/>
          </a:p>
        </p:txBody>
      </p:sp>
      <p:pic>
        <p:nvPicPr>
          <p:cNvPr id="70" name="Picture 2" descr="Very Basic Design Icon | iOS 7 Iconset | Icons8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920" y="3491623"/>
            <a:ext cx="542947" cy="54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extBox 70"/>
          <p:cNvSpPr txBox="1"/>
          <p:nvPr/>
        </p:nvSpPr>
        <p:spPr>
          <a:xfrm>
            <a:off x="4648478" y="4033440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err="1" smtClean="0"/>
              <a:t>Rype</a:t>
            </a:r>
            <a:r>
              <a:rPr lang="en-GB" sz="1200" dirty="0" smtClean="0"/>
              <a:t> Office designers</a:t>
            </a:r>
            <a:endParaRPr lang="en-GB" sz="1200" dirty="0"/>
          </a:p>
        </p:txBody>
      </p:sp>
      <p:sp>
        <p:nvSpPr>
          <p:cNvPr id="84" name="TextBox 83"/>
          <p:cNvSpPr txBox="1"/>
          <p:nvPr/>
        </p:nvSpPr>
        <p:spPr>
          <a:xfrm>
            <a:off x="2883948" y="3179233"/>
            <a:ext cx="1603381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New pieces if required</a:t>
            </a:r>
          </a:p>
        </p:txBody>
      </p:sp>
      <p:cxnSp>
        <p:nvCxnSpPr>
          <p:cNvPr id="85" name="Curved Connector 93"/>
          <p:cNvCxnSpPr>
            <a:stCxn id="56" idx="2"/>
            <a:endCxn id="90" idx="2"/>
          </p:cNvCxnSpPr>
          <p:nvPr/>
        </p:nvCxnSpPr>
        <p:spPr>
          <a:xfrm rot="5400000" flipH="1" flipV="1">
            <a:off x="4624137" y="1232833"/>
            <a:ext cx="1974622" cy="5066492"/>
          </a:xfrm>
          <a:prstGeom prst="bentConnector3">
            <a:avLst>
              <a:gd name="adj1" fmla="val -21111"/>
            </a:avLst>
          </a:prstGeom>
          <a:ln w="28575">
            <a:solidFill>
              <a:schemeClr val="accent3"/>
            </a:solidFill>
            <a:prstDash val="dash"/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54" idx="0"/>
            <a:endCxn id="70" idx="1"/>
          </p:cNvCxnSpPr>
          <p:nvPr/>
        </p:nvCxnSpPr>
        <p:spPr bwMode="auto">
          <a:xfrm rot="5400000" flipH="1" flipV="1">
            <a:off x="4490265" y="3770176"/>
            <a:ext cx="629733" cy="615577"/>
          </a:xfrm>
          <a:prstGeom prst="bentConnector2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ysDot"/>
            <a:round/>
            <a:headEnd type="triangl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95" name="Picture 125" descr="DHLicon_Human"/>
          <p:cNvPicPr>
            <a:picLocks noChangeAspect="1" noChangeArrowheads="1"/>
          </p:cNvPicPr>
          <p:nvPr/>
        </p:nvPicPr>
        <p:blipFill>
          <a:blip r:embed="rId16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988" y="3422456"/>
            <a:ext cx="300037" cy="685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6" name="Curved Connector 93"/>
          <p:cNvCxnSpPr>
            <a:stCxn id="44" idx="1"/>
            <a:endCxn id="95" idx="0"/>
          </p:cNvCxnSpPr>
          <p:nvPr/>
        </p:nvCxnSpPr>
        <p:spPr>
          <a:xfrm rot="10800000" flipV="1">
            <a:off x="6589008" y="2512632"/>
            <a:ext cx="136525" cy="909823"/>
          </a:xfrm>
          <a:prstGeom prst="bentConnector2">
            <a:avLst/>
          </a:prstGeom>
          <a:ln w="28575">
            <a:solidFill>
              <a:schemeClr val="accent3"/>
            </a:solidFill>
            <a:prstDash val="sysDot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Box 96"/>
          <p:cNvSpPr txBox="1"/>
          <p:nvPr/>
        </p:nvSpPr>
        <p:spPr>
          <a:xfrm>
            <a:off x="5937521" y="4069538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dirty="0" smtClean="0"/>
              <a:t>Buyer</a:t>
            </a:r>
            <a:endParaRPr lang="en-GB" sz="1200" dirty="0"/>
          </a:p>
        </p:txBody>
      </p:sp>
      <p:sp>
        <p:nvSpPr>
          <p:cNvPr id="108" name="TextBox 107"/>
          <p:cNvSpPr txBox="1"/>
          <p:nvPr/>
        </p:nvSpPr>
        <p:spPr>
          <a:xfrm>
            <a:off x="7763699" y="2761047"/>
            <a:ext cx="764747" cy="425758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Re-use collector</a:t>
            </a:r>
            <a:endParaRPr lang="en-GB" sz="1200" i="1" dirty="0"/>
          </a:p>
        </p:txBody>
      </p:sp>
      <p:cxnSp>
        <p:nvCxnSpPr>
          <p:cNvPr id="111" name="Curved Connector 93"/>
          <p:cNvCxnSpPr>
            <a:stCxn id="70" idx="3"/>
            <a:endCxn id="95" idx="1"/>
          </p:cNvCxnSpPr>
          <p:nvPr/>
        </p:nvCxnSpPr>
        <p:spPr>
          <a:xfrm>
            <a:off x="5655867" y="3763097"/>
            <a:ext cx="783121" cy="1946"/>
          </a:xfrm>
          <a:prstGeom prst="straightConnector1">
            <a:avLst/>
          </a:prstGeom>
          <a:ln w="28575">
            <a:solidFill>
              <a:schemeClr val="accent3"/>
            </a:solidFill>
            <a:prstDash val="sysDot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Elbow Connector 122"/>
          <p:cNvCxnSpPr>
            <a:stCxn id="19" idx="2"/>
            <a:endCxn id="54" idx="0"/>
          </p:cNvCxnSpPr>
          <p:nvPr/>
        </p:nvCxnSpPr>
        <p:spPr bwMode="auto">
          <a:xfrm rot="16200000" flipH="1">
            <a:off x="2956966" y="2852453"/>
            <a:ext cx="1659546" cy="142120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7" name="TextBox 66"/>
          <p:cNvSpPr txBox="1"/>
          <p:nvPr/>
        </p:nvSpPr>
        <p:spPr>
          <a:xfrm>
            <a:off x="6322925" y="6136340"/>
            <a:ext cx="24111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ym typeface="Symbol" panose="05050102010706020507" pitchFamily="18" charset="2"/>
              </a:rPr>
              <a:t> </a:t>
            </a:r>
            <a:r>
              <a:rPr lang="en-GB" i="1" dirty="0" smtClean="0"/>
              <a:t>Catherine Weetman 2015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9965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/>
          <p:cNvSpPr/>
          <p:nvPr/>
        </p:nvSpPr>
        <p:spPr>
          <a:xfrm>
            <a:off x="4264023" y="2873857"/>
            <a:ext cx="1373747" cy="1125649"/>
          </a:xfrm>
          <a:prstGeom prst="rect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Bent Arrow 61"/>
          <p:cNvSpPr/>
          <p:nvPr/>
        </p:nvSpPr>
        <p:spPr>
          <a:xfrm rot="5400000">
            <a:off x="7068501" y="3866184"/>
            <a:ext cx="1072980" cy="382465"/>
          </a:xfrm>
          <a:prstGeom prst="bentArrow">
            <a:avLst>
              <a:gd name="adj1" fmla="val 32032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4" name="Bent Arrow 63"/>
          <p:cNvSpPr/>
          <p:nvPr/>
        </p:nvSpPr>
        <p:spPr>
          <a:xfrm rot="5400000">
            <a:off x="7318426" y="3459378"/>
            <a:ext cx="1021079" cy="830417"/>
          </a:xfrm>
          <a:prstGeom prst="bentArrow">
            <a:avLst>
              <a:gd name="adj1" fmla="val 18643"/>
              <a:gd name="adj2" fmla="val 16277"/>
              <a:gd name="adj3" fmla="val 25000"/>
              <a:gd name="adj4" fmla="val 8750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5" name="Bent Arrow 64"/>
          <p:cNvSpPr/>
          <p:nvPr/>
        </p:nvSpPr>
        <p:spPr>
          <a:xfrm rot="16200000" flipV="1">
            <a:off x="7202985" y="2482017"/>
            <a:ext cx="1076355" cy="676037"/>
          </a:xfrm>
          <a:prstGeom prst="bentArrow">
            <a:avLst>
              <a:gd name="adj1" fmla="val 26482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8" name="Picture 25" descr="DHLicon_Store_01"/>
          <p:cNvPicPr>
            <a:picLocks noChangeAspect="1" noChangeArrowheads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504" y="3283366"/>
            <a:ext cx="687884" cy="263144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36"/>
          <p:cNvPicPr>
            <a:picLocks noChangeAspect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487" y="2640918"/>
            <a:ext cx="566058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4594806" y="3172011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1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2034497" y="3652754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" name="Picture 114" descr="DHLicon_Pickup"/>
          <p:cNvPicPr>
            <a:picLocks noChangeAspect="1" noChangeArrowheads="1"/>
          </p:cNvPicPr>
          <p:nvPr/>
        </p:nvPicPr>
        <p:blipFill>
          <a:blip r:embed="rId10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86761" y="3152884"/>
            <a:ext cx="437135" cy="526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7" name="Rectangle 146"/>
          <p:cNvSpPr/>
          <p:nvPr/>
        </p:nvSpPr>
        <p:spPr>
          <a:xfrm>
            <a:off x="2956511" y="2570659"/>
            <a:ext cx="1308246" cy="1712728"/>
          </a:xfrm>
          <a:prstGeom prst="rect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Rectangle 233"/>
          <p:cNvSpPr/>
          <p:nvPr/>
        </p:nvSpPr>
        <p:spPr>
          <a:xfrm>
            <a:off x="1767532" y="2160980"/>
            <a:ext cx="1190459" cy="2542390"/>
          </a:xfrm>
          <a:prstGeom prst="rect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2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42576" y="5060374"/>
            <a:ext cx="492717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pic>
        <p:nvPicPr>
          <p:cNvPr id="123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3808" y="4714144"/>
            <a:ext cx="523187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pic>
        <p:nvPicPr>
          <p:cNvPr id="133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47026" y="5341198"/>
            <a:ext cx="488506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sp>
        <p:nvSpPr>
          <p:cNvPr id="231" name="Bent Arrow 230"/>
          <p:cNvSpPr/>
          <p:nvPr/>
        </p:nvSpPr>
        <p:spPr>
          <a:xfrm rot="5400000">
            <a:off x="5426085" y="4023985"/>
            <a:ext cx="1072980" cy="64956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6" name="Pentagon 225"/>
          <p:cNvSpPr/>
          <p:nvPr/>
        </p:nvSpPr>
        <p:spPr>
          <a:xfrm>
            <a:off x="5631415" y="3161007"/>
            <a:ext cx="1920997" cy="542336"/>
          </a:xfrm>
          <a:prstGeom prst="homePlate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074" y="365127"/>
            <a:ext cx="7886700" cy="880578"/>
          </a:xfrm>
        </p:spPr>
        <p:txBody>
          <a:bodyPr anchor="t">
            <a:normAutofit/>
          </a:bodyPr>
          <a:lstStyle/>
          <a:p>
            <a:r>
              <a:rPr lang="en-GB" b="1" dirty="0" smtClean="0"/>
              <a:t>Industrial </a:t>
            </a:r>
            <a:r>
              <a:rPr lang="en-GB" b="1" dirty="0" smtClean="0"/>
              <a:t>processes – take, make, dispose</a:t>
            </a:r>
            <a:endParaRPr lang="en-GB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3520298" y="3225554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PRODUCT</a:t>
            </a:r>
            <a:endParaRPr lang="en-GB" sz="1200" i="1" dirty="0"/>
          </a:p>
        </p:txBody>
      </p:sp>
      <p:graphicFrame>
        <p:nvGraphicFramePr>
          <p:cNvPr id="178" name="Table 177"/>
          <p:cNvGraphicFramePr>
            <a:graphicFrameLocks noGrp="1"/>
          </p:cNvGraphicFramePr>
          <p:nvPr>
            <p:extLst/>
          </p:nvPr>
        </p:nvGraphicFramePr>
        <p:xfrm>
          <a:off x="6585711" y="5340576"/>
          <a:ext cx="2420535" cy="12275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82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22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3400">
                <a:tc>
                  <a:txBody>
                    <a:bodyPr/>
                    <a:lstStyle/>
                    <a:p>
                      <a:r>
                        <a:rPr lang="en-GB" sz="1200" b="1" dirty="0" smtClean="0"/>
                        <a:t>    KEY</a:t>
                      </a:r>
                      <a:endParaRPr lang="en-GB" sz="1200" b="1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083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GHG</a:t>
                      </a:r>
                      <a:r>
                        <a:rPr lang="en-GB" sz="1200" dirty="0" smtClean="0"/>
                        <a:t> &amp; emissions</a:t>
                      </a:r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6664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Sewage</a:t>
                      </a:r>
                      <a:r>
                        <a:rPr lang="en-GB" sz="1200" baseline="0" dirty="0" smtClean="0"/>
                        <a:t>, effluent, run-off</a:t>
                      </a:r>
                      <a:endParaRPr lang="en-GB" sz="1200" dirty="0" smtClean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6664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Landfill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90" name="Rectangle 189"/>
          <p:cNvSpPr/>
          <p:nvPr/>
        </p:nvSpPr>
        <p:spPr>
          <a:xfrm>
            <a:off x="6585711" y="5333349"/>
            <a:ext cx="2295861" cy="1250345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6337502" y="3279342"/>
            <a:ext cx="608656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USE</a:t>
            </a:r>
            <a:endParaRPr lang="en-GB" sz="1200" i="1" dirty="0"/>
          </a:p>
        </p:txBody>
      </p:sp>
      <p:sp>
        <p:nvSpPr>
          <p:cNvPr id="29" name="TextBox 28"/>
          <p:cNvSpPr txBox="1"/>
          <p:nvPr/>
        </p:nvSpPr>
        <p:spPr>
          <a:xfrm>
            <a:off x="5107403" y="3190965"/>
            <a:ext cx="655299" cy="425758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STORE &amp; SELL</a:t>
            </a:r>
            <a:endParaRPr lang="en-GB" sz="1200" i="1" dirty="0"/>
          </a:p>
        </p:txBody>
      </p:sp>
      <p:pic>
        <p:nvPicPr>
          <p:cNvPr id="90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816" y="5766986"/>
            <a:ext cx="436940" cy="586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065" y="5221746"/>
            <a:ext cx="436940" cy="586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318" y="4922802"/>
            <a:ext cx="436940" cy="58687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Cloud 101"/>
          <p:cNvSpPr/>
          <p:nvPr/>
        </p:nvSpPr>
        <p:spPr>
          <a:xfrm rot="21317504" flipV="1">
            <a:off x="3881030" y="1126591"/>
            <a:ext cx="696090" cy="356244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Cloud 102"/>
          <p:cNvSpPr/>
          <p:nvPr/>
        </p:nvSpPr>
        <p:spPr>
          <a:xfrm>
            <a:off x="5330290" y="1517999"/>
            <a:ext cx="601615" cy="323597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Cloud 103"/>
          <p:cNvSpPr/>
          <p:nvPr/>
        </p:nvSpPr>
        <p:spPr>
          <a:xfrm>
            <a:off x="3293495" y="1290793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Cloud 104"/>
          <p:cNvSpPr/>
          <p:nvPr/>
        </p:nvSpPr>
        <p:spPr>
          <a:xfrm>
            <a:off x="7176276" y="2070705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1" name="Cloud 110"/>
          <p:cNvSpPr/>
          <p:nvPr/>
        </p:nvSpPr>
        <p:spPr>
          <a:xfrm>
            <a:off x="4744535" y="1424146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" name="Cloud 111"/>
          <p:cNvSpPr/>
          <p:nvPr/>
        </p:nvSpPr>
        <p:spPr>
          <a:xfrm>
            <a:off x="6063924" y="1757174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8" name="Cloud 117"/>
          <p:cNvSpPr/>
          <p:nvPr/>
        </p:nvSpPr>
        <p:spPr>
          <a:xfrm>
            <a:off x="6698949" y="5561091"/>
            <a:ext cx="474961" cy="258823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9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010" y="6188857"/>
            <a:ext cx="266707" cy="358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0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38835" y="5855899"/>
            <a:ext cx="421628" cy="323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5" name="Bent Arrow 134"/>
          <p:cNvSpPr/>
          <p:nvPr/>
        </p:nvSpPr>
        <p:spPr>
          <a:xfrm rot="5400000">
            <a:off x="4055812" y="4338178"/>
            <a:ext cx="1072979" cy="64956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41" name="Picture 140"/>
          <p:cNvPicPr>
            <a:picLocks noChangeAspect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31" y="3201105"/>
            <a:ext cx="605074" cy="605074"/>
          </a:xfrm>
          <a:prstGeom prst="rect">
            <a:avLst/>
          </a:prstGeom>
        </p:spPr>
      </p:pic>
      <p:pic>
        <p:nvPicPr>
          <p:cNvPr id="142" name="Picture 1"/>
          <p:cNvPicPr>
            <a:picLocks noChangeAspect="1"/>
          </p:cNvPicPr>
          <p:nvPr/>
        </p:nvPicPr>
        <p:blipFill>
          <a:blip r:embed="rId1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70" y="1762326"/>
            <a:ext cx="502796" cy="502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5" name="Picture 2"/>
          <p:cNvPicPr>
            <a:picLocks noChangeAspect="1"/>
          </p:cNvPicPr>
          <p:nvPr/>
        </p:nvPicPr>
        <p:blipFill>
          <a:blip r:embed="rId1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94" y="4305779"/>
            <a:ext cx="646243" cy="64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6" name="Picture 104" descr="DHLicon_Schutthaufen"/>
          <p:cNvPicPr>
            <a:picLocks noChangeAspect="1" noChangeArrowheads="1"/>
          </p:cNvPicPr>
          <p:nvPr/>
        </p:nvPicPr>
        <p:blipFill>
          <a:blip r:embed="rId16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51" y="2757493"/>
            <a:ext cx="677516" cy="451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 descr="oil_barrel.jpe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0" t="4638" r="12197" b="9579"/>
          <a:stretch/>
        </p:blipFill>
        <p:spPr bwMode="auto">
          <a:xfrm>
            <a:off x="642986" y="3788975"/>
            <a:ext cx="414965" cy="48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rop icon"/>
          <p:cNvPicPr>
            <a:picLocks noChangeAspect="1" noChangeArrowheads="1"/>
          </p:cNvPicPr>
          <p:nvPr/>
        </p:nvPicPr>
        <p:blipFill>
          <a:blip r:embed="rId1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84" y="2259645"/>
            <a:ext cx="539168" cy="54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Bent Arrow 45"/>
          <p:cNvSpPr/>
          <p:nvPr/>
        </p:nvSpPr>
        <p:spPr>
          <a:xfrm rot="5400000">
            <a:off x="2982836" y="4255491"/>
            <a:ext cx="1076355" cy="1132152"/>
          </a:xfrm>
          <a:prstGeom prst="bentArrow">
            <a:avLst>
              <a:gd name="adj1" fmla="val 20396"/>
              <a:gd name="adj2" fmla="val 18753"/>
              <a:gd name="adj3" fmla="val 25000"/>
              <a:gd name="adj4" fmla="val 8750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7" name="Bent Arrow 46"/>
          <p:cNvSpPr/>
          <p:nvPr/>
        </p:nvSpPr>
        <p:spPr>
          <a:xfrm rot="5400000">
            <a:off x="2682677" y="4750900"/>
            <a:ext cx="1245588" cy="701443"/>
          </a:xfrm>
          <a:prstGeom prst="bentArrow">
            <a:avLst>
              <a:gd name="adj1" fmla="val 33281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8" name="Bent Arrow 47"/>
          <p:cNvSpPr/>
          <p:nvPr/>
        </p:nvSpPr>
        <p:spPr>
          <a:xfrm rot="16200000" flipV="1">
            <a:off x="4291922" y="1772842"/>
            <a:ext cx="1076355" cy="1132152"/>
          </a:xfrm>
          <a:prstGeom prst="bentArrow">
            <a:avLst>
              <a:gd name="adj1" fmla="val 27891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9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268083" y="3498114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273304" y="2762745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" name="Bent Arrow 51"/>
          <p:cNvSpPr/>
          <p:nvPr/>
        </p:nvSpPr>
        <p:spPr>
          <a:xfrm rot="5400000">
            <a:off x="5673530" y="3646314"/>
            <a:ext cx="1021079" cy="1093034"/>
          </a:xfrm>
          <a:prstGeom prst="bentArrow">
            <a:avLst>
              <a:gd name="adj1" fmla="val 13785"/>
              <a:gd name="adj2" fmla="val 16277"/>
              <a:gd name="adj3" fmla="val 25000"/>
              <a:gd name="adj4" fmla="val 8750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3" name="Bent Arrow 52"/>
          <p:cNvSpPr/>
          <p:nvPr/>
        </p:nvSpPr>
        <p:spPr>
          <a:xfrm rot="5400000">
            <a:off x="4270999" y="3989537"/>
            <a:ext cx="1079137" cy="1093034"/>
          </a:xfrm>
          <a:prstGeom prst="bentArrow">
            <a:avLst>
              <a:gd name="adj1" fmla="val 13785"/>
              <a:gd name="adj2" fmla="val 15654"/>
              <a:gd name="adj3" fmla="val 25000"/>
              <a:gd name="adj4" fmla="val 68769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2125661" y="3228131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TAKE MATERIALS</a:t>
            </a:r>
            <a:endParaRPr lang="en-GB" sz="1200" i="1" dirty="0"/>
          </a:p>
        </p:txBody>
      </p:sp>
      <p:sp>
        <p:nvSpPr>
          <p:cNvPr id="56" name="Chevron 55"/>
          <p:cNvSpPr/>
          <p:nvPr/>
        </p:nvSpPr>
        <p:spPr>
          <a:xfrm>
            <a:off x="1219869" y="1969640"/>
            <a:ext cx="486420" cy="671277"/>
          </a:xfrm>
          <a:prstGeom prst="chevron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Chevron 56"/>
          <p:cNvSpPr/>
          <p:nvPr/>
        </p:nvSpPr>
        <p:spPr>
          <a:xfrm>
            <a:off x="1229215" y="2809343"/>
            <a:ext cx="450100" cy="1317127"/>
          </a:xfrm>
          <a:prstGeom prst="chevron">
            <a:avLst>
              <a:gd name="adj" fmla="val 4585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Chevron 57"/>
          <p:cNvSpPr/>
          <p:nvPr/>
        </p:nvSpPr>
        <p:spPr>
          <a:xfrm>
            <a:off x="1229215" y="4267712"/>
            <a:ext cx="486420" cy="542336"/>
          </a:xfrm>
          <a:prstGeom prst="chevron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Bent Arrow 58"/>
          <p:cNvSpPr/>
          <p:nvPr/>
        </p:nvSpPr>
        <p:spPr>
          <a:xfrm rot="16200000" flipV="1">
            <a:off x="2966746" y="1467007"/>
            <a:ext cx="1076355" cy="1132152"/>
          </a:xfrm>
          <a:prstGeom prst="bentArrow">
            <a:avLst>
              <a:gd name="adj1" fmla="val 36637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0" name="Bent Arrow 59"/>
          <p:cNvSpPr/>
          <p:nvPr/>
        </p:nvSpPr>
        <p:spPr>
          <a:xfrm rot="16200000" flipV="1">
            <a:off x="5659417" y="2073460"/>
            <a:ext cx="1076355" cy="1132152"/>
          </a:xfrm>
          <a:prstGeom prst="bentArrow">
            <a:avLst>
              <a:gd name="adj1" fmla="val 27891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61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41249" y="4395899"/>
            <a:ext cx="523187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pic>
        <p:nvPicPr>
          <p:cNvPr id="63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759" y="4604557"/>
            <a:ext cx="436940" cy="586870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Cloud 65"/>
          <p:cNvSpPr/>
          <p:nvPr/>
        </p:nvSpPr>
        <p:spPr>
          <a:xfrm>
            <a:off x="7659073" y="1900628"/>
            <a:ext cx="601615" cy="323597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Cloud 66"/>
          <p:cNvSpPr/>
          <p:nvPr/>
        </p:nvSpPr>
        <p:spPr>
          <a:xfrm>
            <a:off x="6436460" y="1430419"/>
            <a:ext cx="601615" cy="323597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TextBox 67"/>
          <p:cNvSpPr txBox="1"/>
          <p:nvPr/>
        </p:nvSpPr>
        <p:spPr>
          <a:xfrm>
            <a:off x="422202" y="4966221"/>
            <a:ext cx="31109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chemeClr val="bg1">
                    <a:lumMod val="50000"/>
                  </a:schemeClr>
                </a:solidFill>
                <a:latin typeface="Calibri" panose="020F0502020204030204"/>
              </a:rPr>
              <a:t>TECHNICAL AND BIOLOGICAL MATERIALS MIXED UP</a:t>
            </a:r>
          </a:p>
          <a:p>
            <a:endParaRPr lang="en-GB" sz="1600" b="1" dirty="0" smtClean="0">
              <a:solidFill>
                <a:schemeClr val="bg1">
                  <a:lumMod val="50000"/>
                </a:schemeClr>
              </a:solidFill>
              <a:latin typeface="Calibri" panose="020F0502020204030204"/>
            </a:endParaRPr>
          </a:p>
          <a:p>
            <a:r>
              <a:rPr lang="en-GB" sz="1600" b="1" dirty="0" smtClean="0">
                <a:solidFill>
                  <a:schemeClr val="bg1">
                    <a:lumMod val="50000"/>
                  </a:schemeClr>
                </a:solidFill>
                <a:latin typeface="Calibri" panose="020F0502020204030204"/>
              </a:rPr>
              <a:t>ENERGY FROM FINITE SOURCES</a:t>
            </a:r>
            <a:endParaRPr lang="en-GB" sz="1600" b="1" dirty="0">
              <a:solidFill>
                <a:schemeClr val="bg1">
                  <a:lumMod val="50000"/>
                </a:schemeClr>
              </a:solidFill>
              <a:latin typeface="Calibri" panose="020F0502020204030204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385537" y="6261562"/>
            <a:ext cx="24111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ym typeface="Symbol" panose="05050102010706020507" pitchFamily="18" charset="2"/>
              </a:rPr>
              <a:t> </a:t>
            </a:r>
            <a:r>
              <a:rPr lang="en-GB" i="1" dirty="0" smtClean="0"/>
              <a:t>Catherine Weetman 2015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01014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0869"/>
          </a:xfrm>
        </p:spPr>
        <p:txBody>
          <a:bodyPr anchor="t">
            <a:noAutofit/>
          </a:bodyPr>
          <a:lstStyle/>
          <a:p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Supply chains for a circular economy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Elbow Connector 4"/>
          <p:cNvCxnSpPr>
            <a:stCxn id="34" idx="3"/>
            <a:endCxn id="50" idx="1"/>
          </p:cNvCxnSpPr>
          <p:nvPr/>
        </p:nvCxnSpPr>
        <p:spPr bwMode="auto">
          <a:xfrm>
            <a:off x="1372868" y="2069517"/>
            <a:ext cx="383625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" name="Elbow Connector 5"/>
          <p:cNvCxnSpPr>
            <a:stCxn id="55" idx="3"/>
            <a:endCxn id="50" idx="1"/>
          </p:cNvCxnSpPr>
          <p:nvPr/>
        </p:nvCxnSpPr>
        <p:spPr bwMode="auto">
          <a:xfrm flipV="1">
            <a:off x="1376877" y="2401719"/>
            <a:ext cx="37961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9" name="Picture 23" descr="DHLicon_Store_03"/>
          <p:cNvPicPr>
            <a:picLocks noChangeAspect="1" noChangeArrowheads="1"/>
          </p:cNvPicPr>
          <p:nvPr/>
        </p:nvPicPr>
        <p:blipFill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842" y="2258923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Elbow Connector 10"/>
          <p:cNvCxnSpPr>
            <a:stCxn id="18" idx="3"/>
            <a:endCxn id="9" idx="1"/>
          </p:cNvCxnSpPr>
          <p:nvPr/>
        </p:nvCxnSpPr>
        <p:spPr bwMode="auto">
          <a:xfrm flipV="1">
            <a:off x="5130474" y="2402258"/>
            <a:ext cx="709368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8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2257225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060719" y="2184451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2" name="Elbow Connector 21"/>
          <p:cNvCxnSpPr>
            <a:stCxn id="50" idx="3"/>
            <a:endCxn id="19" idx="1"/>
          </p:cNvCxnSpPr>
          <p:nvPr/>
        </p:nvCxnSpPr>
        <p:spPr bwMode="auto">
          <a:xfrm flipV="1">
            <a:off x="2295324" y="2401718"/>
            <a:ext cx="765395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3" name="Elbow Connector 22"/>
          <p:cNvCxnSpPr>
            <a:stCxn id="19" idx="3"/>
            <a:endCxn id="18" idx="1"/>
          </p:cNvCxnSpPr>
          <p:nvPr/>
        </p:nvCxnSpPr>
        <p:spPr bwMode="auto">
          <a:xfrm>
            <a:off x="3599550" y="2401718"/>
            <a:ext cx="772661" cy="5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TextBox 26"/>
          <p:cNvSpPr txBox="1"/>
          <p:nvPr/>
        </p:nvSpPr>
        <p:spPr>
          <a:xfrm>
            <a:off x="1329540" y="2624903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parts</a:t>
            </a:r>
            <a:endParaRPr lang="en-GB" sz="1200" i="1" dirty="0"/>
          </a:p>
        </p:txBody>
      </p:sp>
      <p:sp>
        <p:nvSpPr>
          <p:cNvPr id="28" name="TextBox 27"/>
          <p:cNvSpPr txBox="1"/>
          <p:nvPr/>
        </p:nvSpPr>
        <p:spPr>
          <a:xfrm>
            <a:off x="2729329" y="2624903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product</a:t>
            </a:r>
          </a:p>
        </p:txBody>
      </p:sp>
      <p:pic>
        <p:nvPicPr>
          <p:cNvPr id="34" name="Picture 36"/>
          <p:cNvPicPr>
            <a:picLocks noChangeAspect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0" y="1820650"/>
            <a:ext cx="566058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6" name="Elbow Connector 35"/>
          <p:cNvCxnSpPr>
            <a:stCxn id="9" idx="3"/>
            <a:endCxn id="75" idx="1"/>
          </p:cNvCxnSpPr>
          <p:nvPr/>
        </p:nvCxnSpPr>
        <p:spPr bwMode="auto">
          <a:xfrm>
            <a:off x="6475235" y="2402258"/>
            <a:ext cx="830691" cy="2329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50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756493" y="2184452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1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810820" y="2523205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" name="Circular Arrow 67"/>
          <p:cNvSpPr/>
          <p:nvPr/>
        </p:nvSpPr>
        <p:spPr bwMode="auto">
          <a:xfrm rot="16910541" flipH="1">
            <a:off x="1629898" y="1920652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Circular Arrow 68"/>
          <p:cNvSpPr/>
          <p:nvPr/>
        </p:nvSpPr>
        <p:spPr bwMode="auto">
          <a:xfrm rot="16910541" flipH="1">
            <a:off x="2889092" y="1924314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Circular Arrow 69"/>
          <p:cNvSpPr/>
          <p:nvPr/>
        </p:nvSpPr>
        <p:spPr bwMode="auto">
          <a:xfrm rot="16910541" flipH="1">
            <a:off x="649092" y="1618850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Circular Arrow 70"/>
          <p:cNvSpPr/>
          <p:nvPr/>
        </p:nvSpPr>
        <p:spPr bwMode="auto">
          <a:xfrm rot="16910541" flipH="1">
            <a:off x="649092" y="2319285"/>
            <a:ext cx="398096" cy="386778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Circular Arrow 73"/>
          <p:cNvSpPr/>
          <p:nvPr/>
        </p:nvSpPr>
        <p:spPr bwMode="auto">
          <a:xfrm rot="16910541" flipH="1">
            <a:off x="1125986" y="5534722"/>
            <a:ext cx="333547" cy="324064"/>
          </a:xfrm>
          <a:prstGeom prst="circularArrow">
            <a:avLst>
              <a:gd name="adj1" fmla="val 15924"/>
              <a:gd name="adj2" fmla="val 1142319"/>
              <a:gd name="adj3" fmla="val 20337502"/>
              <a:gd name="adj4" fmla="val 6019240"/>
              <a:gd name="adj5" fmla="val 1694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953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normalizeH="0" baseline="0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5" name="Picture 125" descr="DHLicon_Huma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26" y="2062000"/>
            <a:ext cx="300037" cy="685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Elbow Connector 75"/>
          <p:cNvCxnSpPr>
            <a:stCxn id="75" idx="0"/>
            <a:endCxn id="34" idx="0"/>
          </p:cNvCxnSpPr>
          <p:nvPr/>
        </p:nvCxnSpPr>
        <p:spPr bwMode="auto">
          <a:xfrm rot="16200000" flipV="1">
            <a:off x="4152217" y="-1241728"/>
            <a:ext cx="241350" cy="6366106"/>
          </a:xfrm>
          <a:prstGeom prst="bentConnector3">
            <a:avLst>
              <a:gd name="adj1" fmla="val 41967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0" name="Elbow Connector 79"/>
          <p:cNvCxnSpPr>
            <a:stCxn id="75" idx="0"/>
            <a:endCxn id="50" idx="0"/>
          </p:cNvCxnSpPr>
          <p:nvPr/>
        </p:nvCxnSpPr>
        <p:spPr bwMode="auto">
          <a:xfrm rot="16200000" flipH="1" flipV="1">
            <a:off x="4679701" y="-591792"/>
            <a:ext cx="122452" cy="5430036"/>
          </a:xfrm>
          <a:prstGeom prst="bentConnector3">
            <a:avLst>
              <a:gd name="adj1" fmla="val -825346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4" name="Elbow Connector 83"/>
          <p:cNvCxnSpPr>
            <a:stCxn id="75" idx="0"/>
            <a:endCxn id="19" idx="0"/>
          </p:cNvCxnSpPr>
          <p:nvPr/>
        </p:nvCxnSpPr>
        <p:spPr bwMode="auto">
          <a:xfrm rot="16200000" flipH="1" flipV="1">
            <a:off x="5331814" y="60320"/>
            <a:ext cx="122451" cy="4125810"/>
          </a:xfrm>
          <a:prstGeom prst="bentConnector3">
            <a:avLst>
              <a:gd name="adj1" fmla="val -824536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8" name="Elbow Connector 87"/>
          <p:cNvCxnSpPr>
            <a:stCxn id="75" idx="0"/>
            <a:endCxn id="18" idx="0"/>
          </p:cNvCxnSpPr>
          <p:nvPr/>
        </p:nvCxnSpPr>
        <p:spPr bwMode="auto">
          <a:xfrm rot="16200000" flipH="1" flipV="1">
            <a:off x="6006031" y="807311"/>
            <a:ext cx="195225" cy="2704602"/>
          </a:xfrm>
          <a:prstGeom prst="bentConnector3">
            <a:avLst>
              <a:gd name="adj1" fmla="val -517173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6" name="Elbow Connector 95"/>
          <p:cNvCxnSpPr>
            <a:stCxn id="75" idx="0"/>
            <a:endCxn id="9" idx="0"/>
          </p:cNvCxnSpPr>
          <p:nvPr/>
        </p:nvCxnSpPr>
        <p:spPr bwMode="auto">
          <a:xfrm rot="16200000" flipH="1" flipV="1">
            <a:off x="6708280" y="1511258"/>
            <a:ext cx="196923" cy="1298406"/>
          </a:xfrm>
          <a:prstGeom prst="bentConnector3">
            <a:avLst>
              <a:gd name="adj1" fmla="val -513223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6" name="TextBox 105"/>
          <p:cNvSpPr txBox="1"/>
          <p:nvPr/>
        </p:nvSpPr>
        <p:spPr>
          <a:xfrm>
            <a:off x="2016772" y="104081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Reuse parts</a:t>
            </a:r>
            <a:endParaRPr lang="en-GB" sz="1200" dirty="0"/>
          </a:p>
        </p:txBody>
      </p:sp>
      <p:sp>
        <p:nvSpPr>
          <p:cNvPr id="107" name="TextBox 106"/>
          <p:cNvSpPr txBox="1"/>
          <p:nvPr/>
        </p:nvSpPr>
        <p:spPr>
          <a:xfrm>
            <a:off x="1118086" y="1040818"/>
            <a:ext cx="88739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Recycle &amp; reuse materials</a:t>
            </a:r>
            <a:endParaRPr lang="en-GB" sz="1200" dirty="0"/>
          </a:p>
        </p:txBody>
      </p:sp>
      <p:sp>
        <p:nvSpPr>
          <p:cNvPr id="108" name="TextBox 107"/>
          <p:cNvSpPr txBox="1"/>
          <p:nvPr/>
        </p:nvSpPr>
        <p:spPr>
          <a:xfrm>
            <a:off x="3339452" y="1040818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Remanufacture</a:t>
            </a:r>
            <a:endParaRPr lang="en-GB" sz="1200" dirty="0"/>
          </a:p>
        </p:txBody>
      </p:sp>
      <p:sp>
        <p:nvSpPr>
          <p:cNvPr id="109" name="TextBox 108"/>
          <p:cNvSpPr txBox="1"/>
          <p:nvPr/>
        </p:nvSpPr>
        <p:spPr>
          <a:xfrm>
            <a:off x="4757485" y="1040818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Repair &amp; refurbish</a:t>
            </a:r>
            <a:endParaRPr lang="en-GB" sz="1200" dirty="0"/>
          </a:p>
        </p:txBody>
      </p:sp>
      <p:sp>
        <p:nvSpPr>
          <p:cNvPr id="110" name="TextBox 109"/>
          <p:cNvSpPr txBox="1"/>
          <p:nvPr/>
        </p:nvSpPr>
        <p:spPr>
          <a:xfrm>
            <a:off x="6164001" y="1040818"/>
            <a:ext cx="982740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Resell/</a:t>
            </a:r>
          </a:p>
          <a:p>
            <a:pPr>
              <a:lnSpc>
                <a:spcPts val="1300"/>
              </a:lnSpc>
            </a:pPr>
            <a:r>
              <a:rPr lang="en-GB" sz="1200" dirty="0" smtClean="0"/>
              <a:t>repair &amp; maintain</a:t>
            </a:r>
            <a:endParaRPr lang="en-GB" sz="1200" dirty="0"/>
          </a:p>
        </p:txBody>
      </p:sp>
      <p:sp>
        <p:nvSpPr>
          <p:cNvPr id="124" name="TextBox 123"/>
          <p:cNvSpPr txBox="1"/>
          <p:nvPr/>
        </p:nvSpPr>
        <p:spPr>
          <a:xfrm>
            <a:off x="168438" y="956945"/>
            <a:ext cx="385298" cy="2392257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>
                <a:solidFill>
                  <a:schemeClr val="accent5"/>
                </a:solidFill>
              </a:rPr>
              <a:t>CLOSED LOOP</a:t>
            </a:r>
            <a:endParaRPr lang="en-GB" sz="1200" dirty="0">
              <a:solidFill>
                <a:schemeClr val="accent5"/>
              </a:solidFill>
            </a:endParaRPr>
          </a:p>
        </p:txBody>
      </p:sp>
      <p:cxnSp>
        <p:nvCxnSpPr>
          <p:cNvPr id="125" name="Elbow Connector 124"/>
          <p:cNvCxnSpPr>
            <a:stCxn id="137" idx="3"/>
            <a:endCxn id="138" idx="1"/>
          </p:cNvCxnSpPr>
          <p:nvPr/>
        </p:nvCxnSpPr>
        <p:spPr bwMode="auto">
          <a:xfrm>
            <a:off x="1375954" y="4090823"/>
            <a:ext cx="380539" cy="3322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6" name="Elbow Connector 125"/>
          <p:cNvCxnSpPr>
            <a:stCxn id="139" idx="3"/>
            <a:endCxn id="138" idx="1"/>
          </p:cNvCxnSpPr>
          <p:nvPr/>
        </p:nvCxnSpPr>
        <p:spPr bwMode="auto">
          <a:xfrm flipV="1">
            <a:off x="1372867" y="4423025"/>
            <a:ext cx="383626" cy="358345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27" name="Picture 23" descr="DHLicon_Store_03"/>
          <p:cNvPicPr>
            <a:picLocks noChangeAspect="1" noChangeArrowheads="1"/>
          </p:cNvPicPr>
          <p:nvPr/>
        </p:nvPicPr>
        <p:blipFill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845" y="4280229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8" name="Elbow Connector 127"/>
          <p:cNvCxnSpPr>
            <a:stCxn id="129" idx="3"/>
            <a:endCxn id="127" idx="1"/>
          </p:cNvCxnSpPr>
          <p:nvPr/>
        </p:nvCxnSpPr>
        <p:spPr bwMode="auto">
          <a:xfrm flipV="1">
            <a:off x="5130474" y="4423564"/>
            <a:ext cx="710371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29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4278531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0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064853" y="4204557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1" name="Elbow Connector 130"/>
          <p:cNvCxnSpPr>
            <a:stCxn id="138" idx="3"/>
            <a:endCxn id="130" idx="1"/>
          </p:cNvCxnSpPr>
          <p:nvPr/>
        </p:nvCxnSpPr>
        <p:spPr bwMode="auto">
          <a:xfrm flipV="1">
            <a:off x="2295324" y="4421824"/>
            <a:ext cx="769529" cy="120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2" name="Elbow Connector 131"/>
          <p:cNvCxnSpPr>
            <a:stCxn id="130" idx="3"/>
            <a:endCxn id="129" idx="1"/>
          </p:cNvCxnSpPr>
          <p:nvPr/>
        </p:nvCxnSpPr>
        <p:spPr bwMode="auto">
          <a:xfrm>
            <a:off x="3603684" y="4421824"/>
            <a:ext cx="768527" cy="17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37" name="Picture 36"/>
          <p:cNvPicPr>
            <a:picLocks noChangeAspect="1"/>
          </p:cNvPicPr>
          <p:nvPr/>
        </p:nvPicPr>
        <p:blipFill>
          <a:blip r:embed="rId10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0" y="3841956"/>
            <a:ext cx="569144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8" name="Picture 30" descr="DHLicon_Factory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756493" y="4205758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9" name="Picture 1"/>
          <p:cNvPicPr>
            <a:picLocks noChangeAspect="1"/>
          </p:cNvPicPr>
          <p:nvPr/>
        </p:nvPicPr>
        <p:blipFill rotWithShape="1">
          <a:blip r:embed="rId1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5000"/>
                    </a14:imgEffect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806810" y="4544511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3" name="Elbow Connector 142"/>
          <p:cNvCxnSpPr>
            <a:stCxn id="127" idx="2"/>
            <a:endCxn id="138" idx="2"/>
          </p:cNvCxnSpPr>
          <p:nvPr/>
        </p:nvCxnSpPr>
        <p:spPr bwMode="auto">
          <a:xfrm rot="5400000">
            <a:off x="4055530" y="2537279"/>
            <a:ext cx="73393" cy="4132633"/>
          </a:xfrm>
          <a:prstGeom prst="bentConnector3">
            <a:avLst>
              <a:gd name="adj1" fmla="val 913552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1" name="TextBox 150"/>
          <p:cNvSpPr txBox="1"/>
          <p:nvPr/>
        </p:nvSpPr>
        <p:spPr>
          <a:xfrm>
            <a:off x="2029083" y="4819531"/>
            <a:ext cx="1541457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Reuse parts/ materials</a:t>
            </a:r>
          </a:p>
        </p:txBody>
      </p:sp>
      <p:cxnSp>
        <p:nvCxnSpPr>
          <p:cNvPr id="152" name="Elbow Connector 151"/>
          <p:cNvCxnSpPr>
            <a:stCxn id="127" idx="2"/>
            <a:endCxn id="130" idx="2"/>
          </p:cNvCxnSpPr>
          <p:nvPr/>
        </p:nvCxnSpPr>
        <p:spPr bwMode="auto">
          <a:xfrm rot="5400000">
            <a:off x="4710310" y="3190859"/>
            <a:ext cx="72192" cy="2824273"/>
          </a:xfrm>
          <a:prstGeom prst="bentConnector3">
            <a:avLst>
              <a:gd name="adj1" fmla="val 927087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7" name="TextBox 156"/>
          <p:cNvSpPr txBox="1"/>
          <p:nvPr/>
        </p:nvSpPr>
        <p:spPr>
          <a:xfrm>
            <a:off x="3323773" y="4819531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Remanufacture/ Upcycle</a:t>
            </a:r>
            <a:endParaRPr lang="en-GB" sz="1200" dirty="0"/>
          </a:p>
        </p:txBody>
      </p:sp>
      <p:cxnSp>
        <p:nvCxnSpPr>
          <p:cNvPr id="158" name="Elbow Connector 157"/>
          <p:cNvCxnSpPr>
            <a:stCxn id="37" idx="2"/>
            <a:endCxn id="127" idx="0"/>
          </p:cNvCxnSpPr>
          <p:nvPr/>
        </p:nvCxnSpPr>
        <p:spPr bwMode="auto">
          <a:xfrm rot="5400000">
            <a:off x="6131324" y="2952970"/>
            <a:ext cx="1354478" cy="130004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64" name="Picture 125" descr="DHLicon_Huma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26" y="4076570"/>
            <a:ext cx="306867" cy="700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5" name="Elbow Connector 174"/>
          <p:cNvCxnSpPr/>
          <p:nvPr/>
        </p:nvCxnSpPr>
        <p:spPr bwMode="auto">
          <a:xfrm flipV="1">
            <a:off x="1130167" y="6019042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aphicFrame>
        <p:nvGraphicFramePr>
          <p:cNvPr id="178" name="Table 177"/>
          <p:cNvGraphicFramePr>
            <a:graphicFrameLocks noGrp="1"/>
          </p:cNvGraphicFramePr>
          <p:nvPr>
            <p:extLst/>
          </p:nvPr>
        </p:nvGraphicFramePr>
        <p:xfrm>
          <a:off x="610250" y="5525109"/>
          <a:ext cx="2034804" cy="861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25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34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7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1436">
                <a:tc>
                  <a:txBody>
                    <a:bodyPr/>
                    <a:lstStyle/>
                    <a:p>
                      <a:r>
                        <a:rPr lang="en-GB" sz="1200" b="1" dirty="0" smtClean="0"/>
                        <a:t>   Key:</a:t>
                      </a:r>
                      <a:endParaRPr lang="en-GB" sz="1200" b="1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Process waste recovery</a:t>
                      </a:r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Primary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486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Recovery flow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80" name="Elbow Connector 179"/>
          <p:cNvCxnSpPr/>
          <p:nvPr/>
        </p:nvCxnSpPr>
        <p:spPr bwMode="auto">
          <a:xfrm flipV="1">
            <a:off x="1126141" y="6231602"/>
            <a:ext cx="343369" cy="1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5" name="Elbow Connector 184"/>
          <p:cNvCxnSpPr>
            <a:stCxn id="50" idx="2"/>
            <a:endCxn id="188" idx="0"/>
          </p:cNvCxnSpPr>
          <p:nvPr/>
        </p:nvCxnSpPr>
        <p:spPr bwMode="auto">
          <a:xfrm rot="16200000" flipH="1">
            <a:off x="1925236" y="2719659"/>
            <a:ext cx="871604" cy="67025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8" name="TextBox 187"/>
          <p:cNvSpPr txBox="1"/>
          <p:nvPr/>
        </p:nvSpPr>
        <p:spPr>
          <a:xfrm>
            <a:off x="2059068" y="3490590"/>
            <a:ext cx="1274198" cy="259045"/>
          </a:xfrm>
          <a:prstGeom prst="rect">
            <a:avLst/>
          </a:prstGeom>
          <a:noFill/>
          <a:ln w="127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By-products</a:t>
            </a:r>
            <a:endParaRPr lang="en-GB" sz="1200" i="1" dirty="0"/>
          </a:p>
        </p:txBody>
      </p:sp>
      <p:cxnSp>
        <p:nvCxnSpPr>
          <p:cNvPr id="192" name="Elbow Connector 191"/>
          <p:cNvCxnSpPr>
            <a:stCxn id="19" idx="2"/>
            <a:endCxn id="188" idx="0"/>
          </p:cNvCxnSpPr>
          <p:nvPr/>
        </p:nvCxnSpPr>
        <p:spPr bwMode="auto">
          <a:xfrm rot="5400000">
            <a:off x="2577349" y="2737803"/>
            <a:ext cx="871605" cy="63396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9" name="Elbow Connector 198"/>
          <p:cNvCxnSpPr>
            <a:stCxn id="188" idx="1"/>
            <a:endCxn id="137" idx="1"/>
          </p:cNvCxnSpPr>
          <p:nvPr/>
        </p:nvCxnSpPr>
        <p:spPr bwMode="auto">
          <a:xfrm rot="10800000" flipV="1">
            <a:off x="806810" y="3620113"/>
            <a:ext cx="1252258" cy="470710"/>
          </a:xfrm>
          <a:prstGeom prst="bentConnector3">
            <a:avLst>
              <a:gd name="adj1" fmla="val 118255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2" name="Elbow Connector 201"/>
          <p:cNvCxnSpPr>
            <a:stCxn id="188" idx="1"/>
            <a:endCxn id="139" idx="1"/>
          </p:cNvCxnSpPr>
          <p:nvPr/>
        </p:nvCxnSpPr>
        <p:spPr bwMode="auto">
          <a:xfrm rot="10800000" flipV="1">
            <a:off x="806810" y="3620112"/>
            <a:ext cx="1252258" cy="1161257"/>
          </a:xfrm>
          <a:prstGeom prst="bentConnector3">
            <a:avLst>
              <a:gd name="adj1" fmla="val 118255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0" name="Elbow Connector 209"/>
          <p:cNvCxnSpPr>
            <a:stCxn id="188" idx="2"/>
            <a:endCxn id="138" idx="0"/>
          </p:cNvCxnSpPr>
          <p:nvPr/>
        </p:nvCxnSpPr>
        <p:spPr bwMode="auto">
          <a:xfrm rot="5400000">
            <a:off x="2132977" y="3642567"/>
            <a:ext cx="456123" cy="67025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3" name="Elbow Connector 212"/>
          <p:cNvCxnSpPr>
            <a:stCxn id="188" idx="2"/>
            <a:endCxn id="130" idx="0"/>
          </p:cNvCxnSpPr>
          <p:nvPr/>
        </p:nvCxnSpPr>
        <p:spPr bwMode="auto">
          <a:xfrm rot="16200000" flipH="1">
            <a:off x="2787757" y="3658045"/>
            <a:ext cx="454922" cy="63810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2" name="TextBox 231"/>
          <p:cNvSpPr txBox="1"/>
          <p:nvPr/>
        </p:nvSpPr>
        <p:spPr>
          <a:xfrm>
            <a:off x="176457" y="3455510"/>
            <a:ext cx="385298" cy="1910576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1200" dirty="0" smtClean="0"/>
              <a:t>OPEN LOOP</a:t>
            </a:r>
            <a:endParaRPr lang="en-GB" sz="1200" dirty="0"/>
          </a:p>
        </p:txBody>
      </p:sp>
      <p:cxnSp>
        <p:nvCxnSpPr>
          <p:cNvPr id="149" name="Elbow Connector 148"/>
          <p:cNvCxnSpPr>
            <a:stCxn id="127" idx="2"/>
            <a:endCxn id="129" idx="2"/>
          </p:cNvCxnSpPr>
          <p:nvPr/>
        </p:nvCxnSpPr>
        <p:spPr bwMode="auto">
          <a:xfrm rot="5400000">
            <a:off x="5454094" y="3864149"/>
            <a:ext cx="1699" cy="1407199"/>
          </a:xfrm>
          <a:prstGeom prst="bentConnector3">
            <a:avLst>
              <a:gd name="adj1" fmla="val 39696057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3" name="TextBox 152"/>
          <p:cNvSpPr txBox="1"/>
          <p:nvPr/>
        </p:nvSpPr>
        <p:spPr>
          <a:xfrm>
            <a:off x="4764200" y="4809970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Repair &amp; refurbish</a:t>
            </a:r>
            <a:endParaRPr lang="en-GB" sz="1200" dirty="0"/>
          </a:p>
        </p:txBody>
      </p:sp>
      <p:cxnSp>
        <p:nvCxnSpPr>
          <p:cNvPr id="92" name="Straight Arrow Connector 91"/>
          <p:cNvCxnSpPr>
            <a:stCxn id="75" idx="2"/>
            <a:endCxn id="164" idx="0"/>
          </p:cNvCxnSpPr>
          <p:nvPr/>
        </p:nvCxnSpPr>
        <p:spPr>
          <a:xfrm>
            <a:off x="7455945" y="2747173"/>
            <a:ext cx="3415" cy="1329397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Curved Connector 93"/>
          <p:cNvCxnSpPr>
            <a:stCxn id="75" idx="3"/>
          </p:cNvCxnSpPr>
          <p:nvPr/>
        </p:nvCxnSpPr>
        <p:spPr>
          <a:xfrm>
            <a:off x="7605963" y="2404587"/>
            <a:ext cx="577270" cy="662076"/>
          </a:xfrm>
          <a:prstGeom prst="curvedConnector2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Curved Connector 171"/>
          <p:cNvCxnSpPr>
            <a:stCxn id="164" idx="3"/>
            <a:endCxn id="8" idx="2"/>
          </p:cNvCxnSpPr>
          <p:nvPr/>
        </p:nvCxnSpPr>
        <p:spPr>
          <a:xfrm flipV="1">
            <a:off x="7612793" y="3977085"/>
            <a:ext cx="524780" cy="449871"/>
          </a:xfrm>
          <a:prstGeom prst="curvedConnector2">
            <a:avLst/>
          </a:prstGeom>
          <a:ln w="28575">
            <a:solidFill>
              <a:schemeClr val="accent3"/>
            </a:solidFill>
            <a:prstDash val="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TextBox 214"/>
          <p:cNvSpPr txBox="1"/>
          <p:nvPr/>
        </p:nvSpPr>
        <p:spPr>
          <a:xfrm>
            <a:off x="6161542" y="3611033"/>
            <a:ext cx="609118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</a:t>
            </a:r>
            <a:endParaRPr lang="en-GB" sz="1200" dirty="0"/>
          </a:p>
        </p:txBody>
      </p:sp>
      <p:graphicFrame>
        <p:nvGraphicFramePr>
          <p:cNvPr id="189" name="Table 188"/>
          <p:cNvGraphicFramePr>
            <a:graphicFrameLocks noGrp="1"/>
          </p:cNvGraphicFramePr>
          <p:nvPr>
            <p:extLst/>
          </p:nvPr>
        </p:nvGraphicFramePr>
        <p:xfrm>
          <a:off x="2872887" y="5475445"/>
          <a:ext cx="2897647" cy="885986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832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5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3625"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Closed loop</a:t>
                      </a:r>
                      <a:endParaRPr lang="en-GB" sz="1200" dirty="0">
                        <a:solidFill>
                          <a:schemeClr val="accent5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>
                          <a:solidFill>
                            <a:schemeClr val="accent5"/>
                          </a:solidFill>
                        </a:rPr>
                        <a:t>= in-company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346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Open loop </a:t>
                      </a:r>
                      <a:endParaRPr lang="en-GB" sz="1200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company/same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3625">
                <a:tc>
                  <a:txBody>
                    <a:bodyPr/>
                    <a:lstStyle/>
                    <a:p>
                      <a:pPr algn="ctr"/>
                      <a:r>
                        <a:rPr lang="en-GB" sz="1200" i="1" dirty="0" smtClean="0"/>
                        <a:t>or</a:t>
                      </a:r>
                      <a:endParaRPr lang="en-GB" sz="1200" i="1" dirty="0"/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= other company/other sector</a:t>
                      </a:r>
                    </a:p>
                  </a:txBody>
                  <a:tcPr marL="45720" marR="4572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90" name="Rectangle 189"/>
          <p:cNvSpPr/>
          <p:nvPr/>
        </p:nvSpPr>
        <p:spPr>
          <a:xfrm>
            <a:off x="617427" y="5404793"/>
            <a:ext cx="5153107" cy="101065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6" name="Rectangle 255"/>
          <p:cNvSpPr/>
          <p:nvPr/>
        </p:nvSpPr>
        <p:spPr>
          <a:xfrm>
            <a:off x="2751999" y="5414354"/>
            <a:ext cx="3014489" cy="1010652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6823032" y="2660999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Use</a:t>
            </a:r>
            <a:endParaRPr lang="en-GB" sz="1200" i="1" dirty="0"/>
          </a:p>
        </p:txBody>
      </p:sp>
      <p:cxnSp>
        <p:nvCxnSpPr>
          <p:cNvPr id="269" name="Elbow Connector 268"/>
          <p:cNvCxnSpPr>
            <a:stCxn id="127" idx="3"/>
            <a:endCxn id="164" idx="1"/>
          </p:cNvCxnSpPr>
          <p:nvPr/>
        </p:nvCxnSpPr>
        <p:spPr bwMode="auto">
          <a:xfrm>
            <a:off x="6476238" y="4423564"/>
            <a:ext cx="829688" cy="3392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79" name="Elbow Connector 278"/>
          <p:cNvCxnSpPr>
            <a:stCxn id="9" idx="2"/>
            <a:endCxn id="129" idx="0"/>
          </p:cNvCxnSpPr>
          <p:nvPr/>
        </p:nvCxnSpPr>
        <p:spPr bwMode="auto">
          <a:xfrm rot="5400000">
            <a:off x="4587972" y="2708964"/>
            <a:ext cx="1732938" cy="1406196"/>
          </a:xfrm>
          <a:prstGeom prst="bentConnector3">
            <a:avLst>
              <a:gd name="adj1" fmla="val 36934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5" name="Elbow Connector 284"/>
          <p:cNvCxnSpPr>
            <a:stCxn id="188" idx="2"/>
            <a:endCxn id="129" idx="0"/>
          </p:cNvCxnSpPr>
          <p:nvPr/>
        </p:nvCxnSpPr>
        <p:spPr bwMode="auto">
          <a:xfrm rot="16200000" flipH="1">
            <a:off x="3459307" y="2986495"/>
            <a:ext cx="528896" cy="2055176"/>
          </a:xfrm>
          <a:prstGeom prst="bentConnector3">
            <a:avLst>
              <a:gd name="adj1" fmla="val 43414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8" name="Straight Arrow Connector 287"/>
          <p:cNvCxnSpPr>
            <a:stCxn id="18" idx="2"/>
            <a:endCxn id="129" idx="0"/>
          </p:cNvCxnSpPr>
          <p:nvPr/>
        </p:nvCxnSpPr>
        <p:spPr>
          <a:xfrm>
            <a:off x="4751343" y="2547292"/>
            <a:ext cx="0" cy="1731239"/>
          </a:xfrm>
          <a:prstGeom prst="straightConnector1">
            <a:avLst/>
          </a:prstGeom>
          <a:ln w="28575">
            <a:solidFill>
              <a:schemeClr val="accent3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4072109" y="2624903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Store</a:t>
            </a:r>
            <a:endParaRPr lang="en-GB" sz="1200" i="1" dirty="0"/>
          </a:p>
        </p:txBody>
      </p:sp>
      <p:sp>
        <p:nvSpPr>
          <p:cNvPr id="26" name="TextBox 25"/>
          <p:cNvSpPr txBox="1"/>
          <p:nvPr/>
        </p:nvSpPr>
        <p:spPr>
          <a:xfrm>
            <a:off x="5665431" y="2624903"/>
            <a:ext cx="959497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Sell</a:t>
            </a:r>
            <a:endParaRPr lang="en-GB" sz="1200" i="1" dirty="0"/>
          </a:p>
        </p:txBody>
      </p:sp>
      <p:sp>
        <p:nvSpPr>
          <p:cNvPr id="278" name="TextBox 277"/>
          <p:cNvSpPr txBox="1"/>
          <p:nvPr/>
        </p:nvSpPr>
        <p:spPr>
          <a:xfrm>
            <a:off x="6684770" y="3137344"/>
            <a:ext cx="764747" cy="425758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r">
              <a:lnSpc>
                <a:spcPts val="1300"/>
              </a:lnSpc>
            </a:pPr>
            <a:r>
              <a:rPr lang="en-GB" sz="1200" dirty="0" smtClean="0"/>
              <a:t>Share </a:t>
            </a:r>
          </a:p>
          <a:p>
            <a:pPr algn="r">
              <a:lnSpc>
                <a:spcPts val="1300"/>
              </a:lnSpc>
            </a:pPr>
            <a:r>
              <a:rPr lang="en-GB" sz="1200" dirty="0" smtClean="0"/>
              <a:t>&amp; resell</a:t>
            </a:r>
            <a:endParaRPr lang="en-GB" sz="1200" dirty="0"/>
          </a:p>
        </p:txBody>
      </p:sp>
      <p:sp>
        <p:nvSpPr>
          <p:cNvPr id="292" name="TextBox 291"/>
          <p:cNvSpPr txBox="1"/>
          <p:nvPr/>
        </p:nvSpPr>
        <p:spPr>
          <a:xfrm>
            <a:off x="4753737" y="3190569"/>
            <a:ext cx="609118" cy="2590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>
              <a:lnSpc>
                <a:spcPts val="1300"/>
              </a:lnSpc>
            </a:pPr>
            <a:r>
              <a:rPr lang="en-GB" sz="1200" dirty="0" smtClean="0"/>
              <a:t>Resell</a:t>
            </a:r>
            <a:endParaRPr lang="en-GB" sz="1200" dirty="0"/>
          </a:p>
        </p:txBody>
      </p:sp>
      <p:pic>
        <p:nvPicPr>
          <p:cNvPr id="97" name="Picture 25" descr="DHLicon_Store_01"/>
          <p:cNvPicPr>
            <a:picLocks noChangeAspect="1" noChangeArrowheads="1"/>
          </p:cNvPicPr>
          <p:nvPr/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11" y="2257225"/>
            <a:ext cx="758263" cy="290067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TextBox 98"/>
          <p:cNvSpPr txBox="1"/>
          <p:nvPr/>
        </p:nvSpPr>
        <p:spPr>
          <a:xfrm>
            <a:off x="2063272" y="3494280"/>
            <a:ext cx="1274198" cy="25904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By-products</a:t>
            </a:r>
            <a:endParaRPr lang="en-GB" sz="1200" i="1" dirty="0"/>
          </a:p>
        </p:txBody>
      </p:sp>
      <p:sp>
        <p:nvSpPr>
          <p:cNvPr id="91" name="TextBox 90"/>
          <p:cNvSpPr txBox="1"/>
          <p:nvPr/>
        </p:nvSpPr>
        <p:spPr>
          <a:xfrm>
            <a:off x="5997685" y="6109355"/>
            <a:ext cx="24111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ym typeface="Symbol" panose="05050102010706020507" pitchFamily="18" charset="2"/>
              </a:rPr>
              <a:t> </a:t>
            </a:r>
            <a:r>
              <a:rPr lang="en-GB" i="1" dirty="0" smtClean="0"/>
              <a:t>Catherine Weetman 2015</a:t>
            </a:r>
            <a:endParaRPr lang="en-GB" i="1" dirty="0"/>
          </a:p>
        </p:txBody>
      </p:sp>
      <p:grpSp>
        <p:nvGrpSpPr>
          <p:cNvPr id="12" name="Group 11"/>
          <p:cNvGrpSpPr/>
          <p:nvPr/>
        </p:nvGrpSpPr>
        <p:grpSpPr>
          <a:xfrm>
            <a:off x="7609731" y="3028093"/>
            <a:ext cx="1092472" cy="1010243"/>
            <a:chOff x="7609731" y="3028093"/>
            <a:chExt cx="1092472" cy="1010243"/>
          </a:xfrm>
        </p:grpSpPr>
        <p:sp>
          <p:nvSpPr>
            <p:cNvPr id="98" name="Circular Arrow 97"/>
            <p:cNvSpPr/>
            <p:nvPr/>
          </p:nvSpPr>
          <p:spPr>
            <a:xfrm rot="21060000" flipV="1">
              <a:off x="7609731" y="3028093"/>
              <a:ext cx="1092472" cy="1010243"/>
            </a:xfrm>
            <a:prstGeom prst="circularArrow">
              <a:avLst>
                <a:gd name="adj1" fmla="val 17777"/>
                <a:gd name="adj2" fmla="val 1142319"/>
                <a:gd name="adj3" fmla="val 20367394"/>
                <a:gd name="adj4" fmla="val 356244"/>
                <a:gd name="adj5" fmla="val 12500"/>
              </a:avLst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grpSp>
          <p:nvGrpSpPr>
            <p:cNvPr id="15" name="Group 14"/>
            <p:cNvGrpSpPr/>
            <p:nvPr/>
          </p:nvGrpSpPr>
          <p:grpSpPr>
            <a:xfrm>
              <a:off x="7903133" y="3249577"/>
              <a:ext cx="531852" cy="568861"/>
              <a:chOff x="7756723" y="5664304"/>
              <a:chExt cx="1064960" cy="1139066"/>
            </a:xfrm>
          </p:grpSpPr>
          <p:pic>
            <p:nvPicPr>
              <p:cNvPr id="77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56723" y="5736576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8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1818" y="5999641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9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17585" y="6118197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1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76724" y="5664304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82" name="Picture 125" descr="DHLicon_Human"/>
              <p:cNvPicPr>
                <a:picLocks noChangeAspect="1" noChangeArrowheads="1"/>
              </p:cNvPicPr>
              <p:nvPr/>
            </p:nvPicPr>
            <p:blipFill>
              <a:blip r:embed="rId1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1646" y="5864214"/>
                <a:ext cx="300037" cy="685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21" name="Rectangle 20"/>
            <p:cNvSpPr/>
            <p:nvPr/>
          </p:nvSpPr>
          <p:spPr>
            <a:xfrm>
              <a:off x="7713634" y="3137787"/>
              <a:ext cx="877901" cy="77770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/>
              </a:prstTxWarp>
              <a:spAutoFit/>
            </a:bodyPr>
            <a:lstStyle/>
            <a:p>
              <a:pPr algn="ctr"/>
              <a:r>
                <a:rPr lang="en-GB" sz="1600" b="0" cap="none" spc="0" dirty="0" smtClean="0">
                  <a:ln w="0"/>
                  <a:solidFill>
                    <a:schemeClr val="bg2">
                      <a:lumMod val="50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Sharing platform</a:t>
              </a:r>
              <a:endParaRPr lang="en-GB" sz="1600" b="0" cap="none" spc="0" dirty="0">
                <a:ln w="0"/>
                <a:solidFill>
                  <a:schemeClr val="bg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8114713" y="3873761"/>
              <a:ext cx="45719" cy="10332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7129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Elbow Connector 47"/>
          <p:cNvCxnSpPr>
            <a:stCxn id="3" idx="3"/>
            <a:endCxn id="133" idx="1"/>
          </p:cNvCxnSpPr>
          <p:nvPr/>
        </p:nvCxnSpPr>
        <p:spPr bwMode="auto">
          <a:xfrm>
            <a:off x="5381885" y="2723395"/>
            <a:ext cx="315250" cy="3134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3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4759273" y="2422701"/>
            <a:ext cx="622612" cy="60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665829" y="1996479"/>
            <a:ext cx="518251" cy="50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665829" y="2945468"/>
            <a:ext cx="522090" cy="504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30" descr="DHLicon_Factory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1755917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30" descr="DHLicon_Factory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2291665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Elbow Connector 11"/>
          <p:cNvCxnSpPr>
            <a:stCxn id="55" idx="3"/>
            <a:endCxn id="3" idx="1"/>
          </p:cNvCxnSpPr>
          <p:nvPr/>
        </p:nvCxnSpPr>
        <p:spPr>
          <a:xfrm>
            <a:off x="4184080" y="2246771"/>
            <a:ext cx="575193" cy="476624"/>
          </a:xfrm>
          <a:prstGeom prst="bentConnector3">
            <a:avLst>
              <a:gd name="adj1" fmla="val 50000"/>
            </a:avLst>
          </a:prstGeom>
          <a:ln w="28575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Elbow Connector 73"/>
          <p:cNvCxnSpPr>
            <a:stCxn id="57" idx="3"/>
            <a:endCxn id="3" idx="1"/>
          </p:cNvCxnSpPr>
          <p:nvPr/>
        </p:nvCxnSpPr>
        <p:spPr>
          <a:xfrm flipV="1">
            <a:off x="4187919" y="2723395"/>
            <a:ext cx="571354" cy="474219"/>
          </a:xfrm>
          <a:prstGeom prst="bentConnector3">
            <a:avLst>
              <a:gd name="adj1" fmla="val 50000"/>
            </a:avLst>
          </a:prstGeom>
          <a:ln w="28575">
            <a:solidFill>
              <a:schemeClr val="bg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Picture 30" descr="DHLicon_Factory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980033" y="2337327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4" name="Picture 30" descr="DHLicon_Factory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1991883" y="2798095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" name="Picture 30" descr="DHLicon_Factory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2827413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" name="Chevron 79"/>
          <p:cNvSpPr/>
          <p:nvPr/>
        </p:nvSpPr>
        <p:spPr>
          <a:xfrm>
            <a:off x="3360122" y="2422701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6" name="Picture 36"/>
          <p:cNvPicPr>
            <a:picLocks noChangeAspect="1"/>
          </p:cNvPicPr>
          <p:nvPr/>
        </p:nvPicPr>
        <p:blipFill>
          <a:blip r:embed="rId1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515" y="1728363"/>
            <a:ext cx="465319" cy="46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" name="Picture 1"/>
          <p:cNvPicPr>
            <a:picLocks noChangeAspect="1"/>
          </p:cNvPicPr>
          <p:nvPr/>
        </p:nvPicPr>
        <p:blipFill>
          <a:blip r:embed="rId1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07" b="16489"/>
          <a:stretch>
            <a:fillRect/>
          </a:stretch>
        </p:blipFill>
        <p:spPr bwMode="auto">
          <a:xfrm>
            <a:off x="862887" y="2871562"/>
            <a:ext cx="604573" cy="41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" name="Picture 26" descr="DHLicon_PortCrane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834" y="3308331"/>
            <a:ext cx="558413" cy="505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1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4" t="43748" b="17233"/>
          <a:stretch/>
        </p:blipFill>
        <p:spPr>
          <a:xfrm>
            <a:off x="702394" y="2574434"/>
            <a:ext cx="849294" cy="320761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1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492" y="2183428"/>
            <a:ext cx="381272" cy="381272"/>
          </a:xfrm>
          <a:prstGeom prst="rect">
            <a:avLst/>
          </a:prstGeom>
        </p:spPr>
      </p:pic>
      <p:pic>
        <p:nvPicPr>
          <p:cNvPr id="63" name="Picture 125" descr="DHLicon_Human"/>
          <p:cNvPicPr>
            <a:picLocks noChangeAspect="1" noChangeArrowheads="1"/>
          </p:cNvPicPr>
          <p:nvPr/>
        </p:nvPicPr>
        <p:blipFill>
          <a:blip r:embed="rId1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329" y="2374878"/>
            <a:ext cx="300037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" name="Chevron 72"/>
          <p:cNvSpPr/>
          <p:nvPr/>
        </p:nvSpPr>
        <p:spPr>
          <a:xfrm>
            <a:off x="2531629" y="2442101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5" name="Chevron 74"/>
          <p:cNvSpPr/>
          <p:nvPr/>
        </p:nvSpPr>
        <p:spPr>
          <a:xfrm>
            <a:off x="1600599" y="2442101"/>
            <a:ext cx="255490" cy="581987"/>
          </a:xfrm>
          <a:prstGeom prst="chevron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87" name="Picture 30" descr="DHLicon_Factory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1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2807047" y="3363160"/>
            <a:ext cx="401898" cy="38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1" name="Picture 23" descr="DHLicon_Store_03"/>
          <p:cNvPicPr>
            <a:picLocks noChangeAspect="1" noChangeArrowheads="1"/>
          </p:cNvPicPr>
          <p:nvPr/>
        </p:nvPicPr>
        <p:blipFill>
          <a:blip r:embed="rId1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365" y="2584892"/>
            <a:ext cx="635393" cy="28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2" name="Elbow Connector 131"/>
          <p:cNvCxnSpPr>
            <a:stCxn id="133" idx="3"/>
            <a:endCxn id="131" idx="1"/>
          </p:cNvCxnSpPr>
          <p:nvPr/>
        </p:nvCxnSpPr>
        <p:spPr bwMode="auto">
          <a:xfrm>
            <a:off x="6455398" y="2726529"/>
            <a:ext cx="397967" cy="1698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33" name="Picture 25" descr="DHLicon_Store_01"/>
          <p:cNvPicPr>
            <a:picLocks noChangeAspect="1" noChangeArrowheads="1"/>
          </p:cNvPicPr>
          <p:nvPr/>
        </p:nvPicPr>
        <p:blipFill>
          <a:blip r:embed="rId20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135" y="2581495"/>
            <a:ext cx="758263" cy="290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5" name="Elbow Connector 134"/>
          <p:cNvCxnSpPr>
            <a:stCxn id="63" idx="2"/>
            <a:endCxn id="70" idx="3"/>
          </p:cNvCxnSpPr>
          <p:nvPr/>
        </p:nvCxnSpPr>
        <p:spPr bwMode="auto">
          <a:xfrm rot="5400000">
            <a:off x="7305260" y="3154820"/>
            <a:ext cx="901181" cy="750996"/>
          </a:xfrm>
          <a:prstGeom prst="bentConnector2">
            <a:avLst/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7" name="TextBox 136"/>
          <p:cNvSpPr txBox="1"/>
          <p:nvPr/>
        </p:nvSpPr>
        <p:spPr>
          <a:xfrm>
            <a:off x="7013246" y="3342487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400" dirty="0" smtClean="0">
                <a:latin typeface="+mn-lt"/>
              </a:rPr>
              <a:t>Returns</a:t>
            </a:r>
            <a:endParaRPr lang="en-GB" sz="1400" dirty="0">
              <a:latin typeface="+mn-lt"/>
            </a:endParaRPr>
          </a:p>
        </p:txBody>
      </p:sp>
      <p:cxnSp>
        <p:nvCxnSpPr>
          <p:cNvPr id="138" name="Elbow Connector 137"/>
          <p:cNvCxnSpPr>
            <a:stCxn id="131" idx="3"/>
            <a:endCxn id="63" idx="1"/>
          </p:cNvCxnSpPr>
          <p:nvPr/>
        </p:nvCxnSpPr>
        <p:spPr bwMode="auto">
          <a:xfrm flipV="1">
            <a:off x="7488758" y="2727303"/>
            <a:ext cx="492571" cy="924"/>
          </a:xfrm>
          <a:prstGeom prst="bentConnector3">
            <a:avLst>
              <a:gd name="adj1" fmla="val 5000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1" name="Title 4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Fashion supply chain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0" name="Picture 103" descr="DHLicon_Trashbin"/>
          <p:cNvPicPr>
            <a:picLocks noChangeAspect="1" noChangeArrowheads="1"/>
          </p:cNvPicPr>
          <p:nvPr/>
        </p:nvPicPr>
        <p:blipFill>
          <a:blip r:embed="rId21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770" y="3699802"/>
            <a:ext cx="418582" cy="5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Elbow Connector 75"/>
          <p:cNvCxnSpPr>
            <a:stCxn id="63" idx="2"/>
            <a:endCxn id="131" idx="2"/>
          </p:cNvCxnSpPr>
          <p:nvPr/>
        </p:nvCxnSpPr>
        <p:spPr bwMode="auto">
          <a:xfrm rot="5400000" flipH="1">
            <a:off x="7547122" y="2495502"/>
            <a:ext cx="208166" cy="960286"/>
          </a:xfrm>
          <a:prstGeom prst="bentConnector3">
            <a:avLst>
              <a:gd name="adj1" fmla="val -109816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7" name="TextBox 76"/>
          <p:cNvSpPr txBox="1"/>
          <p:nvPr/>
        </p:nvSpPr>
        <p:spPr>
          <a:xfrm>
            <a:off x="7138350" y="4040804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400" dirty="0" smtClean="0">
                <a:latin typeface="+mn-lt"/>
              </a:rPr>
              <a:t>End-of-use</a:t>
            </a:r>
            <a:endParaRPr lang="en-GB" sz="1400" dirty="0">
              <a:latin typeface="+mn-lt"/>
            </a:endParaRPr>
          </a:p>
        </p:txBody>
      </p:sp>
      <p:cxnSp>
        <p:nvCxnSpPr>
          <p:cNvPr id="79" name="Elbow Connector 78"/>
          <p:cNvCxnSpPr>
            <a:endCxn id="70" idx="1"/>
          </p:cNvCxnSpPr>
          <p:nvPr/>
        </p:nvCxnSpPr>
        <p:spPr bwMode="auto">
          <a:xfrm rot="5400000">
            <a:off x="6418944" y="3386606"/>
            <a:ext cx="1137129" cy="51476"/>
          </a:xfrm>
          <a:prstGeom prst="bentConnector4">
            <a:avLst>
              <a:gd name="adj1" fmla="val 37640"/>
              <a:gd name="adj2" fmla="val 544090"/>
            </a:avLst>
          </a:prstGeom>
          <a:solidFill>
            <a:schemeClr val="folHlink"/>
          </a:solidFill>
          <a:ln w="2857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6" name="TextBox 85"/>
          <p:cNvSpPr txBox="1"/>
          <p:nvPr/>
        </p:nvSpPr>
        <p:spPr>
          <a:xfrm>
            <a:off x="6509652" y="1812575"/>
            <a:ext cx="1271101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Retail &amp; wholesale</a:t>
            </a:r>
            <a:endParaRPr lang="en-GB" dirty="0">
              <a:latin typeface="+mn-lt"/>
            </a:endParaRPr>
          </a:p>
        </p:txBody>
      </p:sp>
      <p:sp>
        <p:nvSpPr>
          <p:cNvPr id="90" name="TextBox 89"/>
          <p:cNvSpPr txBox="1"/>
          <p:nvPr/>
        </p:nvSpPr>
        <p:spPr>
          <a:xfrm>
            <a:off x="609792" y="1366840"/>
            <a:ext cx="108634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Raw materials</a:t>
            </a:r>
            <a:endParaRPr lang="en-GB" dirty="0">
              <a:latin typeface="+mn-lt"/>
            </a:endParaRPr>
          </a:p>
        </p:txBody>
      </p:sp>
      <p:sp>
        <p:nvSpPr>
          <p:cNvPr id="92" name="TextBox 91"/>
          <p:cNvSpPr txBox="1"/>
          <p:nvPr/>
        </p:nvSpPr>
        <p:spPr>
          <a:xfrm>
            <a:off x="4354524" y="1891808"/>
            <a:ext cx="1363703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>
                <a:latin typeface="+mn-lt"/>
              </a:rPr>
              <a:t>P</a:t>
            </a:r>
            <a:r>
              <a:rPr lang="en-GB" dirty="0" smtClean="0">
                <a:latin typeface="+mn-lt"/>
              </a:rPr>
              <a:t>roduction</a:t>
            </a:r>
            <a:endParaRPr lang="en-GB" dirty="0">
              <a:latin typeface="+mn-lt"/>
            </a:endParaRPr>
          </a:p>
        </p:txBody>
      </p:sp>
      <p:sp>
        <p:nvSpPr>
          <p:cNvPr id="108" name="TextBox 107"/>
          <p:cNvSpPr txBox="1"/>
          <p:nvPr/>
        </p:nvSpPr>
        <p:spPr>
          <a:xfrm>
            <a:off x="5379450" y="1876749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Logistics</a:t>
            </a:r>
            <a:endParaRPr lang="en-GB" dirty="0">
              <a:latin typeface="+mn-lt"/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7478500" y="1884293"/>
            <a:ext cx="1271101" cy="264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Consumer</a:t>
            </a:r>
            <a:endParaRPr lang="en-GB" dirty="0">
              <a:latin typeface="+mn-lt"/>
            </a:endParaRPr>
          </a:p>
        </p:txBody>
      </p:sp>
      <p:sp>
        <p:nvSpPr>
          <p:cNvPr id="113" name="TextBox 112"/>
          <p:cNvSpPr txBox="1"/>
          <p:nvPr/>
        </p:nvSpPr>
        <p:spPr>
          <a:xfrm>
            <a:off x="2320680" y="1458526"/>
            <a:ext cx="1363703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Supplier tiers</a:t>
            </a:r>
            <a:endParaRPr lang="en-GB" dirty="0">
              <a:latin typeface="+mn-lt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09792" y="3938182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Natural &amp; man-made fibres</a:t>
            </a:r>
            <a:endParaRPr lang="en-GB" dirty="0">
              <a:latin typeface="+mn-lt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1589878" y="3933044"/>
            <a:ext cx="108634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Yarns &amp; threads</a:t>
            </a:r>
            <a:endParaRPr lang="en-GB" dirty="0">
              <a:latin typeface="+mn-lt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2459359" y="3935373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Grey (undyed) fabric</a:t>
            </a:r>
            <a:endParaRPr lang="en-GB" dirty="0">
              <a:latin typeface="+mn-lt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3384853" y="3935373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Finished (dyed) fabric</a:t>
            </a:r>
            <a:endParaRPr lang="en-GB" dirty="0">
              <a:latin typeface="+mn-lt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4493203" y="3935373"/>
            <a:ext cx="1086343" cy="592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dirty="0" smtClean="0">
                <a:latin typeface="+mn-lt"/>
              </a:rPr>
              <a:t>Garment (design, cut, sew, finish)</a:t>
            </a:r>
            <a:endParaRPr lang="en-GB" dirty="0">
              <a:latin typeface="+mn-lt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628650" y="6419567"/>
            <a:ext cx="20942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 smtClean="0">
                <a:solidFill>
                  <a:prstClr val="black"/>
                </a:solidFill>
                <a:sym typeface="Symbol" panose="05050102010706020507" pitchFamily="18" charset="2"/>
              </a:rPr>
              <a:t> </a:t>
            </a:r>
            <a:r>
              <a:rPr lang="en-GB" sz="1200" i="1" dirty="0" smtClean="0">
                <a:solidFill>
                  <a:prstClr val="black"/>
                </a:solidFill>
              </a:rPr>
              <a:t>Catherine Weetman 2016</a:t>
            </a:r>
            <a:endParaRPr lang="en-GB" sz="1200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20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/>
          <p:cNvSpPr/>
          <p:nvPr/>
        </p:nvSpPr>
        <p:spPr>
          <a:xfrm>
            <a:off x="4264023" y="2873857"/>
            <a:ext cx="1373747" cy="1125649"/>
          </a:xfrm>
          <a:prstGeom prst="rect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Bent Arrow 61"/>
          <p:cNvSpPr/>
          <p:nvPr/>
        </p:nvSpPr>
        <p:spPr>
          <a:xfrm rot="5400000">
            <a:off x="7068501" y="3866184"/>
            <a:ext cx="1072980" cy="382465"/>
          </a:xfrm>
          <a:prstGeom prst="bentArrow">
            <a:avLst>
              <a:gd name="adj1" fmla="val 32032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4" name="Bent Arrow 63"/>
          <p:cNvSpPr/>
          <p:nvPr/>
        </p:nvSpPr>
        <p:spPr>
          <a:xfrm rot="5400000">
            <a:off x="7318426" y="3459378"/>
            <a:ext cx="1021079" cy="830417"/>
          </a:xfrm>
          <a:prstGeom prst="bentArrow">
            <a:avLst>
              <a:gd name="adj1" fmla="val 18643"/>
              <a:gd name="adj2" fmla="val 16277"/>
              <a:gd name="adj3" fmla="val 25000"/>
              <a:gd name="adj4" fmla="val 8750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5" name="Bent Arrow 64"/>
          <p:cNvSpPr/>
          <p:nvPr/>
        </p:nvSpPr>
        <p:spPr>
          <a:xfrm rot="16200000" flipV="1">
            <a:off x="7202985" y="2482017"/>
            <a:ext cx="1076355" cy="676037"/>
          </a:xfrm>
          <a:prstGeom prst="bentArrow">
            <a:avLst>
              <a:gd name="adj1" fmla="val 26482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8" name="Picture 25" descr="DHLicon_Store_01"/>
          <p:cNvPicPr>
            <a:picLocks noChangeAspect="1" noChangeArrowheads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504" y="3283366"/>
            <a:ext cx="687884" cy="263144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36"/>
          <p:cNvPicPr>
            <a:picLocks noChangeAspect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487" y="2640918"/>
            <a:ext cx="566058" cy="497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30" descr="DHLicon_Factory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4649398" y="3172011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1"/>
          <p:cNvPicPr>
            <a:picLocks noChangeAspect="1"/>
          </p:cNvPicPr>
          <p:nvPr/>
        </p:nvPicPr>
        <p:blipFill rotWithShape="1"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1" t="14607" r="8391" b="16489"/>
          <a:stretch/>
        </p:blipFill>
        <p:spPr bwMode="auto">
          <a:xfrm>
            <a:off x="2034497" y="3652754"/>
            <a:ext cx="566057" cy="473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" name="Picture 114" descr="DHLicon_Pickup"/>
          <p:cNvPicPr>
            <a:picLocks noChangeAspect="1" noChangeArrowheads="1"/>
          </p:cNvPicPr>
          <p:nvPr/>
        </p:nvPicPr>
        <p:blipFill>
          <a:blip r:embed="rId10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86761" y="3152884"/>
            <a:ext cx="437135" cy="526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7" name="Rectangle 146"/>
          <p:cNvSpPr/>
          <p:nvPr/>
        </p:nvSpPr>
        <p:spPr>
          <a:xfrm>
            <a:off x="2956511" y="2570659"/>
            <a:ext cx="1308246" cy="1712728"/>
          </a:xfrm>
          <a:prstGeom prst="rect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Rectangle 233"/>
          <p:cNvSpPr/>
          <p:nvPr/>
        </p:nvSpPr>
        <p:spPr>
          <a:xfrm>
            <a:off x="1767532" y="2160980"/>
            <a:ext cx="1190459" cy="2542390"/>
          </a:xfrm>
          <a:prstGeom prst="rect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2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42576" y="5060374"/>
            <a:ext cx="492717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pic>
        <p:nvPicPr>
          <p:cNvPr id="123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3808" y="4714144"/>
            <a:ext cx="523187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pic>
        <p:nvPicPr>
          <p:cNvPr id="133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47026" y="5341198"/>
            <a:ext cx="488506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sp>
        <p:nvSpPr>
          <p:cNvPr id="231" name="Bent Arrow 230"/>
          <p:cNvSpPr/>
          <p:nvPr/>
        </p:nvSpPr>
        <p:spPr>
          <a:xfrm rot="5400000">
            <a:off x="5426085" y="4023985"/>
            <a:ext cx="1072980" cy="64956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6" name="Pentagon 225"/>
          <p:cNvSpPr/>
          <p:nvPr/>
        </p:nvSpPr>
        <p:spPr>
          <a:xfrm>
            <a:off x="5631415" y="3161007"/>
            <a:ext cx="1920997" cy="542336"/>
          </a:xfrm>
          <a:prstGeom prst="homePlate">
            <a:avLst/>
          </a:prstGeom>
          <a:solidFill>
            <a:schemeClr val="bg1">
              <a:lumMod val="50000"/>
              <a:alpha val="40000"/>
            </a:schemeClr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074" y="365127"/>
            <a:ext cx="7886700" cy="880578"/>
          </a:xfrm>
        </p:spPr>
        <p:txBody>
          <a:bodyPr anchor="t">
            <a:normAutofit/>
          </a:bodyPr>
          <a:lstStyle/>
          <a:p>
            <a:r>
              <a:rPr lang="en-GB" dirty="0" smtClean="0"/>
              <a:t> </a:t>
            </a:r>
            <a:r>
              <a:rPr lang="en-GB" b="1" dirty="0" smtClean="0"/>
              <a:t>Industrial processes – take, make, dispose</a:t>
            </a:r>
            <a:endParaRPr lang="en-GB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3520298" y="3225554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MAKE PRODUCT</a:t>
            </a:r>
            <a:endParaRPr lang="en-GB" sz="1200" i="1" dirty="0"/>
          </a:p>
        </p:txBody>
      </p:sp>
      <p:graphicFrame>
        <p:nvGraphicFramePr>
          <p:cNvPr id="178" name="Table 17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4511020"/>
              </p:ext>
            </p:extLst>
          </p:nvPr>
        </p:nvGraphicFramePr>
        <p:xfrm>
          <a:off x="6585711" y="5340576"/>
          <a:ext cx="2420535" cy="12275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82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22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3400">
                <a:tc>
                  <a:txBody>
                    <a:bodyPr/>
                    <a:lstStyle/>
                    <a:p>
                      <a:r>
                        <a:rPr lang="en-GB" sz="1200" b="1" dirty="0" smtClean="0"/>
                        <a:t>    KEY</a:t>
                      </a:r>
                      <a:endParaRPr lang="en-GB" sz="1200" b="1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083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err="1" smtClean="0"/>
                        <a:t>GHG</a:t>
                      </a:r>
                      <a:r>
                        <a:rPr lang="en-GB" sz="1200" dirty="0" smtClean="0"/>
                        <a:t> &amp; emissions</a:t>
                      </a:r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6664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Sewage</a:t>
                      </a:r>
                      <a:r>
                        <a:rPr lang="en-GB" sz="1200" baseline="0" dirty="0" smtClean="0"/>
                        <a:t>, effluent, run-off</a:t>
                      </a:r>
                      <a:endParaRPr lang="en-GB" sz="1200" dirty="0" smtClean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6664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Landfill</a:t>
                      </a:r>
                    </a:p>
                  </a:txBody>
                  <a:tcPr marL="0" marR="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90" name="Rectangle 189"/>
          <p:cNvSpPr/>
          <p:nvPr/>
        </p:nvSpPr>
        <p:spPr>
          <a:xfrm>
            <a:off x="6585711" y="5333349"/>
            <a:ext cx="2295861" cy="1250345"/>
          </a:xfrm>
          <a:prstGeom prst="rect">
            <a:avLst/>
          </a:prstGeom>
          <a:noFill/>
          <a:ln w="190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/>
          <p:cNvSpPr txBox="1"/>
          <p:nvPr/>
        </p:nvSpPr>
        <p:spPr>
          <a:xfrm>
            <a:off x="6337502" y="3279342"/>
            <a:ext cx="608656" cy="259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USE</a:t>
            </a:r>
            <a:endParaRPr lang="en-GB" sz="1200" i="1" dirty="0"/>
          </a:p>
        </p:txBody>
      </p:sp>
      <p:sp>
        <p:nvSpPr>
          <p:cNvPr id="29" name="TextBox 28"/>
          <p:cNvSpPr txBox="1"/>
          <p:nvPr/>
        </p:nvSpPr>
        <p:spPr>
          <a:xfrm>
            <a:off x="5107403" y="3190965"/>
            <a:ext cx="655299" cy="425758"/>
          </a:xfrm>
          <a:prstGeom prst="rect">
            <a:avLst/>
          </a:prstGeom>
          <a:noFill/>
        </p:spPr>
        <p:txBody>
          <a:bodyPr wrap="square" lIns="36000" rIns="36000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STORE &amp; SELL</a:t>
            </a:r>
            <a:endParaRPr lang="en-GB" sz="1200" i="1" dirty="0"/>
          </a:p>
        </p:txBody>
      </p:sp>
      <p:pic>
        <p:nvPicPr>
          <p:cNvPr id="90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816" y="5766986"/>
            <a:ext cx="436940" cy="586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065" y="5221746"/>
            <a:ext cx="436940" cy="586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318" y="4922802"/>
            <a:ext cx="436940" cy="58687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Cloud 101"/>
          <p:cNvSpPr/>
          <p:nvPr/>
        </p:nvSpPr>
        <p:spPr>
          <a:xfrm rot="21317504" flipV="1">
            <a:off x="3881030" y="1126591"/>
            <a:ext cx="696090" cy="356244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Cloud 102"/>
          <p:cNvSpPr/>
          <p:nvPr/>
        </p:nvSpPr>
        <p:spPr>
          <a:xfrm>
            <a:off x="5330290" y="1517999"/>
            <a:ext cx="601615" cy="323597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Cloud 103"/>
          <p:cNvSpPr/>
          <p:nvPr/>
        </p:nvSpPr>
        <p:spPr>
          <a:xfrm>
            <a:off x="3293495" y="1290793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Cloud 104"/>
          <p:cNvSpPr/>
          <p:nvPr/>
        </p:nvSpPr>
        <p:spPr>
          <a:xfrm>
            <a:off x="7176276" y="2070705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1" name="Cloud 110"/>
          <p:cNvSpPr/>
          <p:nvPr/>
        </p:nvSpPr>
        <p:spPr>
          <a:xfrm>
            <a:off x="4744535" y="1424146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" name="Cloud 111"/>
          <p:cNvSpPr/>
          <p:nvPr/>
        </p:nvSpPr>
        <p:spPr>
          <a:xfrm>
            <a:off x="6063924" y="1757174"/>
            <a:ext cx="474961" cy="258823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8" name="Cloud 117"/>
          <p:cNvSpPr/>
          <p:nvPr/>
        </p:nvSpPr>
        <p:spPr>
          <a:xfrm>
            <a:off x="6698949" y="5561091"/>
            <a:ext cx="474961" cy="258823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9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010" y="6188857"/>
            <a:ext cx="266707" cy="358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0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38835" y="5855899"/>
            <a:ext cx="421628" cy="323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5" name="Bent Arrow 134"/>
          <p:cNvSpPr/>
          <p:nvPr/>
        </p:nvSpPr>
        <p:spPr>
          <a:xfrm rot="5400000">
            <a:off x="4055812" y="4338178"/>
            <a:ext cx="1072979" cy="64956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41" name="Picture 140"/>
          <p:cNvPicPr>
            <a:picLocks noChangeAspect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31" y="3201105"/>
            <a:ext cx="605074" cy="605074"/>
          </a:xfrm>
          <a:prstGeom prst="rect">
            <a:avLst/>
          </a:prstGeom>
        </p:spPr>
      </p:pic>
      <p:pic>
        <p:nvPicPr>
          <p:cNvPr id="142" name="Picture 1"/>
          <p:cNvPicPr>
            <a:picLocks noChangeAspect="1"/>
          </p:cNvPicPr>
          <p:nvPr/>
        </p:nvPicPr>
        <p:blipFill>
          <a:blip r:embed="rId1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70" y="1762326"/>
            <a:ext cx="502796" cy="502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5" name="Picture 2"/>
          <p:cNvPicPr>
            <a:picLocks noChangeAspect="1"/>
          </p:cNvPicPr>
          <p:nvPr/>
        </p:nvPicPr>
        <p:blipFill>
          <a:blip r:embed="rId1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94" y="4305779"/>
            <a:ext cx="646243" cy="64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6" name="Picture 104" descr="DHLicon_Schutthaufen"/>
          <p:cNvPicPr>
            <a:picLocks noChangeAspect="1" noChangeArrowheads="1"/>
          </p:cNvPicPr>
          <p:nvPr/>
        </p:nvPicPr>
        <p:blipFill>
          <a:blip r:embed="rId16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51" y="2757493"/>
            <a:ext cx="677516" cy="451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 descr="oil_barrel.jpe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0" t="4638" r="12197" b="9579"/>
          <a:stretch/>
        </p:blipFill>
        <p:spPr bwMode="auto">
          <a:xfrm>
            <a:off x="642986" y="3788975"/>
            <a:ext cx="414965" cy="48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rop icon"/>
          <p:cNvPicPr>
            <a:picLocks noChangeAspect="1" noChangeArrowheads="1"/>
          </p:cNvPicPr>
          <p:nvPr/>
        </p:nvPicPr>
        <p:blipFill>
          <a:blip r:embed="rId1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84" y="2259645"/>
            <a:ext cx="539168" cy="54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Bent Arrow 45"/>
          <p:cNvSpPr/>
          <p:nvPr/>
        </p:nvSpPr>
        <p:spPr>
          <a:xfrm rot="5400000">
            <a:off x="2982836" y="4255491"/>
            <a:ext cx="1076355" cy="1132152"/>
          </a:xfrm>
          <a:prstGeom prst="bentArrow">
            <a:avLst>
              <a:gd name="adj1" fmla="val 20396"/>
              <a:gd name="adj2" fmla="val 18753"/>
              <a:gd name="adj3" fmla="val 25000"/>
              <a:gd name="adj4" fmla="val 8750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7" name="Bent Arrow 46"/>
          <p:cNvSpPr/>
          <p:nvPr/>
        </p:nvSpPr>
        <p:spPr>
          <a:xfrm rot="5400000">
            <a:off x="2682677" y="4750900"/>
            <a:ext cx="1245588" cy="701443"/>
          </a:xfrm>
          <a:prstGeom prst="bentArrow">
            <a:avLst>
              <a:gd name="adj1" fmla="val 33281"/>
              <a:gd name="adj2" fmla="val 25000"/>
              <a:gd name="adj3" fmla="val 25000"/>
              <a:gd name="adj4" fmla="val 87500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8" name="Bent Arrow 47"/>
          <p:cNvSpPr/>
          <p:nvPr/>
        </p:nvSpPr>
        <p:spPr>
          <a:xfrm rot="16200000" flipV="1">
            <a:off x="4291922" y="1772842"/>
            <a:ext cx="1076355" cy="1132152"/>
          </a:xfrm>
          <a:prstGeom prst="bentArrow">
            <a:avLst>
              <a:gd name="adj1" fmla="val 27891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9" name="Picture 30" descr="DHLicon_Factory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268083" y="3498114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" name="Picture 30" descr="DHLicon_Factory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gray">
          <a:xfrm>
            <a:off x="3273304" y="2762745"/>
            <a:ext cx="538831" cy="43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" name="Bent Arrow 51"/>
          <p:cNvSpPr/>
          <p:nvPr/>
        </p:nvSpPr>
        <p:spPr>
          <a:xfrm rot="5400000">
            <a:off x="5673530" y="3646314"/>
            <a:ext cx="1021079" cy="1093034"/>
          </a:xfrm>
          <a:prstGeom prst="bentArrow">
            <a:avLst>
              <a:gd name="adj1" fmla="val 13785"/>
              <a:gd name="adj2" fmla="val 16277"/>
              <a:gd name="adj3" fmla="val 25000"/>
              <a:gd name="adj4" fmla="val 8750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3" name="Bent Arrow 52"/>
          <p:cNvSpPr/>
          <p:nvPr/>
        </p:nvSpPr>
        <p:spPr>
          <a:xfrm rot="5400000">
            <a:off x="4270999" y="3989537"/>
            <a:ext cx="1079137" cy="1093034"/>
          </a:xfrm>
          <a:prstGeom prst="bentArrow">
            <a:avLst>
              <a:gd name="adj1" fmla="val 13785"/>
              <a:gd name="adj2" fmla="val 15654"/>
              <a:gd name="adj3" fmla="val 25000"/>
              <a:gd name="adj4" fmla="val 68769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2125661" y="3228131"/>
            <a:ext cx="1363703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300"/>
              </a:lnSpc>
            </a:pPr>
            <a:r>
              <a:rPr lang="en-GB" sz="1200" i="1" dirty="0" smtClean="0"/>
              <a:t>TAKE MATERIALS</a:t>
            </a:r>
            <a:endParaRPr lang="en-GB" sz="1200" i="1" dirty="0"/>
          </a:p>
        </p:txBody>
      </p:sp>
      <p:sp>
        <p:nvSpPr>
          <p:cNvPr id="56" name="Chevron 55"/>
          <p:cNvSpPr/>
          <p:nvPr/>
        </p:nvSpPr>
        <p:spPr>
          <a:xfrm>
            <a:off x="1219869" y="1969640"/>
            <a:ext cx="486420" cy="671277"/>
          </a:xfrm>
          <a:prstGeom prst="chevron">
            <a:avLst/>
          </a:prstGeom>
          <a:solidFill>
            <a:schemeClr val="accent2"/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Chevron 56"/>
          <p:cNvSpPr/>
          <p:nvPr/>
        </p:nvSpPr>
        <p:spPr>
          <a:xfrm>
            <a:off x="1229215" y="2809343"/>
            <a:ext cx="450100" cy="1317127"/>
          </a:xfrm>
          <a:prstGeom prst="chevron">
            <a:avLst>
              <a:gd name="adj" fmla="val 45854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Chevron 57"/>
          <p:cNvSpPr/>
          <p:nvPr/>
        </p:nvSpPr>
        <p:spPr>
          <a:xfrm>
            <a:off x="1229215" y="4267712"/>
            <a:ext cx="486420" cy="542336"/>
          </a:xfrm>
          <a:prstGeom prst="chevron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Bent Arrow 58"/>
          <p:cNvSpPr/>
          <p:nvPr/>
        </p:nvSpPr>
        <p:spPr>
          <a:xfrm rot="16200000" flipV="1">
            <a:off x="2966746" y="1467007"/>
            <a:ext cx="1076355" cy="1132152"/>
          </a:xfrm>
          <a:prstGeom prst="bentArrow">
            <a:avLst>
              <a:gd name="adj1" fmla="val 36637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0" name="Bent Arrow 59"/>
          <p:cNvSpPr/>
          <p:nvPr/>
        </p:nvSpPr>
        <p:spPr>
          <a:xfrm rot="16200000" flipV="1">
            <a:off x="5659417" y="2073460"/>
            <a:ext cx="1076355" cy="1132152"/>
          </a:xfrm>
          <a:prstGeom prst="bentArrow">
            <a:avLst>
              <a:gd name="adj1" fmla="val 27891"/>
              <a:gd name="adj2" fmla="val 28748"/>
              <a:gd name="adj3" fmla="val 25000"/>
              <a:gd name="adj4" fmla="val 875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61" name="Picture 46" descr="http://ts1.mm.bing.net/th?id=I.4736426214556436&amp;pid=1.9"/>
          <p:cNvPicPr>
            <a:picLocks noChangeAspect="1" noChangeArrowheads="1"/>
          </p:cNvPicPr>
          <p:nvPr/>
        </p:nvPicPr>
        <p:blipFill>
          <a:blip r:embed="rId1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41249" y="4395899"/>
            <a:ext cx="523187" cy="390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xtLst/>
        </p:spPr>
      </p:pic>
      <p:pic>
        <p:nvPicPr>
          <p:cNvPr id="63" name="Picture 103" descr="DHLicon_Trashbin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759" y="4604557"/>
            <a:ext cx="436940" cy="586870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Cloud 65"/>
          <p:cNvSpPr/>
          <p:nvPr/>
        </p:nvSpPr>
        <p:spPr>
          <a:xfrm>
            <a:off x="7659073" y="1900628"/>
            <a:ext cx="601615" cy="323597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Cloud 66"/>
          <p:cNvSpPr/>
          <p:nvPr/>
        </p:nvSpPr>
        <p:spPr>
          <a:xfrm>
            <a:off x="6436460" y="1430419"/>
            <a:ext cx="601615" cy="323597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TextBox 67"/>
          <p:cNvSpPr txBox="1"/>
          <p:nvPr/>
        </p:nvSpPr>
        <p:spPr>
          <a:xfrm>
            <a:off x="422202" y="4966221"/>
            <a:ext cx="31109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chemeClr val="bg1">
                    <a:lumMod val="50000"/>
                  </a:schemeClr>
                </a:solidFill>
                <a:latin typeface="Calibri" panose="020F0502020204030204"/>
              </a:rPr>
              <a:t>TECHNICAL AND BIOLOGICAL MATERIALS MIXED UP</a:t>
            </a:r>
          </a:p>
          <a:p>
            <a:endParaRPr lang="en-GB" sz="1600" b="1" dirty="0" smtClean="0">
              <a:solidFill>
                <a:schemeClr val="bg1">
                  <a:lumMod val="50000"/>
                </a:schemeClr>
              </a:solidFill>
              <a:latin typeface="Calibri" panose="020F0502020204030204"/>
            </a:endParaRPr>
          </a:p>
          <a:p>
            <a:r>
              <a:rPr lang="en-GB" sz="1600" b="1" dirty="0" smtClean="0">
                <a:solidFill>
                  <a:schemeClr val="bg1">
                    <a:lumMod val="50000"/>
                  </a:schemeClr>
                </a:solidFill>
                <a:latin typeface="Calibri" panose="020F0502020204030204"/>
              </a:rPr>
              <a:t>ENERGY FROM FINITE SOURCES</a:t>
            </a:r>
            <a:endParaRPr lang="en-GB" sz="1600" b="1" dirty="0">
              <a:solidFill>
                <a:schemeClr val="bg1">
                  <a:lumMod val="50000"/>
                </a:schemeClr>
              </a:solidFill>
              <a:latin typeface="Calibri" panose="020F0502020204030204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385537" y="6261562"/>
            <a:ext cx="24111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ym typeface="Symbol" panose="05050102010706020507" pitchFamily="18" charset="2"/>
              </a:rPr>
              <a:t> </a:t>
            </a:r>
            <a:r>
              <a:rPr lang="en-GB" i="1" dirty="0" smtClean="0"/>
              <a:t>Catherine Weetman 2015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5711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Life </a:t>
            </a:r>
            <a:r>
              <a:rPr lang="en-GB" b="1" dirty="0" smtClean="0"/>
              <a:t>Cycle Assessment overview</a:t>
            </a:r>
            <a:endParaRPr lang="en-GB" b="1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879050004"/>
              </p:ext>
            </p:extLst>
          </p:nvPr>
        </p:nvGraphicFramePr>
        <p:xfrm>
          <a:off x="1134864" y="4536726"/>
          <a:ext cx="7306072" cy="1776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Flowchart: Alternate Process 8"/>
          <p:cNvSpPr/>
          <p:nvPr/>
        </p:nvSpPr>
        <p:spPr>
          <a:xfrm>
            <a:off x="3114905" y="1600200"/>
            <a:ext cx="1460310" cy="545910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Goal &amp; Scope definition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Flowchart: Alternate Process 9"/>
          <p:cNvSpPr/>
          <p:nvPr/>
        </p:nvSpPr>
        <p:spPr>
          <a:xfrm>
            <a:off x="3114905" y="2524258"/>
            <a:ext cx="1460310" cy="545910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Inventory analysis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lowchart: Alternate Process 10"/>
          <p:cNvSpPr/>
          <p:nvPr/>
        </p:nvSpPr>
        <p:spPr>
          <a:xfrm>
            <a:off x="3114905" y="3481150"/>
            <a:ext cx="1460310" cy="545910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Impact assessment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lowchart: Alternate Process 11"/>
          <p:cNvSpPr/>
          <p:nvPr/>
        </p:nvSpPr>
        <p:spPr>
          <a:xfrm rot="16200000">
            <a:off x="4505239" y="2091157"/>
            <a:ext cx="2426860" cy="1444946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Interpretation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&amp;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Reporting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3537985" y="2146110"/>
            <a:ext cx="0" cy="378148"/>
          </a:xfrm>
          <a:prstGeom prst="straightConnector1">
            <a:avLst/>
          </a:prstGeom>
          <a:ln w="190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537985" y="3097464"/>
            <a:ext cx="0" cy="378148"/>
          </a:xfrm>
          <a:prstGeom prst="straightConnector1">
            <a:avLst/>
          </a:prstGeom>
          <a:ln w="190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4099818" y="3089354"/>
            <a:ext cx="0" cy="378148"/>
          </a:xfrm>
          <a:prstGeom prst="straightConnector1">
            <a:avLst/>
          </a:prstGeom>
          <a:ln w="190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4099818" y="2146110"/>
            <a:ext cx="0" cy="378148"/>
          </a:xfrm>
          <a:prstGeom prst="straightConnector1">
            <a:avLst/>
          </a:prstGeom>
          <a:ln w="190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5400000">
            <a:off x="4764289" y="1816849"/>
            <a:ext cx="0" cy="378148"/>
          </a:xfrm>
          <a:prstGeom prst="straightConnector1">
            <a:avLst/>
          </a:prstGeom>
          <a:ln w="158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rot="5400000" flipV="1">
            <a:off x="4764289" y="1604022"/>
            <a:ext cx="0" cy="378148"/>
          </a:xfrm>
          <a:prstGeom prst="straightConnector1">
            <a:avLst/>
          </a:prstGeom>
          <a:ln w="158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4779825" y="2756451"/>
            <a:ext cx="0" cy="378148"/>
          </a:xfrm>
          <a:prstGeom prst="straightConnector1">
            <a:avLst/>
          </a:prstGeom>
          <a:ln w="158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 flipV="1">
            <a:off x="4807121" y="2543624"/>
            <a:ext cx="0" cy="378148"/>
          </a:xfrm>
          <a:prstGeom prst="straightConnector1">
            <a:avLst/>
          </a:prstGeom>
          <a:ln w="158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5400000">
            <a:off x="4764289" y="3676124"/>
            <a:ext cx="0" cy="378148"/>
          </a:xfrm>
          <a:prstGeom prst="straightConnector1">
            <a:avLst/>
          </a:prstGeom>
          <a:ln w="158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rot="5400000" flipV="1">
            <a:off x="4777937" y="3463297"/>
            <a:ext cx="0" cy="378148"/>
          </a:xfrm>
          <a:prstGeom prst="straightConnector1">
            <a:avLst/>
          </a:prstGeom>
          <a:ln w="158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ounded Rectangular Callout 23"/>
          <p:cNvSpPr/>
          <p:nvPr/>
        </p:nvSpPr>
        <p:spPr>
          <a:xfrm>
            <a:off x="610743" y="1177347"/>
            <a:ext cx="2182037" cy="968763"/>
          </a:xfrm>
          <a:prstGeom prst="wedgeRoundRectCallout">
            <a:avLst>
              <a:gd name="adj1" fmla="val 64651"/>
              <a:gd name="adj2" fmla="val 2077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Product, materials, supplier(s), manufacture method/location, customer channel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Pentagon 2"/>
          <p:cNvSpPr/>
          <p:nvPr/>
        </p:nvSpPr>
        <p:spPr>
          <a:xfrm rot="16200000">
            <a:off x="4405763" y="1032582"/>
            <a:ext cx="764275" cy="7306070"/>
          </a:xfrm>
          <a:prstGeom prst="homePlate">
            <a:avLst>
              <a:gd name="adj" fmla="val 34165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Outputs: emissions to air and atmosphere, effluents to water and soil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Impact on biodiversity and living systems, soil degradation, land use change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Pentagon 24"/>
          <p:cNvSpPr/>
          <p:nvPr/>
        </p:nvSpPr>
        <p:spPr>
          <a:xfrm rot="16200000">
            <a:off x="4405763" y="2540896"/>
            <a:ext cx="764275" cy="7306070"/>
          </a:xfrm>
          <a:prstGeom prst="homePlate">
            <a:avLst>
              <a:gd name="adj" fmla="val 25368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Inputs: resources (materials, chemicals, energy and water) for farming and production,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transport and logistics along the entire supply chain, facilities and inputs for sales, use and disposal.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Rounded Rectangular Callout 25"/>
          <p:cNvSpPr/>
          <p:nvPr/>
        </p:nvSpPr>
        <p:spPr>
          <a:xfrm>
            <a:off x="720201" y="2404755"/>
            <a:ext cx="1980915" cy="784916"/>
          </a:xfrm>
          <a:prstGeom prst="wedgeRoundRectCallout">
            <a:avLst>
              <a:gd name="adj1" fmla="val 68288"/>
              <a:gd name="adj2" fmla="val 6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Inputs and outputs at each stage, including transport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Rounded Rectangular Callout 27"/>
          <p:cNvSpPr/>
          <p:nvPr/>
        </p:nvSpPr>
        <p:spPr>
          <a:xfrm>
            <a:off x="577046" y="3323358"/>
            <a:ext cx="2116878" cy="784916"/>
          </a:xfrm>
          <a:prstGeom prst="wedgeRoundRectCallout">
            <a:avLst>
              <a:gd name="adj1" fmla="val 68288"/>
              <a:gd name="adj2" fmla="val 6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Effects of inputs and outputs grouped into categories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9" name="Rounded Rectangular Callout 28"/>
          <p:cNvSpPr/>
          <p:nvPr/>
        </p:nvSpPr>
        <p:spPr>
          <a:xfrm>
            <a:off x="6840913" y="1873154"/>
            <a:ext cx="1674437" cy="1224309"/>
          </a:xfrm>
          <a:prstGeom prst="wedgeRoundRectCallout">
            <a:avLst>
              <a:gd name="adj1" fmla="val -69090"/>
              <a:gd name="adj2" fmla="val 8020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Results reported, evaluate opportunities to reduce impact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2954568" y="1492826"/>
            <a:ext cx="320673" cy="32067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37" name="Oval 36"/>
          <p:cNvSpPr/>
          <p:nvPr/>
        </p:nvSpPr>
        <p:spPr>
          <a:xfrm>
            <a:off x="2957865" y="2397514"/>
            <a:ext cx="320673" cy="32067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8" name="Oval 37"/>
          <p:cNvSpPr/>
          <p:nvPr/>
        </p:nvSpPr>
        <p:spPr>
          <a:xfrm>
            <a:off x="2958085" y="3365177"/>
            <a:ext cx="320673" cy="32067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9" name="Oval 38"/>
          <p:cNvSpPr/>
          <p:nvPr/>
        </p:nvSpPr>
        <p:spPr>
          <a:xfrm>
            <a:off x="4967011" y="1492315"/>
            <a:ext cx="320673" cy="32067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8116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950" y="365127"/>
            <a:ext cx="8153400" cy="880578"/>
          </a:xfrm>
        </p:spPr>
        <p:txBody>
          <a:bodyPr/>
          <a:lstStyle/>
          <a:p>
            <a:r>
              <a:rPr lang="en-GB" b="1" dirty="0" smtClean="0"/>
              <a:t>Life </a:t>
            </a:r>
            <a:r>
              <a:rPr lang="en-GB" b="1" dirty="0" smtClean="0"/>
              <a:t>Cycle Assessment for jeans</a:t>
            </a:r>
            <a:endParaRPr lang="en-GB" b="1" dirty="0"/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0999233"/>
              </p:ext>
            </p:extLst>
          </p:nvPr>
        </p:nvGraphicFramePr>
        <p:xfrm>
          <a:off x="361950" y="1396494"/>
          <a:ext cx="8420100" cy="3438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35" name="Worksheet" r:id="rId3" imgW="8419996" imgH="3438414" progId="Excel.Sheet.12">
                  <p:embed/>
                </p:oleObj>
              </mc:Choice>
              <mc:Fallback>
                <p:oleObj name="Worksheet" r:id="rId3" imgW="8419996" imgH="343841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61950" y="1396494"/>
                        <a:ext cx="8420100" cy="3438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990745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Strategic </a:t>
            </a:r>
            <a:r>
              <a:rPr lang="en-GB" b="1" dirty="0" smtClean="0"/>
              <a:t>Process</a:t>
            </a: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730015" y="1750572"/>
            <a:ext cx="7638537" cy="2892866"/>
            <a:chOff x="730015" y="1750572"/>
            <a:chExt cx="7781461" cy="3167100"/>
          </a:xfrm>
        </p:grpSpPr>
        <p:sp>
          <p:nvSpPr>
            <p:cNvPr id="10" name="Freeform 9"/>
            <p:cNvSpPr/>
            <p:nvPr/>
          </p:nvSpPr>
          <p:spPr>
            <a:xfrm>
              <a:off x="730015" y="1750572"/>
              <a:ext cx="1761471" cy="734399"/>
            </a:xfrm>
            <a:custGeom>
              <a:avLst/>
              <a:gdLst>
                <a:gd name="connsiteX0" fmla="*/ 0 w 1761471"/>
                <a:gd name="connsiteY0" fmla="*/ 73440 h 734399"/>
                <a:gd name="connsiteX1" fmla="*/ 73440 w 1761471"/>
                <a:gd name="connsiteY1" fmla="*/ 0 h 734399"/>
                <a:gd name="connsiteX2" fmla="*/ 1688031 w 1761471"/>
                <a:gd name="connsiteY2" fmla="*/ 0 h 734399"/>
                <a:gd name="connsiteX3" fmla="*/ 1761471 w 1761471"/>
                <a:gd name="connsiteY3" fmla="*/ 73440 h 734399"/>
                <a:gd name="connsiteX4" fmla="*/ 1761471 w 1761471"/>
                <a:gd name="connsiteY4" fmla="*/ 660959 h 734399"/>
                <a:gd name="connsiteX5" fmla="*/ 1688031 w 1761471"/>
                <a:gd name="connsiteY5" fmla="*/ 734399 h 734399"/>
                <a:gd name="connsiteX6" fmla="*/ 73440 w 1761471"/>
                <a:gd name="connsiteY6" fmla="*/ 734399 h 734399"/>
                <a:gd name="connsiteX7" fmla="*/ 0 w 1761471"/>
                <a:gd name="connsiteY7" fmla="*/ 660959 h 734399"/>
                <a:gd name="connsiteX8" fmla="*/ 0 w 1761471"/>
                <a:gd name="connsiteY8" fmla="*/ 73440 h 734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61471" h="734399">
                  <a:moveTo>
                    <a:pt x="0" y="73440"/>
                  </a:moveTo>
                  <a:cubicBezTo>
                    <a:pt x="0" y="32880"/>
                    <a:pt x="32880" y="0"/>
                    <a:pt x="73440" y="0"/>
                  </a:cubicBezTo>
                  <a:lnTo>
                    <a:pt x="1688031" y="0"/>
                  </a:lnTo>
                  <a:cubicBezTo>
                    <a:pt x="1728591" y="0"/>
                    <a:pt x="1761471" y="32880"/>
                    <a:pt x="1761471" y="73440"/>
                  </a:cubicBezTo>
                  <a:lnTo>
                    <a:pt x="1761471" y="660959"/>
                  </a:lnTo>
                  <a:cubicBezTo>
                    <a:pt x="1761471" y="701519"/>
                    <a:pt x="1728591" y="734399"/>
                    <a:pt x="1688031" y="734399"/>
                  </a:cubicBezTo>
                  <a:lnTo>
                    <a:pt x="73440" y="734399"/>
                  </a:lnTo>
                  <a:cubicBezTo>
                    <a:pt x="32880" y="734399"/>
                    <a:pt x="0" y="701519"/>
                    <a:pt x="0" y="660959"/>
                  </a:cubicBezTo>
                  <a:lnTo>
                    <a:pt x="0" y="73440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0904" tIns="120904" rIns="120904" bIns="309569" numCol="1" spcCol="1270" anchor="t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700" b="1" kern="1200" dirty="0" smtClean="0"/>
                <a:t>Define</a:t>
              </a:r>
              <a:endParaRPr lang="en-GB" sz="1700" b="1" kern="1200" dirty="0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30016" y="2240172"/>
              <a:ext cx="2122254" cy="2677500"/>
            </a:xfrm>
            <a:custGeom>
              <a:avLst/>
              <a:gdLst>
                <a:gd name="connsiteX0" fmla="*/ 0 w 1761471"/>
                <a:gd name="connsiteY0" fmla="*/ 176147 h 2677500"/>
                <a:gd name="connsiteX1" fmla="*/ 176147 w 1761471"/>
                <a:gd name="connsiteY1" fmla="*/ 0 h 2677500"/>
                <a:gd name="connsiteX2" fmla="*/ 1585324 w 1761471"/>
                <a:gd name="connsiteY2" fmla="*/ 0 h 2677500"/>
                <a:gd name="connsiteX3" fmla="*/ 1761471 w 1761471"/>
                <a:gd name="connsiteY3" fmla="*/ 176147 h 2677500"/>
                <a:gd name="connsiteX4" fmla="*/ 1761471 w 1761471"/>
                <a:gd name="connsiteY4" fmla="*/ 2501353 h 2677500"/>
                <a:gd name="connsiteX5" fmla="*/ 1585324 w 1761471"/>
                <a:gd name="connsiteY5" fmla="*/ 2677500 h 2677500"/>
                <a:gd name="connsiteX6" fmla="*/ 176147 w 1761471"/>
                <a:gd name="connsiteY6" fmla="*/ 2677500 h 2677500"/>
                <a:gd name="connsiteX7" fmla="*/ 0 w 1761471"/>
                <a:gd name="connsiteY7" fmla="*/ 2501353 h 2677500"/>
                <a:gd name="connsiteX8" fmla="*/ 0 w 1761471"/>
                <a:gd name="connsiteY8" fmla="*/ 176147 h 267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61471" h="2677500">
                  <a:moveTo>
                    <a:pt x="0" y="176147"/>
                  </a:moveTo>
                  <a:cubicBezTo>
                    <a:pt x="0" y="78864"/>
                    <a:pt x="78864" y="0"/>
                    <a:pt x="176147" y="0"/>
                  </a:cubicBezTo>
                  <a:lnTo>
                    <a:pt x="1585324" y="0"/>
                  </a:lnTo>
                  <a:cubicBezTo>
                    <a:pt x="1682607" y="0"/>
                    <a:pt x="1761471" y="78864"/>
                    <a:pt x="1761471" y="176147"/>
                  </a:cubicBezTo>
                  <a:lnTo>
                    <a:pt x="1761471" y="2501353"/>
                  </a:lnTo>
                  <a:cubicBezTo>
                    <a:pt x="1761471" y="2598636"/>
                    <a:pt x="1682607" y="2677500"/>
                    <a:pt x="1585324" y="2677500"/>
                  </a:cubicBezTo>
                  <a:lnTo>
                    <a:pt x="176147" y="2677500"/>
                  </a:lnTo>
                  <a:cubicBezTo>
                    <a:pt x="78864" y="2677500"/>
                    <a:pt x="0" y="2598636"/>
                    <a:pt x="0" y="2501353"/>
                  </a:cubicBezTo>
                  <a:lnTo>
                    <a:pt x="0" y="176147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2496" tIns="172496" rIns="172496" bIns="172496" numCol="1" spcCol="1270" anchor="t" anchorCtr="0">
              <a:noAutofit/>
            </a:bodyPr>
            <a:lstStyle/>
            <a:p>
              <a:pPr marL="363538" lvl="1" indent="-363538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/>
              </a:pPr>
              <a:r>
                <a:rPr lang="en-GB" sz="1700" kern="1200" dirty="0" smtClean="0"/>
                <a:t>Aims &amp; purpose</a:t>
              </a:r>
              <a:endParaRPr lang="en-GB" sz="1700" kern="1200" dirty="0"/>
            </a:p>
            <a:p>
              <a:pPr marL="363538" lvl="1" indent="-363538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/>
              </a:pPr>
              <a:r>
                <a:rPr lang="en-GB" sz="1700" kern="1200" dirty="0" smtClean="0"/>
                <a:t>Scope and boundaries</a:t>
              </a:r>
            </a:p>
            <a:p>
              <a:pPr marL="363538" lvl="1" indent="-363538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/>
              </a:pPr>
              <a:r>
                <a:rPr lang="en-GB" sz="1700" kern="1200" dirty="0" smtClean="0"/>
                <a:t>Resources &amp; information</a:t>
              </a:r>
            </a:p>
            <a:p>
              <a:pPr marL="363538" lvl="1" indent="-363538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/>
              </a:pPr>
              <a:r>
                <a:rPr lang="en-GB" sz="1700" dirty="0" smtClean="0"/>
                <a:t>Ideas</a:t>
              </a:r>
              <a:endParaRPr lang="en-GB" sz="1700" kern="1200" dirty="0" smtClean="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2758519" y="1776094"/>
              <a:ext cx="566109" cy="438555"/>
            </a:xfrm>
            <a:custGeom>
              <a:avLst/>
              <a:gdLst>
                <a:gd name="connsiteX0" fmla="*/ 0 w 566109"/>
                <a:gd name="connsiteY0" fmla="*/ 87711 h 438555"/>
                <a:gd name="connsiteX1" fmla="*/ 346832 w 566109"/>
                <a:gd name="connsiteY1" fmla="*/ 87711 h 438555"/>
                <a:gd name="connsiteX2" fmla="*/ 346832 w 566109"/>
                <a:gd name="connsiteY2" fmla="*/ 0 h 438555"/>
                <a:gd name="connsiteX3" fmla="*/ 566109 w 566109"/>
                <a:gd name="connsiteY3" fmla="*/ 219278 h 438555"/>
                <a:gd name="connsiteX4" fmla="*/ 346832 w 566109"/>
                <a:gd name="connsiteY4" fmla="*/ 438555 h 438555"/>
                <a:gd name="connsiteX5" fmla="*/ 346832 w 566109"/>
                <a:gd name="connsiteY5" fmla="*/ 350844 h 438555"/>
                <a:gd name="connsiteX6" fmla="*/ 0 w 566109"/>
                <a:gd name="connsiteY6" fmla="*/ 350844 h 438555"/>
                <a:gd name="connsiteX7" fmla="*/ 0 w 566109"/>
                <a:gd name="connsiteY7" fmla="*/ 87711 h 438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6109" h="438555">
                  <a:moveTo>
                    <a:pt x="0" y="87711"/>
                  </a:moveTo>
                  <a:lnTo>
                    <a:pt x="346832" y="87711"/>
                  </a:lnTo>
                  <a:lnTo>
                    <a:pt x="346832" y="0"/>
                  </a:lnTo>
                  <a:lnTo>
                    <a:pt x="566109" y="219278"/>
                  </a:lnTo>
                  <a:lnTo>
                    <a:pt x="346832" y="438555"/>
                  </a:lnTo>
                  <a:lnTo>
                    <a:pt x="346832" y="350844"/>
                  </a:lnTo>
                  <a:lnTo>
                    <a:pt x="0" y="350844"/>
                  </a:lnTo>
                  <a:lnTo>
                    <a:pt x="0" y="8771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87711" rIns="131566" bIns="87711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1400" kern="1200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3559617" y="1750572"/>
              <a:ext cx="1761471" cy="734399"/>
            </a:xfrm>
            <a:custGeom>
              <a:avLst/>
              <a:gdLst>
                <a:gd name="connsiteX0" fmla="*/ 0 w 1761471"/>
                <a:gd name="connsiteY0" fmla="*/ 73440 h 734399"/>
                <a:gd name="connsiteX1" fmla="*/ 73440 w 1761471"/>
                <a:gd name="connsiteY1" fmla="*/ 0 h 734399"/>
                <a:gd name="connsiteX2" fmla="*/ 1688031 w 1761471"/>
                <a:gd name="connsiteY2" fmla="*/ 0 h 734399"/>
                <a:gd name="connsiteX3" fmla="*/ 1761471 w 1761471"/>
                <a:gd name="connsiteY3" fmla="*/ 73440 h 734399"/>
                <a:gd name="connsiteX4" fmla="*/ 1761471 w 1761471"/>
                <a:gd name="connsiteY4" fmla="*/ 660959 h 734399"/>
                <a:gd name="connsiteX5" fmla="*/ 1688031 w 1761471"/>
                <a:gd name="connsiteY5" fmla="*/ 734399 h 734399"/>
                <a:gd name="connsiteX6" fmla="*/ 73440 w 1761471"/>
                <a:gd name="connsiteY6" fmla="*/ 734399 h 734399"/>
                <a:gd name="connsiteX7" fmla="*/ 0 w 1761471"/>
                <a:gd name="connsiteY7" fmla="*/ 660959 h 734399"/>
                <a:gd name="connsiteX8" fmla="*/ 0 w 1761471"/>
                <a:gd name="connsiteY8" fmla="*/ 73440 h 734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61471" h="734399">
                  <a:moveTo>
                    <a:pt x="0" y="73440"/>
                  </a:moveTo>
                  <a:cubicBezTo>
                    <a:pt x="0" y="32880"/>
                    <a:pt x="32880" y="0"/>
                    <a:pt x="73440" y="0"/>
                  </a:cubicBezTo>
                  <a:lnTo>
                    <a:pt x="1688031" y="0"/>
                  </a:lnTo>
                  <a:cubicBezTo>
                    <a:pt x="1728591" y="0"/>
                    <a:pt x="1761471" y="32880"/>
                    <a:pt x="1761471" y="73440"/>
                  </a:cubicBezTo>
                  <a:lnTo>
                    <a:pt x="1761471" y="660959"/>
                  </a:lnTo>
                  <a:cubicBezTo>
                    <a:pt x="1761471" y="701519"/>
                    <a:pt x="1728591" y="734399"/>
                    <a:pt x="1688031" y="734399"/>
                  </a:cubicBezTo>
                  <a:lnTo>
                    <a:pt x="73440" y="734399"/>
                  </a:lnTo>
                  <a:cubicBezTo>
                    <a:pt x="32880" y="734399"/>
                    <a:pt x="0" y="701519"/>
                    <a:pt x="0" y="660959"/>
                  </a:cubicBezTo>
                  <a:lnTo>
                    <a:pt x="0" y="73440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0904" tIns="120904" rIns="120904" bIns="309569" numCol="1" spcCol="1270" anchor="t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700" b="1" kern="1200" dirty="0" smtClean="0"/>
                <a:t>Plan</a:t>
              </a:r>
              <a:endParaRPr lang="en-GB" sz="1700" b="1" kern="1200" dirty="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3559617" y="2240172"/>
              <a:ext cx="2122255" cy="2677500"/>
            </a:xfrm>
            <a:custGeom>
              <a:avLst/>
              <a:gdLst>
                <a:gd name="connsiteX0" fmla="*/ 0 w 1761471"/>
                <a:gd name="connsiteY0" fmla="*/ 176147 h 2677500"/>
                <a:gd name="connsiteX1" fmla="*/ 176147 w 1761471"/>
                <a:gd name="connsiteY1" fmla="*/ 0 h 2677500"/>
                <a:gd name="connsiteX2" fmla="*/ 1585324 w 1761471"/>
                <a:gd name="connsiteY2" fmla="*/ 0 h 2677500"/>
                <a:gd name="connsiteX3" fmla="*/ 1761471 w 1761471"/>
                <a:gd name="connsiteY3" fmla="*/ 176147 h 2677500"/>
                <a:gd name="connsiteX4" fmla="*/ 1761471 w 1761471"/>
                <a:gd name="connsiteY4" fmla="*/ 2501353 h 2677500"/>
                <a:gd name="connsiteX5" fmla="*/ 1585324 w 1761471"/>
                <a:gd name="connsiteY5" fmla="*/ 2677500 h 2677500"/>
                <a:gd name="connsiteX6" fmla="*/ 176147 w 1761471"/>
                <a:gd name="connsiteY6" fmla="*/ 2677500 h 2677500"/>
                <a:gd name="connsiteX7" fmla="*/ 0 w 1761471"/>
                <a:gd name="connsiteY7" fmla="*/ 2501353 h 2677500"/>
                <a:gd name="connsiteX8" fmla="*/ 0 w 1761471"/>
                <a:gd name="connsiteY8" fmla="*/ 176147 h 267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61471" h="2677500">
                  <a:moveTo>
                    <a:pt x="0" y="176147"/>
                  </a:moveTo>
                  <a:cubicBezTo>
                    <a:pt x="0" y="78864"/>
                    <a:pt x="78864" y="0"/>
                    <a:pt x="176147" y="0"/>
                  </a:cubicBezTo>
                  <a:lnTo>
                    <a:pt x="1585324" y="0"/>
                  </a:lnTo>
                  <a:cubicBezTo>
                    <a:pt x="1682607" y="0"/>
                    <a:pt x="1761471" y="78864"/>
                    <a:pt x="1761471" y="176147"/>
                  </a:cubicBezTo>
                  <a:lnTo>
                    <a:pt x="1761471" y="2501353"/>
                  </a:lnTo>
                  <a:cubicBezTo>
                    <a:pt x="1761471" y="2598636"/>
                    <a:pt x="1682607" y="2677500"/>
                    <a:pt x="1585324" y="2677500"/>
                  </a:cubicBezTo>
                  <a:lnTo>
                    <a:pt x="176147" y="2677500"/>
                  </a:lnTo>
                  <a:cubicBezTo>
                    <a:pt x="78864" y="2677500"/>
                    <a:pt x="0" y="2598636"/>
                    <a:pt x="0" y="2501353"/>
                  </a:cubicBezTo>
                  <a:lnTo>
                    <a:pt x="0" y="176147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2496" tIns="172496" rIns="172496" bIns="172496" numCol="1" spcCol="1270" anchor="t" anchorCtr="0">
              <a:noAutofit/>
            </a:bodyPr>
            <a:lstStyle/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8"/>
              </a:pPr>
              <a:r>
                <a:rPr lang="en-GB" sz="1700" kern="1200" dirty="0" smtClean="0"/>
                <a:t>Project plan</a:t>
              </a:r>
              <a:endParaRPr lang="en-GB" sz="1700" kern="1200" dirty="0"/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8"/>
              </a:pPr>
              <a:r>
                <a:rPr lang="en-GB" sz="1700" kern="1200" dirty="0" smtClean="0"/>
                <a:t>Risks, mitigations &amp; contingencies</a:t>
              </a:r>
              <a:endParaRPr lang="en-GB" sz="1700" kern="1200" dirty="0"/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8"/>
              </a:pPr>
              <a:r>
                <a:rPr lang="en-GB" sz="1700" kern="1200" dirty="0" smtClean="0"/>
                <a:t>Design, structure, resources</a:t>
              </a:r>
              <a:endParaRPr lang="en-GB" sz="1700" kern="1200" dirty="0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5588122" y="1776094"/>
              <a:ext cx="566109" cy="438555"/>
            </a:xfrm>
            <a:custGeom>
              <a:avLst/>
              <a:gdLst>
                <a:gd name="connsiteX0" fmla="*/ 0 w 566109"/>
                <a:gd name="connsiteY0" fmla="*/ 87711 h 438555"/>
                <a:gd name="connsiteX1" fmla="*/ 346832 w 566109"/>
                <a:gd name="connsiteY1" fmla="*/ 87711 h 438555"/>
                <a:gd name="connsiteX2" fmla="*/ 346832 w 566109"/>
                <a:gd name="connsiteY2" fmla="*/ 0 h 438555"/>
                <a:gd name="connsiteX3" fmla="*/ 566109 w 566109"/>
                <a:gd name="connsiteY3" fmla="*/ 219278 h 438555"/>
                <a:gd name="connsiteX4" fmla="*/ 346832 w 566109"/>
                <a:gd name="connsiteY4" fmla="*/ 438555 h 438555"/>
                <a:gd name="connsiteX5" fmla="*/ 346832 w 566109"/>
                <a:gd name="connsiteY5" fmla="*/ 350844 h 438555"/>
                <a:gd name="connsiteX6" fmla="*/ 0 w 566109"/>
                <a:gd name="connsiteY6" fmla="*/ 350844 h 438555"/>
                <a:gd name="connsiteX7" fmla="*/ 0 w 566109"/>
                <a:gd name="connsiteY7" fmla="*/ 87711 h 438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6109" h="438555">
                  <a:moveTo>
                    <a:pt x="0" y="87711"/>
                  </a:moveTo>
                  <a:lnTo>
                    <a:pt x="346832" y="87711"/>
                  </a:lnTo>
                  <a:lnTo>
                    <a:pt x="346832" y="0"/>
                  </a:lnTo>
                  <a:lnTo>
                    <a:pt x="566109" y="219278"/>
                  </a:lnTo>
                  <a:lnTo>
                    <a:pt x="346832" y="438555"/>
                  </a:lnTo>
                  <a:lnTo>
                    <a:pt x="346832" y="350844"/>
                  </a:lnTo>
                  <a:lnTo>
                    <a:pt x="0" y="350844"/>
                  </a:lnTo>
                  <a:lnTo>
                    <a:pt x="0" y="8771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87711" rIns="131566" bIns="87711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14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6389220" y="1750572"/>
              <a:ext cx="1761471" cy="734399"/>
            </a:xfrm>
            <a:custGeom>
              <a:avLst/>
              <a:gdLst>
                <a:gd name="connsiteX0" fmla="*/ 0 w 1761471"/>
                <a:gd name="connsiteY0" fmla="*/ 73440 h 734399"/>
                <a:gd name="connsiteX1" fmla="*/ 73440 w 1761471"/>
                <a:gd name="connsiteY1" fmla="*/ 0 h 734399"/>
                <a:gd name="connsiteX2" fmla="*/ 1688031 w 1761471"/>
                <a:gd name="connsiteY2" fmla="*/ 0 h 734399"/>
                <a:gd name="connsiteX3" fmla="*/ 1761471 w 1761471"/>
                <a:gd name="connsiteY3" fmla="*/ 73440 h 734399"/>
                <a:gd name="connsiteX4" fmla="*/ 1761471 w 1761471"/>
                <a:gd name="connsiteY4" fmla="*/ 660959 h 734399"/>
                <a:gd name="connsiteX5" fmla="*/ 1688031 w 1761471"/>
                <a:gd name="connsiteY5" fmla="*/ 734399 h 734399"/>
                <a:gd name="connsiteX6" fmla="*/ 73440 w 1761471"/>
                <a:gd name="connsiteY6" fmla="*/ 734399 h 734399"/>
                <a:gd name="connsiteX7" fmla="*/ 0 w 1761471"/>
                <a:gd name="connsiteY7" fmla="*/ 660959 h 734399"/>
                <a:gd name="connsiteX8" fmla="*/ 0 w 1761471"/>
                <a:gd name="connsiteY8" fmla="*/ 73440 h 734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61471" h="734399">
                  <a:moveTo>
                    <a:pt x="0" y="73440"/>
                  </a:moveTo>
                  <a:cubicBezTo>
                    <a:pt x="0" y="32880"/>
                    <a:pt x="32880" y="0"/>
                    <a:pt x="73440" y="0"/>
                  </a:cubicBezTo>
                  <a:lnTo>
                    <a:pt x="1688031" y="0"/>
                  </a:lnTo>
                  <a:cubicBezTo>
                    <a:pt x="1728591" y="0"/>
                    <a:pt x="1761471" y="32880"/>
                    <a:pt x="1761471" y="73440"/>
                  </a:cubicBezTo>
                  <a:lnTo>
                    <a:pt x="1761471" y="660959"/>
                  </a:lnTo>
                  <a:cubicBezTo>
                    <a:pt x="1761471" y="701519"/>
                    <a:pt x="1728591" y="734399"/>
                    <a:pt x="1688031" y="734399"/>
                  </a:cubicBezTo>
                  <a:lnTo>
                    <a:pt x="73440" y="734399"/>
                  </a:lnTo>
                  <a:cubicBezTo>
                    <a:pt x="32880" y="734399"/>
                    <a:pt x="0" y="701519"/>
                    <a:pt x="0" y="660959"/>
                  </a:cubicBezTo>
                  <a:lnTo>
                    <a:pt x="0" y="73440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0904" tIns="120904" rIns="120904" bIns="309569" numCol="1" spcCol="1270" anchor="t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700" b="1" kern="1200" dirty="0" smtClean="0"/>
                <a:t>Do</a:t>
              </a:r>
              <a:endParaRPr lang="en-GB" sz="1700" b="1" kern="1200" dirty="0"/>
            </a:p>
          </p:txBody>
        </p:sp>
        <p:sp>
          <p:nvSpPr>
            <p:cNvPr id="17" name="Freeform 16"/>
            <p:cNvSpPr/>
            <p:nvPr/>
          </p:nvSpPr>
          <p:spPr>
            <a:xfrm>
              <a:off x="6389220" y="2240172"/>
              <a:ext cx="2122256" cy="2677500"/>
            </a:xfrm>
            <a:custGeom>
              <a:avLst/>
              <a:gdLst>
                <a:gd name="connsiteX0" fmla="*/ 0 w 1761471"/>
                <a:gd name="connsiteY0" fmla="*/ 176147 h 2677500"/>
                <a:gd name="connsiteX1" fmla="*/ 176147 w 1761471"/>
                <a:gd name="connsiteY1" fmla="*/ 0 h 2677500"/>
                <a:gd name="connsiteX2" fmla="*/ 1585324 w 1761471"/>
                <a:gd name="connsiteY2" fmla="*/ 0 h 2677500"/>
                <a:gd name="connsiteX3" fmla="*/ 1761471 w 1761471"/>
                <a:gd name="connsiteY3" fmla="*/ 176147 h 2677500"/>
                <a:gd name="connsiteX4" fmla="*/ 1761471 w 1761471"/>
                <a:gd name="connsiteY4" fmla="*/ 2501353 h 2677500"/>
                <a:gd name="connsiteX5" fmla="*/ 1585324 w 1761471"/>
                <a:gd name="connsiteY5" fmla="*/ 2677500 h 2677500"/>
                <a:gd name="connsiteX6" fmla="*/ 176147 w 1761471"/>
                <a:gd name="connsiteY6" fmla="*/ 2677500 h 2677500"/>
                <a:gd name="connsiteX7" fmla="*/ 0 w 1761471"/>
                <a:gd name="connsiteY7" fmla="*/ 2501353 h 2677500"/>
                <a:gd name="connsiteX8" fmla="*/ 0 w 1761471"/>
                <a:gd name="connsiteY8" fmla="*/ 176147 h 267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61471" h="2677500">
                  <a:moveTo>
                    <a:pt x="0" y="176147"/>
                  </a:moveTo>
                  <a:cubicBezTo>
                    <a:pt x="0" y="78864"/>
                    <a:pt x="78864" y="0"/>
                    <a:pt x="176147" y="0"/>
                  </a:cubicBezTo>
                  <a:lnTo>
                    <a:pt x="1585324" y="0"/>
                  </a:lnTo>
                  <a:cubicBezTo>
                    <a:pt x="1682607" y="0"/>
                    <a:pt x="1761471" y="78864"/>
                    <a:pt x="1761471" y="176147"/>
                  </a:cubicBezTo>
                  <a:lnTo>
                    <a:pt x="1761471" y="2501353"/>
                  </a:lnTo>
                  <a:cubicBezTo>
                    <a:pt x="1761471" y="2598636"/>
                    <a:pt x="1682607" y="2677500"/>
                    <a:pt x="1585324" y="2677500"/>
                  </a:cubicBezTo>
                  <a:lnTo>
                    <a:pt x="176147" y="2677500"/>
                  </a:lnTo>
                  <a:cubicBezTo>
                    <a:pt x="78864" y="2677500"/>
                    <a:pt x="0" y="2598636"/>
                    <a:pt x="0" y="2501353"/>
                  </a:cubicBezTo>
                  <a:lnTo>
                    <a:pt x="0" y="176147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2496" tIns="172496" rIns="172496" bIns="172496" numCol="1" spcCol="1270" anchor="t" anchorCtr="0">
              <a:noAutofit/>
            </a:bodyPr>
            <a:lstStyle/>
            <a:p>
              <a:pPr marL="171450" lvl="1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endParaRPr lang="en-GB" sz="1700" kern="1200" dirty="0"/>
            </a:p>
            <a:p>
              <a:pPr marL="712788" lvl="1" indent="-3492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12"/>
              </a:pPr>
              <a:r>
                <a:rPr lang="en-GB" sz="1700" kern="1200" dirty="0" smtClean="0"/>
                <a:t>Implement</a:t>
              </a:r>
            </a:p>
            <a:p>
              <a:pPr marL="712788" lvl="1" indent="-3492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12"/>
              </a:pPr>
              <a:endParaRPr lang="en-GB" sz="1700" dirty="0" smtClean="0"/>
            </a:p>
            <a:p>
              <a:pPr marL="712788" lvl="1" indent="-3492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12"/>
              </a:pPr>
              <a:r>
                <a:rPr lang="en-GB" sz="1700" dirty="0" smtClean="0"/>
                <a:t>Evaluate</a:t>
              </a:r>
            </a:p>
            <a:p>
              <a:pPr marL="712788" lvl="1" indent="-3492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12"/>
              </a:pPr>
              <a:endParaRPr lang="en-GB" sz="1700" kern="1200" dirty="0" smtClean="0"/>
            </a:p>
            <a:p>
              <a:pPr marL="712788" lvl="1" indent="-3492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+mj-lt"/>
                <a:buAutoNum type="arabicParenR" startAt="12"/>
              </a:pPr>
              <a:r>
                <a:rPr lang="en-GB" sz="1700" kern="1200" dirty="0" smtClean="0"/>
                <a:t>Tweak and improve</a:t>
              </a:r>
            </a:p>
          </p:txBody>
        </p:sp>
      </p:grpSp>
      <p:sp>
        <p:nvSpPr>
          <p:cNvPr id="5" name="Curved Right Arrow 4"/>
          <p:cNvSpPr/>
          <p:nvPr/>
        </p:nvSpPr>
        <p:spPr>
          <a:xfrm flipV="1">
            <a:off x="6383989" y="3267637"/>
            <a:ext cx="359263" cy="59167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Curved Right Arrow 5"/>
          <p:cNvSpPr/>
          <p:nvPr/>
        </p:nvSpPr>
        <p:spPr>
          <a:xfrm flipV="1">
            <a:off x="6383989" y="2689413"/>
            <a:ext cx="359263" cy="540393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Curved Right Arrow 7"/>
          <p:cNvSpPr/>
          <p:nvPr/>
        </p:nvSpPr>
        <p:spPr>
          <a:xfrm flipH="1">
            <a:off x="8194590" y="3330390"/>
            <a:ext cx="388520" cy="59167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Curved Right Arrow 6"/>
          <p:cNvSpPr/>
          <p:nvPr/>
        </p:nvSpPr>
        <p:spPr>
          <a:xfrm flipH="1">
            <a:off x="8194590" y="2711825"/>
            <a:ext cx="388520" cy="59167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Left Arrow 23"/>
          <p:cNvSpPr/>
          <p:nvPr/>
        </p:nvSpPr>
        <p:spPr>
          <a:xfrm>
            <a:off x="2133951" y="4265810"/>
            <a:ext cx="389965" cy="259296"/>
          </a:xfrm>
          <a:prstGeom prst="leftArrow">
            <a:avLst/>
          </a:prstGeom>
          <a:ln w="412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Left Arrow 24"/>
          <p:cNvSpPr/>
          <p:nvPr/>
        </p:nvSpPr>
        <p:spPr>
          <a:xfrm flipH="1">
            <a:off x="5969205" y="3335926"/>
            <a:ext cx="389965" cy="226423"/>
          </a:xfrm>
          <a:prstGeom prst="leftArrow">
            <a:avLst/>
          </a:prstGeom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Left Arrow 25"/>
          <p:cNvSpPr/>
          <p:nvPr/>
        </p:nvSpPr>
        <p:spPr>
          <a:xfrm flipH="1">
            <a:off x="3211694" y="2546903"/>
            <a:ext cx="389965" cy="303690"/>
          </a:xfrm>
          <a:prstGeom prst="leftArrow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9" name="Elbow Connector 28"/>
          <p:cNvCxnSpPr>
            <a:stCxn id="25" idx="3"/>
            <a:endCxn id="24" idx="3"/>
          </p:cNvCxnSpPr>
          <p:nvPr/>
        </p:nvCxnSpPr>
        <p:spPr>
          <a:xfrm rot="10800000" flipV="1">
            <a:off x="2523917" y="3449138"/>
            <a:ext cx="3445289" cy="946320"/>
          </a:xfrm>
          <a:prstGeom prst="bentConnector3">
            <a:avLst>
              <a:gd name="adj1" fmla="val 50000"/>
            </a:avLst>
          </a:prstGeom>
          <a:ln w="1746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Elbow Connector 32"/>
          <p:cNvCxnSpPr>
            <a:stCxn id="26" idx="3"/>
            <a:endCxn id="24" idx="3"/>
          </p:cNvCxnSpPr>
          <p:nvPr/>
        </p:nvCxnSpPr>
        <p:spPr>
          <a:xfrm rot="10800000" flipV="1">
            <a:off x="2523916" y="2698748"/>
            <a:ext cx="687778" cy="1696710"/>
          </a:xfrm>
          <a:prstGeom prst="bentConnector3">
            <a:avLst>
              <a:gd name="adj1" fmla="val 50000"/>
            </a:avLst>
          </a:prstGeom>
          <a:ln w="165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2854308" y="2562593"/>
            <a:ext cx="729687" cy="28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Review!</a:t>
            </a:r>
            <a:endParaRPr lang="en-GB" sz="1200" dirty="0"/>
          </a:p>
        </p:txBody>
      </p:sp>
      <p:sp>
        <p:nvSpPr>
          <p:cNvPr id="38" name="TextBox 37"/>
          <p:cNvSpPr txBox="1"/>
          <p:nvPr/>
        </p:nvSpPr>
        <p:spPr>
          <a:xfrm>
            <a:off x="5563857" y="3310637"/>
            <a:ext cx="7296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Review!</a:t>
            </a:r>
            <a:endParaRPr lang="en-GB" sz="1200" dirty="0"/>
          </a:p>
        </p:txBody>
      </p:sp>
      <p:sp>
        <p:nvSpPr>
          <p:cNvPr id="32" name="TextBox 31"/>
          <p:cNvSpPr txBox="1"/>
          <p:nvPr/>
        </p:nvSpPr>
        <p:spPr>
          <a:xfrm>
            <a:off x="2228289" y="4249793"/>
            <a:ext cx="720000" cy="25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Review!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055351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85" y="256269"/>
            <a:ext cx="8969829" cy="893831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Phases in the shift to sustainable manufacturing 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7934069"/>
              </p:ext>
            </p:extLst>
          </p:nvPr>
        </p:nvGraphicFramePr>
        <p:xfrm>
          <a:off x="628650" y="1397000"/>
          <a:ext cx="8143875" cy="4646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/>
          <p:cNvSpPr/>
          <p:nvPr/>
        </p:nvSpPr>
        <p:spPr>
          <a:xfrm>
            <a:off x="628650" y="6194908"/>
            <a:ext cx="78867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Foresight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(2013) The Future of Manufacturing: A new era of opportunity and challenge for the UK, </a:t>
            </a:r>
            <a:endParaRPr lang="en-GB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Summary report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Government Office for Science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London, p26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139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680" y="325369"/>
            <a:ext cx="7886700" cy="893831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esources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822" y="1371600"/>
            <a:ext cx="7886700" cy="4644571"/>
          </a:xfrm>
        </p:spPr>
        <p:txBody>
          <a:bodyPr>
            <a:normAutofit/>
          </a:bodyPr>
          <a:lstStyle/>
          <a:p>
            <a:pPr lvl="0"/>
            <a:r>
              <a:rPr lang="en-GB" sz="2400" dirty="0" err="1" smtClean="0"/>
              <a:t>Shedroff</a:t>
            </a:r>
            <a:r>
              <a:rPr lang="en-GB" sz="2400" dirty="0"/>
              <a:t>, N (2010), Design for Disassembly, excerpt from Design is the problem’ </a:t>
            </a:r>
            <a:r>
              <a:rPr lang="en-GB" sz="2400" u="sng" dirty="0">
                <a:hlinkClick r:id="rId2"/>
              </a:rPr>
              <a:t>http://www.atissuejournal.com/2010/03/31/design-for-disassembly/</a:t>
            </a:r>
            <a:r>
              <a:rPr lang="en-GB" sz="2400" dirty="0"/>
              <a:t> [accessed 30 May 2016]</a:t>
            </a:r>
          </a:p>
          <a:p>
            <a:pPr lvl="0"/>
            <a:r>
              <a:rPr lang="en-GB" sz="2400" dirty="0"/>
              <a:t>The Centre for Sustainable Design </a:t>
            </a:r>
            <a:r>
              <a:rPr lang="en-GB" sz="2400" u="sng" dirty="0">
                <a:hlinkClick r:id="rId3"/>
              </a:rPr>
              <a:t>http://cfsd.org.uk/</a:t>
            </a:r>
            <a:r>
              <a:rPr lang="en-GB" sz="2400" dirty="0"/>
              <a:t> [accessed 1 June 2016</a:t>
            </a:r>
            <a:r>
              <a:rPr lang="en-GB" sz="2400" dirty="0" smtClean="0"/>
              <a:t>]</a:t>
            </a:r>
          </a:p>
          <a:p>
            <a:r>
              <a:rPr lang="en-GB" sz="2400" dirty="0" smtClean="0">
                <a:hlinkClick r:id="rId4"/>
              </a:rPr>
              <a:t>Uniting </a:t>
            </a:r>
            <a:r>
              <a:rPr lang="en-GB" sz="2400" dirty="0">
                <a:hlinkClick r:id="rId4"/>
              </a:rPr>
              <a:t>the food chain to drive action on </a:t>
            </a:r>
            <a:r>
              <a:rPr lang="en-GB" sz="2400" dirty="0" smtClean="0">
                <a:hlinkClick r:id="rId4"/>
              </a:rPr>
              <a:t>sustainability </a:t>
            </a:r>
            <a:endParaRPr lang="en-GB" sz="2400" dirty="0" smtClean="0"/>
          </a:p>
          <a:p>
            <a:r>
              <a:rPr lang="en-GB" sz="2400" dirty="0" smtClean="0">
                <a:hlinkClick r:id="rId5"/>
              </a:rPr>
              <a:t>Sustainability in Fashion Industry</a:t>
            </a:r>
            <a:endParaRPr lang="en-GB" sz="2400" dirty="0" smtClean="0">
              <a:hlinkClick r:id="rId6"/>
            </a:endParaRPr>
          </a:p>
          <a:p>
            <a:r>
              <a:rPr lang="en-GB" sz="2400" dirty="0" smtClean="0">
                <a:hlinkClick r:id="rId7"/>
              </a:rPr>
              <a:t>Sustainability </a:t>
            </a:r>
            <a:endParaRPr lang="en-GB" sz="2400" dirty="0">
              <a:hlinkClick r:id="rId6"/>
            </a:endParaRPr>
          </a:p>
          <a:p>
            <a:r>
              <a:rPr lang="en-GB" sz="2400" dirty="0" smtClean="0">
                <a:hlinkClick r:id="rId6"/>
              </a:rPr>
              <a:t>Circular Economy Jobs in Scotland</a:t>
            </a:r>
            <a:endParaRPr lang="en-GB" sz="2400" dirty="0" smtClean="0">
              <a:hlinkClick r:id="rId8" action="ppaction://hlinkfile"/>
            </a:endParaRPr>
          </a:p>
          <a:p>
            <a:r>
              <a:rPr lang="en-GB" sz="2400" dirty="0" smtClean="0">
                <a:hlinkClick r:id="rId9"/>
              </a:rPr>
              <a:t>CIWM Training and Webinars</a:t>
            </a:r>
            <a:endParaRPr lang="en-GB" sz="2400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24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935039"/>
            <a:ext cx="6773506" cy="2852737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A Circular Economy Handbook for Business and Supply </a:t>
            </a:r>
            <a:r>
              <a:rPr lang="en-GB" b="1" dirty="0" smtClean="0"/>
              <a:t>Chains: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Repair, Remake, Redesign, Rethink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Catherine </a:t>
            </a:r>
            <a:r>
              <a:rPr lang="en-GB" dirty="0" smtClean="0"/>
              <a:t>Weetman</a:t>
            </a:r>
          </a:p>
          <a:p>
            <a:endParaRPr lang="en-GB" dirty="0"/>
          </a:p>
          <a:p>
            <a:r>
              <a:rPr lang="en-GB" dirty="0"/>
              <a:t>Figures and tables</a:t>
            </a:r>
          </a:p>
          <a:p>
            <a:r>
              <a:rPr lang="en-GB" dirty="0"/>
              <a:t>For online publication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24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EmJ0JSG54EuFoFSlLWkP8w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pUeNRckldYUONhfE.kXOHBQ"/>
</p:tagLst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142110</TotalTime>
  <Words>2982</Words>
  <Application>Microsoft Office PowerPoint</Application>
  <PresentationFormat>On-screen Show (4:3)</PresentationFormat>
  <Paragraphs>777</Paragraphs>
  <Slides>30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Antipasto</vt:lpstr>
      <vt:lpstr>Arial</vt:lpstr>
      <vt:lpstr>Calibri</vt:lpstr>
      <vt:lpstr>Calibri Light</vt:lpstr>
      <vt:lpstr>Symbol</vt:lpstr>
      <vt:lpstr>Tahoma</vt:lpstr>
      <vt:lpstr>Times New Roman</vt:lpstr>
      <vt:lpstr>Office Theme</vt:lpstr>
      <vt:lpstr>Kogan Page</vt:lpstr>
      <vt:lpstr>Worksheet</vt:lpstr>
      <vt:lpstr>Circular Economy  From theories to applications and actions</vt:lpstr>
      <vt:lpstr>The ‘rectangle of recovery’</vt:lpstr>
      <vt:lpstr>Figure 4.3:  Circular economy framework – 3DP connections</vt:lpstr>
      <vt:lpstr> Supply-chain impacts</vt:lpstr>
      <vt:lpstr>Food Sector</vt:lpstr>
      <vt:lpstr>Food supply chain issues</vt:lpstr>
      <vt:lpstr>Figure 6.9:  Supply-chain impacts</vt:lpstr>
      <vt:lpstr> Food - conflicting issues</vt:lpstr>
      <vt:lpstr> Circular economy framework - Greencup</vt:lpstr>
      <vt:lpstr>Circular economy supply chain for coffee</vt:lpstr>
      <vt:lpstr>Fashion Industry</vt:lpstr>
      <vt:lpstr> Fashion supply chain</vt:lpstr>
      <vt:lpstr>Bio-material priorities</vt:lpstr>
      <vt:lpstr>Figure 7.9:  Piñatex™ intended Life Cycle</vt:lpstr>
      <vt:lpstr>Circular economy framework: Environcom</vt:lpstr>
      <vt:lpstr>Table 8.2:  Environcom product streams</vt:lpstr>
      <vt:lpstr>Figure 8.8:  Environcom – outline process</vt:lpstr>
      <vt:lpstr>Office Furniture – typical supply chain</vt:lpstr>
      <vt:lpstr>Office Furniture - circular economy supply chain</vt:lpstr>
      <vt:lpstr>Rype Office supply chain</vt:lpstr>
      <vt:lpstr>Industrial processes – take, make, dispose</vt:lpstr>
      <vt:lpstr>Supply chains for a circular economy</vt:lpstr>
      <vt:lpstr>Fashion supply chain</vt:lpstr>
      <vt:lpstr> Industrial processes – take, make, dispose</vt:lpstr>
      <vt:lpstr>Life Cycle Assessment overview</vt:lpstr>
      <vt:lpstr>Life Cycle Assessment for jeans</vt:lpstr>
      <vt:lpstr>Strategic Process</vt:lpstr>
      <vt:lpstr>Phases in the shift to sustainable manufacturing </vt:lpstr>
      <vt:lpstr>Resources</vt:lpstr>
      <vt:lpstr> A Circular Economy Handbook for Business and Supply Chains: Repair, Remake, Redesign, Rethink</vt:lpstr>
    </vt:vector>
  </TitlesOfParts>
  <Company>Exel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Weetman</dc:creator>
  <cp:lastModifiedBy>Irina Neaga</cp:lastModifiedBy>
  <cp:revision>751</cp:revision>
  <cp:lastPrinted>2017-02-08T16:55:21Z</cp:lastPrinted>
  <dcterms:created xsi:type="dcterms:W3CDTF">2015-08-05T09:56:50Z</dcterms:created>
  <dcterms:modified xsi:type="dcterms:W3CDTF">2020-11-01T19:11:17Z</dcterms:modified>
</cp:coreProperties>
</file>