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1"/>
  </p:sldMasterIdLst>
  <p:sldIdLst>
    <p:sldId id="256" r:id="rId2"/>
    <p:sldId id="264" r:id="rId3"/>
    <p:sldId id="263" r:id="rId4"/>
    <p:sldId id="257" r:id="rId5"/>
    <p:sldId id="258" r:id="rId6"/>
    <p:sldId id="259" r:id="rId7"/>
    <p:sldId id="261" r:id="rId8"/>
    <p:sldId id="260" r:id="rId9"/>
    <p:sldId id="262" r:id="rId10"/>
    <p:sldId id="265" r:id="rId11"/>
    <p:sldId id="266" r:id="rId12"/>
    <p:sldId id="268" r:id="rId13"/>
    <p:sldId id="267"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1"/>
    <p:restoredTop sz="95872"/>
  </p:normalViewPr>
  <p:slideViewPr>
    <p:cSldViewPr snapToGrid="0" snapToObjects="1">
      <p:cViewPr varScale="1">
        <p:scale>
          <a:sx n="114" d="100"/>
          <a:sy n="114" d="100"/>
        </p:scale>
        <p:origin x="438"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93105" y="802298"/>
            <a:ext cx="8561747" cy="2541431"/>
          </a:xfrm>
        </p:spPr>
        <p:txBody>
          <a:bodyPr bIns="0" anchor="b">
            <a:normAutofit/>
          </a:bodyPr>
          <a:lstStyle>
            <a:lvl1pPr algn="l">
              <a:defRPr sz="6600"/>
            </a:lvl1pPr>
          </a:lstStyle>
          <a:p>
            <a:r>
              <a:rPr lang="en-GB"/>
              <a:t>Click to edit Master title style</a:t>
            </a:r>
            <a:endParaRPr lang="en-US" dirty="0"/>
          </a:p>
        </p:txBody>
      </p:sp>
      <p:sp>
        <p:nvSpPr>
          <p:cNvPr id="3" name="Subtitle 2"/>
          <p:cNvSpPr>
            <a:spLocks noGrp="1"/>
          </p:cNvSpPr>
          <p:nvPr>
            <p:ph type="subTitle" idx="1"/>
          </p:nvPr>
        </p:nvSpPr>
        <p:spPr>
          <a:xfrm>
            <a:off x="2493106" y="3531204"/>
            <a:ext cx="8561746"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smtClean="0"/>
              <a:pPr/>
              <a:t>4/19/2024</a:t>
            </a:fld>
            <a:endParaRPr lang="en-US" dirty="0"/>
          </a:p>
        </p:txBody>
      </p:sp>
      <p:sp>
        <p:nvSpPr>
          <p:cNvPr id="5" name="Footer Placeholder 4"/>
          <p:cNvSpPr>
            <a:spLocks noGrp="1"/>
          </p:cNvSpPr>
          <p:nvPr>
            <p:ph type="ftr" sz="quarter" idx="11"/>
          </p:nvPr>
        </p:nvSpPr>
        <p:spPr>
          <a:xfrm>
            <a:off x="2493105" y="329307"/>
            <a:ext cx="4897310"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9E57DC2-970A-4B3E-BB1C-7A09969E49DF}" type="slidenum">
              <a:rPr lang="en-US" smtClean="0"/>
              <a:pPr/>
              <a:t>‹#›</a:t>
            </a:fld>
            <a:endParaRPr lang="en-US" dirty="0"/>
          </a:p>
        </p:txBody>
      </p:sp>
      <p:cxnSp>
        <p:nvCxnSpPr>
          <p:cNvPr id="8" name="Straight Connector 7"/>
          <p:cNvCxnSpPr/>
          <p:nvPr/>
        </p:nvCxnSpPr>
        <p:spPr>
          <a:xfrm>
            <a:off x="2334637" y="798973"/>
            <a:ext cx="0" cy="2544756"/>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4838987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smtClean="0"/>
              <a:t>4/19/2024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smtClean="0"/>
              <a:t>‹#›</a:t>
            </a:fld>
            <a:endParaRPr lang="en-US" dirty="0"/>
          </a:p>
        </p:txBody>
      </p:sp>
      <p:cxnSp>
        <p:nvCxnSpPr>
          <p:cNvPr id="8" name="Straight Connector 7"/>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8645164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34813" y="1756130"/>
            <a:ext cx="8562580" cy="1887950"/>
          </a:xfrm>
        </p:spPr>
        <p:txBody>
          <a:bodyPr anchor="b">
            <a:normAutofit/>
          </a:bodyPr>
          <a:lstStyle>
            <a:lvl1pPr algn="l">
              <a:defRPr sz="3600"/>
            </a:lvl1pPr>
          </a:lstStyle>
          <a:p>
            <a:r>
              <a:rPr lang="en-GB"/>
              <a:t>Click to edit Master title style</a:t>
            </a:r>
            <a:endParaRPr lang="en-US" dirty="0"/>
          </a:p>
        </p:txBody>
      </p:sp>
      <p:sp>
        <p:nvSpPr>
          <p:cNvPr id="3" name="Text Placeholder 2"/>
          <p:cNvSpPr>
            <a:spLocks noGrp="1"/>
          </p:cNvSpPr>
          <p:nvPr>
            <p:ph type="body" idx="1"/>
          </p:nvPr>
        </p:nvSpPr>
        <p:spPr>
          <a:xfrm>
            <a:off x="1534695" y="3806195"/>
            <a:ext cx="854999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7DE6118-2437-4B30-8E3C-4D2BE6020583}" type="datetimeFigureOut">
              <a:rPr lang="en-US" smtClean="0"/>
              <a:pPr/>
              <a:t>4/19/2024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smtClean="0"/>
              <a:pPr/>
              <a:t>‹#›</a:t>
            </a:fld>
            <a:endParaRPr lang="en-US" dirty="0"/>
          </a:p>
        </p:txBody>
      </p:sp>
      <p:cxnSp>
        <p:nvCxnSpPr>
          <p:cNvPr id="8" name="Straight Connector 7"/>
          <p:cNvCxnSpPr/>
          <p:nvPr/>
        </p:nvCxnSpPr>
        <p:spPr>
          <a:xfrm>
            <a:off x="1371687" y="798973"/>
            <a:ext cx="0" cy="2845107"/>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501623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34695" y="804889"/>
            <a:ext cx="9520157" cy="1059305"/>
          </a:xfrm>
        </p:spPr>
        <p:txBody>
          <a:bodyPr/>
          <a:lstStyle/>
          <a:p>
            <a:r>
              <a:rPr lang="en-GB"/>
              <a:t>Click to edit Master title style</a:t>
            </a:r>
            <a:endParaRPr lang="en-US" dirty="0"/>
          </a:p>
        </p:txBody>
      </p:sp>
      <p:sp>
        <p:nvSpPr>
          <p:cNvPr id="3" name="Content Placeholder 2"/>
          <p:cNvSpPr>
            <a:spLocks noGrp="1"/>
          </p:cNvSpPr>
          <p:nvPr>
            <p:ph sz="half" idx="1"/>
          </p:nvPr>
        </p:nvSpPr>
        <p:spPr>
          <a:xfrm>
            <a:off x="1534695" y="2010878"/>
            <a:ext cx="4608576" cy="343814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454793" y="2017343"/>
            <a:ext cx="4604130" cy="344152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87DE6118-2437-4B30-8E3C-4D2BE6020583}" type="datetimeFigureOut">
              <a:rPr lang="en-US" smtClean="0"/>
              <a:t>4/19/2024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E57DC2-970A-4B3E-BB1C-7A09969E49DF}" type="slidenum">
              <a:rPr lang="en-US" smtClean="0"/>
              <a:t>‹#›</a:t>
            </a:fld>
            <a:endParaRPr lang="en-US" dirty="0"/>
          </a:p>
        </p:txBody>
      </p:sp>
      <p:cxnSp>
        <p:nvCxnSpPr>
          <p:cNvPr id="9" name="Straight Connector 8"/>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6106300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534695" y="804163"/>
            <a:ext cx="9520157" cy="1056319"/>
          </a:xfrm>
        </p:spPr>
        <p:txBody>
          <a:bodyPr/>
          <a:lstStyle/>
          <a:p>
            <a:r>
              <a:rPr lang="en-GB"/>
              <a:t>Click to edit Master title style</a:t>
            </a:r>
            <a:endParaRPr lang="en-US" dirty="0"/>
          </a:p>
        </p:txBody>
      </p:sp>
      <p:sp>
        <p:nvSpPr>
          <p:cNvPr id="3" name="Text Placeholder 2"/>
          <p:cNvSpPr>
            <a:spLocks noGrp="1"/>
          </p:cNvSpPr>
          <p:nvPr>
            <p:ph type="body" idx="1"/>
          </p:nvPr>
        </p:nvSpPr>
        <p:spPr>
          <a:xfrm>
            <a:off x="1534695" y="2019549"/>
            <a:ext cx="4608576"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534695" y="2824269"/>
            <a:ext cx="4608576" cy="264445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54791" y="2023003"/>
            <a:ext cx="4608576"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454792" y="2821491"/>
            <a:ext cx="4608576" cy="263737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87DE6118-2437-4B30-8E3C-4D2BE6020583}" type="datetimeFigureOut">
              <a:rPr lang="en-US" smtClean="0"/>
              <a:t>4/19/2024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9E57DC2-970A-4B3E-BB1C-7A09969E49DF}" type="slidenum">
              <a:rPr lang="en-US" smtClean="0"/>
              <a:t>‹#›</a:t>
            </a:fld>
            <a:endParaRPr lang="en-US" dirty="0"/>
          </a:p>
        </p:txBody>
      </p:sp>
      <p:cxnSp>
        <p:nvCxnSpPr>
          <p:cNvPr id="11" name="Straight Connector 10"/>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092855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87DE6118-2437-4B30-8E3C-4D2BE6020583}" type="datetimeFigureOut">
              <a:rPr lang="en-US" smtClean="0"/>
              <a:t>4/19/2024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9E57DC2-970A-4B3E-BB1C-7A09969E49DF}" type="slidenum">
              <a:rPr lang="en-US" smtClean="0"/>
              <a:t>‹#›</a:t>
            </a:fld>
            <a:endParaRPr lang="en-US" dirty="0"/>
          </a:p>
        </p:txBody>
      </p:sp>
      <p:cxnSp>
        <p:nvCxnSpPr>
          <p:cNvPr id="7" name="Straight Connector 6"/>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1559127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DE6118-2437-4B30-8E3C-4D2BE6020583}" type="datetimeFigureOut">
              <a:rPr lang="en-US" smtClean="0"/>
              <a:t>4/19/2024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9E57DC2-970A-4B3E-BB1C-7A09969E49DF}" type="slidenum">
              <a:rPr lang="en-US" smtClean="0"/>
              <a:t>‹#›</a:t>
            </a:fld>
            <a:endParaRPr lang="en-US" dirty="0"/>
          </a:p>
        </p:txBody>
      </p:sp>
    </p:spTree>
    <p:extLst>
      <p:ext uri="{BB962C8B-B14F-4D97-AF65-F5344CB8AC3E}">
        <p14:creationId xmlns:p14="http://schemas.microsoft.com/office/powerpoint/2010/main" val="15211510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34642" y="798973"/>
            <a:ext cx="3183128" cy="2247117"/>
          </a:xfrm>
        </p:spPr>
        <p:txBody>
          <a:bodyPr anchor="b">
            <a:normAutofit/>
          </a:bodyPr>
          <a:lstStyle>
            <a:lvl1pPr algn="l">
              <a:defRPr sz="2400"/>
            </a:lvl1pPr>
          </a:lstStyle>
          <a:p>
            <a:r>
              <a:rPr lang="en-GB"/>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534695" y="3205491"/>
            <a:ext cx="3184989"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7DE6118-2437-4B30-8E3C-4D2BE6020583}" type="datetimeFigureOut">
              <a:rPr lang="en-US" smtClean="0"/>
              <a:pPr/>
              <a:t>4/19/2024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E57DC2-970A-4B3E-BB1C-7A09969E49DF}" type="slidenum">
              <a:rPr lang="en-US" smtClean="0"/>
              <a:pPr/>
              <a:t>‹#›</a:t>
            </a:fld>
            <a:endParaRPr lang="en-US" dirty="0"/>
          </a:p>
        </p:txBody>
      </p:sp>
      <p:cxnSp>
        <p:nvCxnSpPr>
          <p:cNvPr id="9" name="Straight Connector 8"/>
          <p:cNvCxnSpPr/>
          <p:nvPr/>
        </p:nvCxnSpPr>
        <p:spPr>
          <a:xfrm>
            <a:off x="1371687" y="798973"/>
            <a:ext cx="0" cy="2247117"/>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1049907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bg2">
                    <a:lumMod val="10000"/>
                  </a:schemeClr>
                </a:gs>
                <a:gs pos="100000">
                  <a:schemeClr val="bg2">
                    <a:lumMod val="10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prstMaterial="matte">
              <a:bevelT w="133350" h="50800" prst="divot"/>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535694" y="1129513"/>
            <a:ext cx="5447840" cy="1830584"/>
          </a:xfrm>
        </p:spPr>
        <p:txBody>
          <a:bodyPr anchor="b">
            <a:normAutofit/>
          </a:bodyPr>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534695" y="3145992"/>
            <a:ext cx="5440037"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1534695" y="5469856"/>
            <a:ext cx="5440038" cy="320123"/>
          </a:xfrm>
        </p:spPr>
        <p:txBody>
          <a:bodyPr/>
          <a:lstStyle>
            <a:lvl1pPr algn="l">
              <a:defRPr/>
            </a:lvl1pPr>
          </a:lstStyle>
          <a:p>
            <a:fld id="{87DE6118-2437-4B30-8E3C-4D2BE6020583}" type="datetimeFigureOut">
              <a:rPr lang="en-US" smtClean="0"/>
              <a:pPr/>
              <a:t>4/19/2024</a:t>
            </a:fld>
            <a:endParaRPr lang="en-US" dirty="0"/>
          </a:p>
        </p:txBody>
      </p:sp>
      <p:sp>
        <p:nvSpPr>
          <p:cNvPr id="6" name="Footer Placeholder 5"/>
          <p:cNvSpPr>
            <a:spLocks noGrp="1"/>
          </p:cNvSpPr>
          <p:nvPr>
            <p:ph type="ftr" sz="quarter" idx="11"/>
          </p:nvPr>
        </p:nvSpPr>
        <p:spPr>
          <a:xfrm>
            <a:off x="1534910" y="318640"/>
            <a:ext cx="5453475" cy="320931"/>
          </a:xfrm>
        </p:spPr>
        <p:txBody>
          <a:bodyPr/>
          <a:lstStyle/>
          <a:p>
            <a:endParaRPr lang="en-US" dirty="0"/>
          </a:p>
        </p:txBody>
      </p:sp>
      <p:sp>
        <p:nvSpPr>
          <p:cNvPr id="7" name="Slide Number Placeholder 6"/>
          <p:cNvSpPr>
            <a:spLocks noGrp="1"/>
          </p:cNvSpPr>
          <p:nvPr>
            <p:ph type="sldNum" sz="quarter" idx="12"/>
          </p:nvPr>
        </p:nvSpPr>
        <p:spPr/>
        <p:txBody>
          <a:bodyPr/>
          <a:lstStyle/>
          <a:p>
            <a:fld id="{69E57DC2-970A-4B3E-BB1C-7A09969E49DF}" type="slidenum">
              <a:rPr lang="en-US" smtClean="0"/>
              <a:pPr/>
              <a:t>‹#›</a:t>
            </a:fld>
            <a:endParaRPr lang="en-US" dirty="0"/>
          </a:p>
        </p:txBody>
      </p:sp>
      <p:cxnSp>
        <p:nvCxnSpPr>
          <p:cNvPr id="14" name="Straight Connector 13"/>
          <p:cNvCxnSpPr/>
          <p:nvPr/>
        </p:nvCxnSpPr>
        <p:spPr>
          <a:xfrm>
            <a:off x="1371687" y="798973"/>
            <a:ext cx="0" cy="2161124"/>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0934683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smtClean="0"/>
              <a:t>4/19/2024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smtClean="0"/>
              <a:t>‹#›</a:t>
            </a:fld>
            <a:endParaRPr lang="en-US" dirty="0"/>
          </a:p>
        </p:txBody>
      </p:sp>
      <p:cxnSp>
        <p:nvCxnSpPr>
          <p:cNvPr id="8" name="Straight Connector 7"/>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747014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883863"/>
            <a:ext cx="1615742" cy="4574999"/>
          </a:xfrm>
        </p:spPr>
        <p:txBody>
          <a:bodyPr vert="eaVert"/>
          <a:lstStyle>
            <a:lvl1pPr algn="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1534694" y="883863"/>
            <a:ext cx="7738807" cy="457499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smtClean="0"/>
              <a:t>4/19/2024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smtClean="0"/>
              <a:t>‹#›</a:t>
            </a:fld>
            <a:endParaRPr lang="en-US" dirty="0"/>
          </a:p>
        </p:txBody>
      </p:sp>
      <p:cxnSp>
        <p:nvCxnSpPr>
          <p:cNvPr id="8" name="Straight Connector 7"/>
          <p:cNvCxnSpPr/>
          <p:nvPr/>
        </p:nvCxnSpPr>
        <p:spPr>
          <a:xfrm flipH="1">
            <a:off x="9439111" y="719272"/>
            <a:ext cx="1615742" cy="0"/>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5855088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Rectangle 8"/>
          <p:cNvSpPr/>
          <p:nvPr/>
        </p:nvSpPr>
        <p:spPr>
          <a:xfrm>
            <a:off x="0" y="2015732"/>
            <a:ext cx="12192000" cy="4118829"/>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srcRect t="2769" b="-2769"/>
          <a:stretch/>
        </p:blipFill>
        <p:spPr>
          <a:xfrm>
            <a:off x="0" y="6135624"/>
            <a:ext cx="12192000" cy="742950"/>
          </a:xfrm>
          <a:prstGeom prst="rect">
            <a:avLst/>
          </a:prstGeom>
        </p:spPr>
      </p:pic>
      <p:sp>
        <p:nvSpPr>
          <p:cNvPr id="2" name="Title Placeholder 1"/>
          <p:cNvSpPr>
            <a:spLocks noGrp="1"/>
          </p:cNvSpPr>
          <p:nvPr>
            <p:ph type="title"/>
          </p:nvPr>
        </p:nvSpPr>
        <p:spPr>
          <a:xfrm>
            <a:off x="1534696" y="804519"/>
            <a:ext cx="9520158" cy="1049235"/>
          </a:xfrm>
          <a:prstGeom prst="rect">
            <a:avLst/>
          </a:prstGeom>
        </p:spPr>
        <p:txBody>
          <a:bodyPr vert="horz" lIns="91440" tIns="45720" rIns="91440" bIns="45720" rtlCol="0" anchor="b">
            <a:normAutofit/>
          </a:bodyPr>
          <a:lstStyle/>
          <a:p>
            <a:r>
              <a:rPr lang="en-GB"/>
              <a:t>Click to edit Master title style</a:t>
            </a:r>
            <a:endParaRPr lang="en-US" dirty="0"/>
          </a:p>
        </p:txBody>
      </p:sp>
      <p:sp>
        <p:nvSpPr>
          <p:cNvPr id="3" name="Text Placeholder 2"/>
          <p:cNvSpPr>
            <a:spLocks noGrp="1"/>
          </p:cNvSpPr>
          <p:nvPr>
            <p:ph type="body" idx="1"/>
          </p:nvPr>
        </p:nvSpPr>
        <p:spPr>
          <a:xfrm>
            <a:off x="1534696" y="2015732"/>
            <a:ext cx="9520158" cy="345061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87DE6118-2437-4B30-8E3C-4D2BE6020583}" type="datetimeFigureOut">
              <a:rPr lang="en-US" smtClean="0"/>
              <a:pPr/>
              <a:t>4/19/2024</a:t>
            </a:fld>
            <a:endParaRPr lang="en-US" dirty="0"/>
          </a:p>
        </p:txBody>
      </p:sp>
      <p:sp>
        <p:nvSpPr>
          <p:cNvPr id="5" name="Footer Placeholder 4"/>
          <p:cNvSpPr>
            <a:spLocks noGrp="1"/>
          </p:cNvSpPr>
          <p:nvPr>
            <p:ph type="ftr" sz="quarter" idx="3"/>
          </p:nvPr>
        </p:nvSpPr>
        <p:spPr>
          <a:xfrm>
            <a:off x="1534695" y="329307"/>
            <a:ext cx="5855719"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9E57DC2-970A-4B3E-BB1C-7A09969E49DF}" type="slidenum">
              <a:rPr lang="en-US" smtClean="0"/>
              <a:pPr/>
              <a:t>‹#›</a:t>
            </a:fld>
            <a:endParaRPr lang="en-US" dirty="0"/>
          </a:p>
        </p:txBody>
      </p:sp>
      <p:cxnSp>
        <p:nvCxnSpPr>
          <p:cNvPr id="12" name="Straight Connector 11"/>
          <p:cNvCxnSpPr/>
          <p:nvPr/>
        </p:nvCxnSpPr>
        <p:spPr>
          <a:xfrm>
            <a:off x="0" y="6141705"/>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94340068"/>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grammarly.com/blog/conciseness/"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5259EE0-CAF5-493C-858E-A9243EA891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8E22DB3F-4D81-1B26-8298-8411309FD3CF}"/>
              </a:ext>
            </a:extLst>
          </p:cNvPr>
          <p:cNvPicPr>
            <a:picLocks noChangeAspect="1"/>
          </p:cNvPicPr>
          <p:nvPr/>
        </p:nvPicPr>
        <p:blipFill rotWithShape="1">
          <a:blip r:embed="rId2">
            <a:duotone>
              <a:schemeClr val="bg2">
                <a:shade val="45000"/>
                <a:satMod val="135000"/>
              </a:schemeClr>
              <a:prstClr val="white"/>
            </a:duotone>
            <a:alphaModFix amt="50000"/>
          </a:blip>
          <a:srcRect t="20493" r="-1" b="-1"/>
          <a:stretch/>
        </p:blipFill>
        <p:spPr>
          <a:xfrm>
            <a:off x="305" y="10"/>
            <a:ext cx="12191695" cy="6857990"/>
          </a:xfrm>
          <a:prstGeom prst="rect">
            <a:avLst/>
          </a:prstGeom>
        </p:spPr>
      </p:pic>
      <p:sp>
        <p:nvSpPr>
          <p:cNvPr id="11" name="Rectangle 10">
            <a:extLst>
              <a:ext uri="{FF2B5EF4-FFF2-40B4-BE49-F238E27FC236}">
                <a16:creationId xmlns:a16="http://schemas.microsoft.com/office/drawing/2014/main" id="{DCD1698A-B304-4251-8307-BE5D696B1B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5732"/>
            <a:ext cx="12192000" cy="4118829"/>
          </a:xfrm>
          <a:prstGeom prst="rect">
            <a:avLst/>
          </a:prstGeom>
          <a:gradFill flip="none" rotWithShape="1">
            <a:gsLst>
              <a:gs pos="0">
                <a:schemeClr val="bg2">
                  <a:alpha val="0"/>
                </a:schemeClr>
              </a:gs>
              <a:gs pos="100000">
                <a:schemeClr val="bg2">
                  <a:alpha val="80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a:extLst>
              <a:ext uri="{FF2B5EF4-FFF2-40B4-BE49-F238E27FC236}">
                <a16:creationId xmlns:a16="http://schemas.microsoft.com/office/drawing/2014/main" id="{B3C27CED-E95C-7F45-88BB-0AB9D31C1226}"/>
              </a:ext>
            </a:extLst>
          </p:cNvPr>
          <p:cNvSpPr>
            <a:spLocks noGrp="1"/>
          </p:cNvSpPr>
          <p:nvPr>
            <p:ph type="ctrTitle"/>
          </p:nvPr>
        </p:nvSpPr>
        <p:spPr>
          <a:xfrm>
            <a:off x="2493105" y="802298"/>
            <a:ext cx="8561747" cy="2541431"/>
          </a:xfrm>
        </p:spPr>
        <p:txBody>
          <a:bodyPr>
            <a:normAutofit/>
          </a:bodyPr>
          <a:lstStyle/>
          <a:p>
            <a:r>
              <a:rPr lang="en-US"/>
              <a:t>Paraphrasing and summerising</a:t>
            </a:r>
          </a:p>
        </p:txBody>
      </p:sp>
      <p:sp>
        <p:nvSpPr>
          <p:cNvPr id="3" name="Subtitle 2">
            <a:extLst>
              <a:ext uri="{FF2B5EF4-FFF2-40B4-BE49-F238E27FC236}">
                <a16:creationId xmlns:a16="http://schemas.microsoft.com/office/drawing/2014/main" id="{FB3DF761-E22B-2947-BB0B-0BFEA0E5C615}"/>
              </a:ext>
            </a:extLst>
          </p:cNvPr>
          <p:cNvSpPr>
            <a:spLocks noGrp="1"/>
          </p:cNvSpPr>
          <p:nvPr>
            <p:ph type="subTitle" idx="1"/>
          </p:nvPr>
        </p:nvSpPr>
        <p:spPr>
          <a:xfrm>
            <a:off x="2493106" y="3531204"/>
            <a:ext cx="8561746" cy="977621"/>
          </a:xfrm>
        </p:spPr>
        <p:txBody>
          <a:bodyPr>
            <a:normAutofit/>
          </a:bodyPr>
          <a:lstStyle/>
          <a:p>
            <a:r>
              <a:rPr lang="en-US"/>
              <a:t>Natalie Davies</a:t>
            </a:r>
            <a:endParaRPr lang="en-US" dirty="0"/>
          </a:p>
        </p:txBody>
      </p:sp>
      <p:cxnSp>
        <p:nvCxnSpPr>
          <p:cNvPr id="13" name="Straight Connector 12">
            <a:extLst>
              <a:ext uri="{FF2B5EF4-FFF2-40B4-BE49-F238E27FC236}">
                <a16:creationId xmlns:a16="http://schemas.microsoft.com/office/drawing/2014/main" id="{06D3DE15-DB80-4D00-827C-A950117C824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334637" y="798973"/>
            <a:ext cx="0" cy="2544756"/>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pic>
        <p:nvPicPr>
          <p:cNvPr id="15" name="Picture 14">
            <a:extLst>
              <a:ext uri="{FF2B5EF4-FFF2-40B4-BE49-F238E27FC236}">
                <a16:creationId xmlns:a16="http://schemas.microsoft.com/office/drawing/2014/main" id="{5AEEC591-DD54-40F3-8BA3-834616AFDB8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srcRect t="2769" b="-2769"/>
          <a:stretch/>
        </p:blipFill>
        <p:spPr>
          <a:xfrm>
            <a:off x="0" y="6135624"/>
            <a:ext cx="12192000" cy="742950"/>
          </a:xfrm>
          <a:prstGeom prst="rect">
            <a:avLst/>
          </a:prstGeom>
        </p:spPr>
      </p:pic>
      <p:cxnSp>
        <p:nvCxnSpPr>
          <p:cNvPr id="17" name="Straight Connector 16">
            <a:extLst>
              <a:ext uri="{FF2B5EF4-FFF2-40B4-BE49-F238E27FC236}">
                <a16:creationId xmlns:a16="http://schemas.microsoft.com/office/drawing/2014/main" id="{8BBEC0B2-5B0C-45EF-B375-ACB61DF7401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41705"/>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05788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35AA4E-E7F8-2D48-9D5F-42FE714A610B}"/>
              </a:ext>
            </a:extLst>
          </p:cNvPr>
          <p:cNvSpPr>
            <a:spLocks noGrp="1"/>
          </p:cNvSpPr>
          <p:nvPr>
            <p:ph type="title"/>
          </p:nvPr>
        </p:nvSpPr>
        <p:spPr/>
        <p:txBody>
          <a:bodyPr/>
          <a:lstStyle/>
          <a:p>
            <a:r>
              <a:rPr lang="en-US" dirty="0"/>
              <a:t>What is meant by Paraphrasing + </a:t>
            </a:r>
            <a:r>
              <a:rPr lang="en-US" dirty="0" err="1"/>
              <a:t>Summerising</a:t>
            </a:r>
            <a:r>
              <a:rPr lang="en-US" dirty="0"/>
              <a:t>?</a:t>
            </a:r>
          </a:p>
        </p:txBody>
      </p:sp>
      <p:sp>
        <p:nvSpPr>
          <p:cNvPr id="3" name="Content Placeholder 2">
            <a:extLst>
              <a:ext uri="{FF2B5EF4-FFF2-40B4-BE49-F238E27FC236}">
                <a16:creationId xmlns:a16="http://schemas.microsoft.com/office/drawing/2014/main" id="{47D3BA6D-38C9-CA41-B19D-8DCA4196B58F}"/>
              </a:ext>
            </a:extLst>
          </p:cNvPr>
          <p:cNvSpPr>
            <a:spLocks noGrp="1"/>
          </p:cNvSpPr>
          <p:nvPr>
            <p:ph idx="1"/>
          </p:nvPr>
        </p:nvSpPr>
        <p:spPr/>
        <p:txBody>
          <a:bodyPr>
            <a:normAutofit fontScale="92500" lnSpcReduction="10000"/>
          </a:bodyPr>
          <a:lstStyle/>
          <a:p>
            <a:pPr algn="l"/>
            <a:r>
              <a:rPr lang="en-GB" sz="2800" b="0" dirty="0">
                <a:solidFill>
                  <a:schemeClr val="tx1"/>
                </a:solidFill>
                <a:effectLst/>
                <a:latin typeface="Calibri" panose="020F0502020204030204" pitchFamily="34" charset="0"/>
                <a:cs typeface="Calibri" panose="020F0502020204030204" pitchFamily="34" charset="0"/>
              </a:rPr>
              <a:t>Paraphrasing and summarizing are both </a:t>
            </a:r>
            <a:r>
              <a:rPr lang="en-GB" sz="2800" dirty="0">
                <a:solidFill>
                  <a:schemeClr val="tx1"/>
                </a:solidFill>
                <a:latin typeface="Calibri" panose="020F0502020204030204" pitchFamily="34" charset="0"/>
                <a:cs typeface="Calibri" panose="020F0502020204030204" pitchFamily="34" charset="0"/>
              </a:rPr>
              <a:t>writing</a:t>
            </a:r>
            <a:r>
              <a:rPr lang="en-GB" sz="2800" b="0" dirty="0">
                <a:solidFill>
                  <a:schemeClr val="tx1"/>
                </a:solidFill>
                <a:effectLst/>
                <a:latin typeface="Calibri" panose="020F0502020204030204" pitchFamily="34" charset="0"/>
                <a:cs typeface="Calibri" panose="020F0502020204030204" pitchFamily="34" charset="0"/>
              </a:rPr>
              <a:t> techniques used for restating another person’s points or opinions in your own words, without quoting them or plagiarizing their text. </a:t>
            </a:r>
          </a:p>
          <a:p>
            <a:pPr marL="0" indent="0" algn="l">
              <a:buNone/>
            </a:pPr>
            <a:endParaRPr lang="en-GB" sz="2800" dirty="0">
              <a:solidFill>
                <a:schemeClr val="tx1"/>
              </a:solidFill>
              <a:latin typeface="Calibri" panose="020F0502020204030204" pitchFamily="34" charset="0"/>
              <a:cs typeface="Calibri" panose="020F0502020204030204" pitchFamily="34" charset="0"/>
            </a:endParaRPr>
          </a:p>
          <a:p>
            <a:pPr algn="l"/>
            <a:r>
              <a:rPr lang="en-GB" sz="2800" b="0" dirty="0">
                <a:solidFill>
                  <a:schemeClr val="tx1"/>
                </a:solidFill>
                <a:effectLst/>
                <a:latin typeface="Calibri" panose="020F0502020204030204" pitchFamily="34" charset="0"/>
                <a:cs typeface="Calibri" panose="020F0502020204030204" pitchFamily="34" charset="0"/>
              </a:rPr>
              <a:t>In </a:t>
            </a:r>
            <a:r>
              <a:rPr lang="en-GB" sz="2800" dirty="0">
                <a:solidFill>
                  <a:schemeClr val="tx1"/>
                </a:solidFill>
                <a:latin typeface="Calibri" panose="020F0502020204030204" pitchFamily="34" charset="0"/>
                <a:cs typeface="Calibri" panose="020F0502020204030204" pitchFamily="34" charset="0"/>
              </a:rPr>
              <a:t>academic writing</a:t>
            </a:r>
            <a:r>
              <a:rPr lang="en-GB" sz="2800" b="0" dirty="0">
                <a:solidFill>
                  <a:schemeClr val="tx1"/>
                </a:solidFill>
                <a:effectLst/>
                <a:latin typeface="Calibri" panose="020F0502020204030204" pitchFamily="34" charset="0"/>
                <a:cs typeface="Calibri" panose="020F0502020204030204" pitchFamily="34" charset="0"/>
              </a:rPr>
              <a:t>, paraphrasing and summarizing are the standard, with accompanying </a:t>
            </a:r>
            <a:r>
              <a:rPr lang="en-GB" sz="2800" dirty="0">
                <a:solidFill>
                  <a:schemeClr val="tx1"/>
                </a:solidFill>
                <a:latin typeface="Calibri" panose="020F0502020204030204" pitchFamily="34" charset="0"/>
                <a:cs typeface="Calibri" panose="020F0502020204030204" pitchFamily="34" charset="0"/>
              </a:rPr>
              <a:t>citations</a:t>
            </a:r>
            <a:r>
              <a:rPr lang="en-GB" sz="2800" b="0" dirty="0">
                <a:solidFill>
                  <a:schemeClr val="tx1"/>
                </a:solidFill>
                <a:effectLst/>
                <a:latin typeface="Calibri" panose="020F0502020204030204" pitchFamily="34" charset="0"/>
                <a:cs typeface="Calibri" panose="020F0502020204030204" pitchFamily="34" charset="0"/>
              </a:rPr>
              <a:t> so the reader knows the original source.</a:t>
            </a:r>
          </a:p>
          <a:p>
            <a:pPr marL="0" indent="0">
              <a:buNone/>
            </a:pPr>
            <a:endParaRPr lang="en-US" dirty="0"/>
          </a:p>
        </p:txBody>
      </p:sp>
    </p:spTree>
    <p:extLst>
      <p:ext uri="{BB962C8B-B14F-4D97-AF65-F5344CB8AC3E}">
        <p14:creationId xmlns:p14="http://schemas.microsoft.com/office/powerpoint/2010/main" val="2623351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6ABA5C-06B7-AC49-9C6A-3B8D8DD3803A}"/>
              </a:ext>
            </a:extLst>
          </p:cNvPr>
          <p:cNvSpPr>
            <a:spLocks noGrp="1"/>
          </p:cNvSpPr>
          <p:nvPr>
            <p:ph type="title"/>
          </p:nvPr>
        </p:nvSpPr>
        <p:spPr/>
        <p:txBody>
          <a:bodyPr/>
          <a:lstStyle/>
          <a:p>
            <a:r>
              <a:rPr lang="en-US" dirty="0"/>
              <a:t>Paraphrasing v </a:t>
            </a:r>
            <a:r>
              <a:rPr lang="en-US" dirty="0" err="1"/>
              <a:t>Summarising</a:t>
            </a:r>
            <a:r>
              <a:rPr lang="en-US" dirty="0"/>
              <a:t>- What’s the difference?</a:t>
            </a:r>
          </a:p>
        </p:txBody>
      </p:sp>
      <p:sp>
        <p:nvSpPr>
          <p:cNvPr id="3" name="Content Placeholder 2">
            <a:extLst>
              <a:ext uri="{FF2B5EF4-FFF2-40B4-BE49-F238E27FC236}">
                <a16:creationId xmlns:a16="http://schemas.microsoft.com/office/drawing/2014/main" id="{B3DC4EA9-B401-B540-A45A-044A2741D6DC}"/>
              </a:ext>
            </a:extLst>
          </p:cNvPr>
          <p:cNvSpPr>
            <a:spLocks noGrp="1"/>
          </p:cNvSpPr>
          <p:nvPr>
            <p:ph idx="1"/>
          </p:nvPr>
        </p:nvSpPr>
        <p:spPr/>
        <p:txBody>
          <a:bodyPr>
            <a:normAutofit/>
          </a:bodyPr>
          <a:lstStyle/>
          <a:p>
            <a:r>
              <a:rPr lang="en-GB" sz="2800" b="0" i="0" dirty="0">
                <a:solidFill>
                  <a:srgbClr val="3B3E4D"/>
                </a:solidFill>
                <a:effectLst/>
                <a:latin typeface="Calibri" panose="020F0502020204030204" pitchFamily="34" charset="0"/>
                <a:cs typeface="Calibri" panose="020F0502020204030204" pitchFamily="34" charset="0"/>
              </a:rPr>
              <a:t>You </a:t>
            </a:r>
            <a:r>
              <a:rPr lang="en-GB" sz="2800" b="0" i="1" dirty="0">
                <a:solidFill>
                  <a:srgbClr val="3B3E4D"/>
                </a:solidFill>
                <a:effectLst/>
                <a:latin typeface="Calibri" panose="020F0502020204030204" pitchFamily="34" charset="0"/>
                <a:cs typeface="Calibri" panose="020F0502020204030204" pitchFamily="34" charset="0"/>
              </a:rPr>
              <a:t>paraphrase</a:t>
            </a:r>
            <a:r>
              <a:rPr lang="en-GB" sz="2800" b="0" i="0" dirty="0">
                <a:solidFill>
                  <a:srgbClr val="3B3E4D"/>
                </a:solidFill>
                <a:effectLst/>
                <a:latin typeface="Calibri" panose="020F0502020204030204" pitchFamily="34" charset="0"/>
                <a:cs typeface="Calibri" panose="020F0502020204030204" pitchFamily="34" charset="0"/>
              </a:rPr>
              <a:t> a sentence or paragraph, but you </a:t>
            </a:r>
            <a:r>
              <a:rPr lang="en-GB" sz="2800" b="0" i="1" dirty="0">
                <a:solidFill>
                  <a:srgbClr val="3B3E4D"/>
                </a:solidFill>
                <a:effectLst/>
                <a:latin typeface="Calibri" panose="020F0502020204030204" pitchFamily="34" charset="0"/>
                <a:cs typeface="Calibri" panose="020F0502020204030204" pitchFamily="34" charset="0"/>
              </a:rPr>
              <a:t>summarize</a:t>
            </a:r>
            <a:r>
              <a:rPr lang="en-GB" sz="2800" b="0" i="0" dirty="0">
                <a:solidFill>
                  <a:srgbClr val="3B3E4D"/>
                </a:solidFill>
                <a:effectLst/>
                <a:latin typeface="Calibri" panose="020F0502020204030204" pitchFamily="34" charset="0"/>
                <a:cs typeface="Calibri" panose="020F0502020204030204" pitchFamily="34" charset="0"/>
              </a:rPr>
              <a:t> a paper, chapter, or book. </a:t>
            </a:r>
          </a:p>
          <a:p>
            <a:endParaRPr lang="en-GB" sz="2800" b="0" i="0" dirty="0">
              <a:solidFill>
                <a:srgbClr val="3B3E4D"/>
              </a:solidFill>
              <a:effectLst/>
              <a:latin typeface="Calibri" panose="020F0502020204030204" pitchFamily="34" charset="0"/>
              <a:cs typeface="Calibri" panose="020F0502020204030204" pitchFamily="34" charset="0"/>
            </a:endParaRPr>
          </a:p>
          <a:p>
            <a:r>
              <a:rPr lang="en-GB" sz="2800" b="0" i="0" dirty="0">
                <a:solidFill>
                  <a:srgbClr val="3B3E4D"/>
                </a:solidFill>
                <a:effectLst/>
                <a:latin typeface="Calibri" panose="020F0502020204030204" pitchFamily="34" charset="0"/>
                <a:cs typeface="Calibri" panose="020F0502020204030204" pitchFamily="34" charset="0"/>
              </a:rPr>
              <a:t>In general, paraphrased passages are around the same length as the original, whereas summaries are always shorter and more </a:t>
            </a:r>
            <a:r>
              <a:rPr lang="en-GB" sz="2800" b="0" i="0" u="none" strike="noStrike" dirty="0">
                <a:effectLst/>
                <a:latin typeface="Calibri" panose="020F0502020204030204" pitchFamily="34" charset="0"/>
                <a:cs typeface="Calibri" panose="020F0502020204030204" pitchFamily="34" charset="0"/>
                <a:hlinkClick r:id="rId2"/>
              </a:rPr>
              <a:t>concise</a:t>
            </a:r>
            <a:r>
              <a:rPr lang="en-GB" sz="2800" b="0" i="0" dirty="0">
                <a:solidFill>
                  <a:srgbClr val="3B3E4D"/>
                </a:solidFill>
                <a:effectLst/>
                <a:latin typeface="Calibri" panose="020F0502020204030204" pitchFamily="34" charset="0"/>
                <a:cs typeface="Calibri" panose="020F0502020204030204" pitchFamily="34" charset="0"/>
              </a:rPr>
              <a:t> than their source. </a:t>
            </a:r>
          </a:p>
          <a:p>
            <a:endParaRPr lang="en-US" dirty="0"/>
          </a:p>
        </p:txBody>
      </p:sp>
    </p:spTree>
    <p:extLst>
      <p:ext uri="{BB962C8B-B14F-4D97-AF65-F5344CB8AC3E}">
        <p14:creationId xmlns:p14="http://schemas.microsoft.com/office/powerpoint/2010/main" val="4164349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004549-FD81-E94A-80D1-6E11C72CA337}"/>
              </a:ext>
            </a:extLst>
          </p:cNvPr>
          <p:cNvSpPr>
            <a:spLocks noGrp="1"/>
          </p:cNvSpPr>
          <p:nvPr>
            <p:ph type="title"/>
          </p:nvPr>
        </p:nvSpPr>
        <p:spPr/>
        <p:txBody>
          <a:bodyPr/>
          <a:lstStyle/>
          <a:p>
            <a:r>
              <a:rPr lang="en-US" u="sng" dirty="0"/>
              <a:t>What is paraphrasing?</a:t>
            </a:r>
          </a:p>
        </p:txBody>
      </p:sp>
      <p:sp>
        <p:nvSpPr>
          <p:cNvPr id="3" name="Content Placeholder 2">
            <a:extLst>
              <a:ext uri="{FF2B5EF4-FFF2-40B4-BE49-F238E27FC236}">
                <a16:creationId xmlns:a16="http://schemas.microsoft.com/office/drawing/2014/main" id="{7735A41D-9098-1D47-806A-B1AA9D7B0822}"/>
              </a:ext>
            </a:extLst>
          </p:cNvPr>
          <p:cNvSpPr>
            <a:spLocks noGrp="1"/>
          </p:cNvSpPr>
          <p:nvPr>
            <p:ph idx="1"/>
          </p:nvPr>
        </p:nvSpPr>
        <p:spPr/>
        <p:txBody>
          <a:bodyPr>
            <a:normAutofit fontScale="92500"/>
          </a:bodyPr>
          <a:lstStyle/>
          <a:p>
            <a:r>
              <a:rPr lang="en-GB" sz="2800" b="0" i="0" dirty="0">
                <a:solidFill>
                  <a:srgbClr val="333333"/>
                </a:solidFill>
                <a:effectLst/>
                <a:latin typeface="Calibri" panose="020F0502020204030204" pitchFamily="34" charset="0"/>
                <a:cs typeface="Calibri" panose="020F0502020204030204" pitchFamily="34" charset="0"/>
              </a:rPr>
              <a:t>Paraphrasing is when you restate the information from a source using your own words while maintaining the original meaning</a:t>
            </a:r>
          </a:p>
          <a:p>
            <a:endParaRPr lang="en-GB" sz="2800" dirty="0">
              <a:solidFill>
                <a:srgbClr val="333333"/>
              </a:solidFill>
              <a:latin typeface="Calibri" panose="020F0502020204030204" pitchFamily="34" charset="0"/>
              <a:cs typeface="Calibri" panose="020F0502020204030204" pitchFamily="34" charset="0"/>
            </a:endParaRPr>
          </a:p>
          <a:p>
            <a:r>
              <a:rPr lang="en-GB" sz="2800" b="0" i="0" dirty="0">
                <a:solidFill>
                  <a:srgbClr val="333333"/>
                </a:solidFill>
                <a:effectLst/>
                <a:latin typeface="Calibri" panose="020F0502020204030204" pitchFamily="34" charset="0"/>
                <a:cs typeface="Calibri" panose="020F0502020204030204" pitchFamily="34" charset="0"/>
              </a:rPr>
              <a:t>It involves expressing the ideas in a different way, often to clarify or simplify the content, without directly quoting the source.</a:t>
            </a:r>
          </a:p>
          <a:p>
            <a:endParaRPr lang="en-US" dirty="0"/>
          </a:p>
        </p:txBody>
      </p:sp>
    </p:spTree>
    <p:extLst>
      <p:ext uri="{BB962C8B-B14F-4D97-AF65-F5344CB8AC3E}">
        <p14:creationId xmlns:p14="http://schemas.microsoft.com/office/powerpoint/2010/main" val="2841158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95A549-F130-3845-94DD-6BFFEE5BF2C1}"/>
              </a:ext>
            </a:extLst>
          </p:cNvPr>
          <p:cNvSpPr>
            <a:spLocks noGrp="1"/>
          </p:cNvSpPr>
          <p:nvPr>
            <p:ph type="title"/>
          </p:nvPr>
        </p:nvSpPr>
        <p:spPr>
          <a:xfrm>
            <a:off x="1249961" y="1600199"/>
            <a:ext cx="3173482" cy="4297680"/>
          </a:xfrm>
        </p:spPr>
        <p:txBody>
          <a:bodyPr anchor="ctr">
            <a:normAutofit/>
          </a:bodyPr>
          <a:lstStyle/>
          <a:p>
            <a:r>
              <a:rPr lang="en-US"/>
              <a:t>Why Is Paraphrasing Important?</a:t>
            </a:r>
            <a:endParaRPr lang="en-US" dirty="0"/>
          </a:p>
        </p:txBody>
      </p:sp>
      <p:sp>
        <p:nvSpPr>
          <p:cNvPr id="3" name="Content Placeholder 2">
            <a:extLst>
              <a:ext uri="{FF2B5EF4-FFF2-40B4-BE49-F238E27FC236}">
                <a16:creationId xmlns:a16="http://schemas.microsoft.com/office/drawing/2014/main" id="{41C14D5B-C635-774D-BFC4-1CD5CC206F6C}"/>
              </a:ext>
            </a:extLst>
          </p:cNvPr>
          <p:cNvSpPr>
            <a:spLocks noGrp="1"/>
          </p:cNvSpPr>
          <p:nvPr>
            <p:ph idx="1"/>
          </p:nvPr>
        </p:nvSpPr>
        <p:spPr>
          <a:xfrm>
            <a:off x="4885151" y="959556"/>
            <a:ext cx="6169703" cy="4938323"/>
          </a:xfrm>
        </p:spPr>
        <p:txBody>
          <a:bodyPr anchor="ctr">
            <a:normAutofit/>
          </a:bodyPr>
          <a:lstStyle/>
          <a:p>
            <a:r>
              <a:rPr lang="en-US" sz="2400" dirty="0">
                <a:latin typeface="Calibri" panose="020F0502020204030204" pitchFamily="34" charset="0"/>
                <a:cs typeface="Calibri" panose="020F0502020204030204" pitchFamily="34" charset="0"/>
              </a:rPr>
              <a:t>Avoiding plagiarism</a:t>
            </a:r>
          </a:p>
          <a:p>
            <a:r>
              <a:rPr lang="en-US" sz="2400" dirty="0">
                <a:latin typeface="Calibri" panose="020F0502020204030204" pitchFamily="34" charset="0"/>
                <a:cs typeface="Calibri" panose="020F0502020204030204" pitchFamily="34" charset="0"/>
              </a:rPr>
              <a:t>Demonstrating understanding</a:t>
            </a:r>
          </a:p>
          <a:p>
            <a:r>
              <a:rPr lang="en-US" sz="2400" dirty="0">
                <a:latin typeface="Calibri" panose="020F0502020204030204" pitchFamily="34" charset="0"/>
                <a:cs typeface="Calibri" panose="020F0502020204030204" pitchFamily="34" charset="0"/>
              </a:rPr>
              <a:t>Clarity and Simplification</a:t>
            </a:r>
          </a:p>
          <a:p>
            <a:r>
              <a:rPr lang="en-US" sz="2400" dirty="0">
                <a:latin typeface="Calibri" panose="020F0502020204030204" pitchFamily="34" charset="0"/>
                <a:cs typeface="Calibri" panose="020F0502020204030204" pitchFamily="34" charset="0"/>
              </a:rPr>
              <a:t>Expressing your own Voice</a:t>
            </a:r>
          </a:p>
          <a:p>
            <a:r>
              <a:rPr lang="en-US" sz="2400" dirty="0">
                <a:latin typeface="Calibri" panose="020F0502020204030204" pitchFamily="34" charset="0"/>
                <a:cs typeface="Calibri" panose="020F0502020204030204" pitchFamily="34" charset="0"/>
              </a:rPr>
              <a:t>Meeting length requirements (word count)</a:t>
            </a:r>
          </a:p>
          <a:p>
            <a:r>
              <a:rPr lang="en-US" sz="2400" dirty="0">
                <a:latin typeface="Calibri" panose="020F0502020204030204" pitchFamily="34" charset="0"/>
                <a:cs typeface="Calibri" panose="020F0502020204030204" pitchFamily="34" charset="0"/>
              </a:rPr>
              <a:t>Maintaining flow in your writing</a:t>
            </a:r>
          </a:p>
          <a:p>
            <a:r>
              <a:rPr lang="en-US" sz="2400" dirty="0">
                <a:latin typeface="Calibri" panose="020F0502020204030204" pitchFamily="34" charset="0"/>
                <a:cs typeface="Calibri" panose="020F0502020204030204" pitchFamily="34" charset="0"/>
              </a:rPr>
              <a:t>Adapting to different audiences</a:t>
            </a:r>
          </a:p>
          <a:p>
            <a:endParaRPr lang="en-US" dirty="0"/>
          </a:p>
        </p:txBody>
      </p:sp>
    </p:spTree>
    <p:extLst>
      <p:ext uri="{BB962C8B-B14F-4D97-AF65-F5344CB8AC3E}">
        <p14:creationId xmlns:p14="http://schemas.microsoft.com/office/powerpoint/2010/main" val="1910771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AB589-5CB8-8D4D-88B3-77217CBF3109}"/>
              </a:ext>
            </a:extLst>
          </p:cNvPr>
          <p:cNvSpPr>
            <a:spLocks noGrp="1"/>
          </p:cNvSpPr>
          <p:nvPr>
            <p:ph type="title"/>
          </p:nvPr>
        </p:nvSpPr>
        <p:spPr>
          <a:xfrm>
            <a:off x="1371600" y="0"/>
            <a:ext cx="9601200" cy="962378"/>
          </a:xfrm>
        </p:spPr>
        <p:txBody>
          <a:bodyPr/>
          <a:lstStyle/>
          <a:p>
            <a:r>
              <a:rPr lang="en-US" dirty="0"/>
              <a:t>Examples of Paraphrasing</a:t>
            </a:r>
          </a:p>
        </p:txBody>
      </p:sp>
      <p:sp>
        <p:nvSpPr>
          <p:cNvPr id="3" name="Content Placeholder 2">
            <a:extLst>
              <a:ext uri="{FF2B5EF4-FFF2-40B4-BE49-F238E27FC236}">
                <a16:creationId xmlns:a16="http://schemas.microsoft.com/office/drawing/2014/main" id="{7ECD6BB8-FFF2-454D-BEEB-F28753701B9B}"/>
              </a:ext>
            </a:extLst>
          </p:cNvPr>
          <p:cNvSpPr>
            <a:spLocks noGrp="1"/>
          </p:cNvSpPr>
          <p:nvPr>
            <p:ph idx="1"/>
          </p:nvPr>
        </p:nvSpPr>
        <p:spPr>
          <a:xfrm>
            <a:off x="1371600" y="1095022"/>
            <a:ext cx="9601200" cy="4955822"/>
          </a:xfrm>
        </p:spPr>
        <p:txBody>
          <a:bodyPr>
            <a:normAutofit fontScale="92500" lnSpcReduction="20000"/>
          </a:bodyPr>
          <a:lstStyle/>
          <a:p>
            <a:pPr algn="l"/>
            <a:r>
              <a:rPr lang="en-GB" sz="2600" b="1" i="0" dirty="0">
                <a:solidFill>
                  <a:srgbClr val="333333"/>
                </a:solidFill>
                <a:effectLst/>
                <a:latin typeface="Calibri" panose="020F0502020204030204" pitchFamily="34" charset="0"/>
                <a:cs typeface="Calibri" panose="020F0502020204030204" pitchFamily="34" charset="0"/>
              </a:rPr>
              <a:t>Example 1</a:t>
            </a:r>
          </a:p>
          <a:p>
            <a:pPr algn="l">
              <a:buFont typeface="Arial" panose="020B0604020202020204" pitchFamily="34" charset="0"/>
              <a:buChar char="•"/>
            </a:pPr>
            <a:r>
              <a:rPr lang="en-GB" sz="2600" b="0" i="1" dirty="0">
                <a:solidFill>
                  <a:srgbClr val="333333"/>
                </a:solidFill>
                <a:effectLst/>
                <a:latin typeface="Calibri" panose="020F0502020204030204" pitchFamily="34" charset="0"/>
                <a:cs typeface="Calibri" panose="020F0502020204030204" pitchFamily="34" charset="0"/>
              </a:rPr>
              <a:t>Original:</a:t>
            </a:r>
            <a:r>
              <a:rPr lang="en-GB" sz="2600" b="0" i="0" dirty="0">
                <a:solidFill>
                  <a:srgbClr val="333333"/>
                </a:solidFill>
                <a:effectLst/>
                <a:latin typeface="Calibri" panose="020F0502020204030204" pitchFamily="34" charset="0"/>
                <a:cs typeface="Calibri" panose="020F0502020204030204" pitchFamily="34" charset="0"/>
              </a:rPr>
              <a:t> “The advancements in technology have revolutionized the way we communicate with each other.”</a:t>
            </a:r>
          </a:p>
          <a:p>
            <a:pPr algn="l">
              <a:buFont typeface="Arial" panose="020B0604020202020204" pitchFamily="34" charset="0"/>
              <a:buChar char="•"/>
            </a:pPr>
            <a:r>
              <a:rPr lang="en-GB" sz="2600" b="0" i="1" dirty="0">
                <a:solidFill>
                  <a:srgbClr val="333333"/>
                </a:solidFill>
                <a:effectLst/>
                <a:latin typeface="Calibri" panose="020F0502020204030204" pitchFamily="34" charset="0"/>
                <a:cs typeface="Calibri" panose="020F0502020204030204" pitchFamily="34" charset="0"/>
              </a:rPr>
              <a:t>Paraphrased:</a:t>
            </a:r>
            <a:r>
              <a:rPr lang="en-GB" sz="2600" b="0" i="0" dirty="0">
                <a:solidFill>
                  <a:srgbClr val="333333"/>
                </a:solidFill>
                <a:effectLst/>
                <a:latin typeface="Calibri" panose="020F0502020204030204" pitchFamily="34" charset="0"/>
                <a:cs typeface="Calibri" panose="020F0502020204030204" pitchFamily="34" charset="0"/>
              </a:rPr>
              <a:t> “Technological progress has transformed how we interact and communicate with one another.”</a:t>
            </a:r>
          </a:p>
          <a:p>
            <a:pPr algn="l">
              <a:buFont typeface="Arial" panose="020B0604020202020204" pitchFamily="34" charset="0"/>
              <a:buChar char="•"/>
            </a:pPr>
            <a:endParaRPr lang="en-GB" sz="2600" b="0" i="0" dirty="0">
              <a:solidFill>
                <a:srgbClr val="333333"/>
              </a:solidFill>
              <a:effectLst/>
              <a:latin typeface="Calibri" panose="020F0502020204030204" pitchFamily="34" charset="0"/>
              <a:cs typeface="Calibri" panose="020F0502020204030204" pitchFamily="34" charset="0"/>
            </a:endParaRPr>
          </a:p>
          <a:p>
            <a:pPr algn="l"/>
            <a:r>
              <a:rPr lang="en-GB" sz="2600" b="1" i="0" dirty="0">
                <a:solidFill>
                  <a:srgbClr val="333333"/>
                </a:solidFill>
                <a:effectLst/>
                <a:latin typeface="Calibri" panose="020F0502020204030204" pitchFamily="34" charset="0"/>
                <a:cs typeface="Calibri" panose="020F0502020204030204" pitchFamily="34" charset="0"/>
              </a:rPr>
              <a:t>Example 2</a:t>
            </a:r>
          </a:p>
          <a:p>
            <a:pPr algn="l">
              <a:buFont typeface="Arial" panose="020B0604020202020204" pitchFamily="34" charset="0"/>
              <a:buChar char="•"/>
            </a:pPr>
            <a:r>
              <a:rPr lang="en-GB" sz="2600" b="0" i="1" dirty="0">
                <a:solidFill>
                  <a:srgbClr val="333333"/>
                </a:solidFill>
                <a:effectLst/>
                <a:latin typeface="Calibri" panose="020F0502020204030204" pitchFamily="34" charset="0"/>
                <a:cs typeface="Calibri" panose="020F0502020204030204" pitchFamily="34" charset="0"/>
              </a:rPr>
              <a:t>Original:</a:t>
            </a:r>
            <a:r>
              <a:rPr lang="en-GB" sz="2600" b="0" i="0" dirty="0">
                <a:solidFill>
                  <a:srgbClr val="333333"/>
                </a:solidFill>
                <a:effectLst/>
                <a:latin typeface="Calibri" panose="020F0502020204030204" pitchFamily="34" charset="0"/>
                <a:cs typeface="Calibri" panose="020F0502020204030204" pitchFamily="34" charset="0"/>
              </a:rPr>
              <a:t> “Deforestation poses a significant threat to global ecosystems and biodiversity.”</a:t>
            </a:r>
          </a:p>
          <a:p>
            <a:pPr algn="l">
              <a:buFont typeface="Arial" panose="020B0604020202020204" pitchFamily="34" charset="0"/>
              <a:buChar char="•"/>
            </a:pPr>
            <a:r>
              <a:rPr lang="en-GB" sz="2600" b="0" i="1" dirty="0">
                <a:solidFill>
                  <a:srgbClr val="333333"/>
                </a:solidFill>
                <a:effectLst/>
                <a:latin typeface="Calibri" panose="020F0502020204030204" pitchFamily="34" charset="0"/>
                <a:cs typeface="Calibri" panose="020F0502020204030204" pitchFamily="34" charset="0"/>
              </a:rPr>
              <a:t>Paraphrased:</a:t>
            </a:r>
            <a:r>
              <a:rPr lang="en-GB" sz="2600" b="0" i="0" dirty="0">
                <a:solidFill>
                  <a:srgbClr val="333333"/>
                </a:solidFill>
                <a:effectLst/>
                <a:latin typeface="Calibri" panose="020F0502020204030204" pitchFamily="34" charset="0"/>
                <a:cs typeface="Calibri" panose="020F0502020204030204" pitchFamily="34" charset="0"/>
              </a:rPr>
              <a:t> “The impact of deforestation represents a substantial danger to ecosystems and the diversity of life on a global scale.”</a:t>
            </a:r>
          </a:p>
          <a:p>
            <a:endParaRPr lang="en-US" dirty="0"/>
          </a:p>
        </p:txBody>
      </p:sp>
    </p:spTree>
    <p:extLst>
      <p:ext uri="{BB962C8B-B14F-4D97-AF65-F5344CB8AC3E}">
        <p14:creationId xmlns:p14="http://schemas.microsoft.com/office/powerpoint/2010/main" val="1371927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608F9BE-5379-CD4A-A672-BADE701E4232}"/>
              </a:ext>
            </a:extLst>
          </p:cNvPr>
          <p:cNvSpPr>
            <a:spLocks noGrp="1"/>
          </p:cNvSpPr>
          <p:nvPr>
            <p:ph idx="1"/>
          </p:nvPr>
        </p:nvSpPr>
        <p:spPr>
          <a:xfrm>
            <a:off x="1382888" y="327376"/>
            <a:ext cx="9601200" cy="5768623"/>
          </a:xfrm>
        </p:spPr>
        <p:txBody>
          <a:bodyPr>
            <a:normAutofit fontScale="92500" lnSpcReduction="10000"/>
          </a:bodyPr>
          <a:lstStyle/>
          <a:p>
            <a:pPr algn="l"/>
            <a:r>
              <a:rPr lang="en-GB" sz="2800" b="1" i="0" dirty="0">
                <a:solidFill>
                  <a:srgbClr val="333333"/>
                </a:solidFill>
                <a:effectLst/>
                <a:latin typeface="Calibri" panose="020F0502020204030204" pitchFamily="34" charset="0"/>
                <a:cs typeface="Calibri" panose="020F0502020204030204" pitchFamily="34" charset="0"/>
              </a:rPr>
              <a:t>Example 3</a:t>
            </a:r>
          </a:p>
          <a:p>
            <a:pPr algn="l">
              <a:buFont typeface="Arial" panose="020B0604020202020204" pitchFamily="34" charset="0"/>
              <a:buChar char="•"/>
            </a:pPr>
            <a:r>
              <a:rPr lang="en-GB" sz="2800" b="0" i="1" dirty="0">
                <a:solidFill>
                  <a:srgbClr val="333333"/>
                </a:solidFill>
                <a:effectLst/>
                <a:latin typeface="Calibri" panose="020F0502020204030204" pitchFamily="34" charset="0"/>
                <a:cs typeface="Calibri" panose="020F0502020204030204" pitchFamily="34" charset="0"/>
              </a:rPr>
              <a:t>Original:</a:t>
            </a:r>
            <a:r>
              <a:rPr lang="en-GB" sz="2800" b="0" i="0" dirty="0">
                <a:solidFill>
                  <a:srgbClr val="333333"/>
                </a:solidFill>
                <a:effectLst/>
                <a:latin typeface="Calibri" panose="020F0502020204030204" pitchFamily="34" charset="0"/>
                <a:cs typeface="Calibri" panose="020F0502020204030204" pitchFamily="34" charset="0"/>
              </a:rPr>
              <a:t> “Effective time management is essential for achieving productivity in both professional and personal spheres.”</a:t>
            </a:r>
          </a:p>
          <a:p>
            <a:pPr algn="l">
              <a:buFont typeface="Arial" panose="020B0604020202020204" pitchFamily="34" charset="0"/>
              <a:buChar char="•"/>
            </a:pPr>
            <a:r>
              <a:rPr lang="en-GB" sz="2800" b="0" i="1" dirty="0">
                <a:solidFill>
                  <a:srgbClr val="333333"/>
                </a:solidFill>
                <a:effectLst/>
                <a:latin typeface="Calibri" panose="020F0502020204030204" pitchFamily="34" charset="0"/>
                <a:cs typeface="Calibri" panose="020F0502020204030204" pitchFamily="34" charset="0"/>
              </a:rPr>
              <a:t>Paraphrased:</a:t>
            </a:r>
            <a:r>
              <a:rPr lang="en-GB" sz="2800" b="0" i="0" dirty="0">
                <a:solidFill>
                  <a:srgbClr val="333333"/>
                </a:solidFill>
                <a:effectLst/>
                <a:latin typeface="Calibri" panose="020F0502020204030204" pitchFamily="34" charset="0"/>
                <a:cs typeface="Calibri" panose="020F0502020204030204" pitchFamily="34" charset="0"/>
              </a:rPr>
              <a:t> “Efficient management of time is crucial for attaining productivity in both professional and personal aspects of life.”</a:t>
            </a:r>
          </a:p>
          <a:p>
            <a:pPr marL="0" indent="0" algn="l">
              <a:buNone/>
            </a:pPr>
            <a:endParaRPr lang="en-GB" sz="2800" b="0" i="0" dirty="0">
              <a:solidFill>
                <a:srgbClr val="333333"/>
              </a:solidFill>
              <a:effectLst/>
              <a:latin typeface="Calibri" panose="020F0502020204030204" pitchFamily="34" charset="0"/>
              <a:cs typeface="Calibri" panose="020F0502020204030204" pitchFamily="34" charset="0"/>
            </a:endParaRPr>
          </a:p>
          <a:p>
            <a:pPr algn="l"/>
            <a:r>
              <a:rPr lang="en-GB" sz="2800" b="1" i="0" dirty="0">
                <a:solidFill>
                  <a:srgbClr val="333333"/>
                </a:solidFill>
                <a:effectLst/>
                <a:latin typeface="Calibri" panose="020F0502020204030204" pitchFamily="34" charset="0"/>
                <a:cs typeface="Calibri" panose="020F0502020204030204" pitchFamily="34" charset="0"/>
              </a:rPr>
              <a:t>Example 4</a:t>
            </a:r>
          </a:p>
          <a:p>
            <a:pPr algn="l">
              <a:buFont typeface="Arial" panose="020B0604020202020204" pitchFamily="34" charset="0"/>
              <a:buChar char="•"/>
            </a:pPr>
            <a:r>
              <a:rPr lang="en-GB" sz="2800" b="0" i="1" dirty="0">
                <a:solidFill>
                  <a:srgbClr val="333333"/>
                </a:solidFill>
                <a:effectLst/>
                <a:latin typeface="Calibri" panose="020F0502020204030204" pitchFamily="34" charset="0"/>
                <a:cs typeface="Calibri" panose="020F0502020204030204" pitchFamily="34" charset="0"/>
              </a:rPr>
              <a:t>Original:</a:t>
            </a:r>
            <a:r>
              <a:rPr lang="en-GB" sz="2800" b="0" i="0" dirty="0">
                <a:solidFill>
                  <a:srgbClr val="333333"/>
                </a:solidFill>
                <a:effectLst/>
                <a:latin typeface="Calibri" panose="020F0502020204030204" pitchFamily="34" charset="0"/>
                <a:cs typeface="Calibri" panose="020F0502020204030204" pitchFamily="34" charset="0"/>
              </a:rPr>
              <a:t> “The restaurant offers a diverse selection of culinary choices, ranging from traditional dishes to modern fusion cuisine.”</a:t>
            </a:r>
          </a:p>
          <a:p>
            <a:pPr algn="l">
              <a:buFont typeface="Arial" panose="020B0604020202020204" pitchFamily="34" charset="0"/>
              <a:buChar char="•"/>
            </a:pPr>
            <a:r>
              <a:rPr lang="en-GB" sz="2800" b="0" i="1" dirty="0">
                <a:solidFill>
                  <a:srgbClr val="333333"/>
                </a:solidFill>
                <a:effectLst/>
                <a:latin typeface="Calibri" panose="020F0502020204030204" pitchFamily="34" charset="0"/>
                <a:cs typeface="Calibri" panose="020F0502020204030204" pitchFamily="34" charset="0"/>
              </a:rPr>
              <a:t>Paraphrased:</a:t>
            </a:r>
            <a:r>
              <a:rPr lang="en-GB" sz="2800" b="0" i="0" dirty="0">
                <a:solidFill>
                  <a:srgbClr val="333333"/>
                </a:solidFill>
                <a:effectLst/>
                <a:latin typeface="Calibri" panose="020F0502020204030204" pitchFamily="34" charset="0"/>
                <a:cs typeface="Calibri" panose="020F0502020204030204" pitchFamily="34" charset="0"/>
              </a:rPr>
              <a:t> “The restaurant provides a variety of food options, including both traditional and modern fusion dishes.”</a:t>
            </a:r>
          </a:p>
          <a:p>
            <a:endParaRPr lang="en-US" dirty="0"/>
          </a:p>
        </p:txBody>
      </p:sp>
    </p:spTree>
    <p:extLst>
      <p:ext uri="{BB962C8B-B14F-4D97-AF65-F5344CB8AC3E}">
        <p14:creationId xmlns:p14="http://schemas.microsoft.com/office/powerpoint/2010/main" val="1711566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C67F47-5314-1E4C-8138-800A11C16967}"/>
              </a:ext>
            </a:extLst>
          </p:cNvPr>
          <p:cNvSpPr>
            <a:spLocks noGrp="1"/>
          </p:cNvSpPr>
          <p:nvPr>
            <p:ph idx="1"/>
          </p:nvPr>
        </p:nvSpPr>
        <p:spPr>
          <a:xfrm>
            <a:off x="1416755" y="327380"/>
            <a:ext cx="9601200" cy="5881510"/>
          </a:xfrm>
        </p:spPr>
        <p:txBody>
          <a:bodyPr>
            <a:normAutofit fontScale="92500" lnSpcReduction="10000"/>
          </a:bodyPr>
          <a:lstStyle/>
          <a:p>
            <a:pPr algn="l"/>
            <a:r>
              <a:rPr lang="en-GB" sz="2800" b="1" i="0" dirty="0">
                <a:solidFill>
                  <a:srgbClr val="333333"/>
                </a:solidFill>
                <a:effectLst/>
                <a:latin typeface="Calibri" panose="020F0502020204030204" pitchFamily="34" charset="0"/>
                <a:cs typeface="Calibri" panose="020F0502020204030204" pitchFamily="34" charset="0"/>
              </a:rPr>
              <a:t>Example 5</a:t>
            </a:r>
            <a:endParaRPr lang="en-GB" sz="2800" b="0" i="0" dirty="0">
              <a:solidFill>
                <a:srgbClr val="333333"/>
              </a:solidFill>
              <a:effectLst/>
              <a:latin typeface="Calibri" panose="020F0502020204030204" pitchFamily="34" charset="0"/>
              <a:cs typeface="Calibri" panose="020F0502020204030204" pitchFamily="34" charset="0"/>
            </a:endParaRPr>
          </a:p>
          <a:p>
            <a:pPr algn="l">
              <a:buFont typeface="Arial" panose="020B0604020202020204" pitchFamily="34" charset="0"/>
              <a:buChar char="•"/>
            </a:pPr>
            <a:r>
              <a:rPr lang="en-GB" sz="2800" b="0" i="1" dirty="0">
                <a:solidFill>
                  <a:srgbClr val="333333"/>
                </a:solidFill>
                <a:effectLst/>
                <a:latin typeface="Calibri" panose="020F0502020204030204" pitchFamily="34" charset="0"/>
                <a:cs typeface="Calibri" panose="020F0502020204030204" pitchFamily="34" charset="0"/>
              </a:rPr>
              <a:t>Original:</a:t>
            </a:r>
            <a:r>
              <a:rPr lang="en-GB" sz="2800" b="0" i="0" dirty="0">
                <a:solidFill>
                  <a:srgbClr val="333333"/>
                </a:solidFill>
                <a:effectLst/>
                <a:latin typeface="Calibri" panose="020F0502020204030204" pitchFamily="34" charset="0"/>
                <a:cs typeface="Calibri" panose="020F0502020204030204" pitchFamily="34" charset="0"/>
              </a:rPr>
              <a:t> “The novel explores the complexities of human relationships in a rapidly changing society.”</a:t>
            </a:r>
          </a:p>
          <a:p>
            <a:pPr algn="l">
              <a:buFont typeface="Arial" panose="020B0604020202020204" pitchFamily="34" charset="0"/>
              <a:buChar char="•"/>
            </a:pPr>
            <a:r>
              <a:rPr lang="en-GB" sz="2800" b="0" i="1" dirty="0">
                <a:solidFill>
                  <a:srgbClr val="333333"/>
                </a:solidFill>
                <a:effectLst/>
                <a:latin typeface="Calibri" panose="020F0502020204030204" pitchFamily="34" charset="0"/>
                <a:cs typeface="Calibri" panose="020F0502020204030204" pitchFamily="34" charset="0"/>
              </a:rPr>
              <a:t>Paraphrased:</a:t>
            </a:r>
            <a:r>
              <a:rPr lang="en-GB" sz="2800" b="0" i="0" dirty="0">
                <a:solidFill>
                  <a:srgbClr val="333333"/>
                </a:solidFill>
                <a:effectLst/>
                <a:latin typeface="Calibri" panose="020F0502020204030204" pitchFamily="34" charset="0"/>
                <a:cs typeface="Calibri" panose="020F0502020204030204" pitchFamily="34" charset="0"/>
              </a:rPr>
              <a:t> “The book delves into the challenges of human connections in a fast-changing world.”</a:t>
            </a:r>
            <a:endParaRPr lang="en-GB" sz="2800" dirty="0">
              <a:solidFill>
                <a:srgbClr val="333333"/>
              </a:solidFill>
              <a:latin typeface="Calibri" panose="020F0502020204030204" pitchFamily="34" charset="0"/>
              <a:cs typeface="Calibri" panose="020F0502020204030204" pitchFamily="34" charset="0"/>
            </a:endParaRPr>
          </a:p>
          <a:p>
            <a:pPr algn="l">
              <a:buFont typeface="Arial" panose="020B0604020202020204" pitchFamily="34" charset="0"/>
              <a:buChar char="•"/>
            </a:pPr>
            <a:endParaRPr lang="en-GB" sz="2800" b="0" i="0" dirty="0">
              <a:solidFill>
                <a:srgbClr val="333333"/>
              </a:solidFill>
              <a:effectLst/>
              <a:latin typeface="Calibri" panose="020F0502020204030204" pitchFamily="34" charset="0"/>
              <a:cs typeface="Calibri" panose="020F0502020204030204" pitchFamily="34" charset="0"/>
            </a:endParaRPr>
          </a:p>
          <a:p>
            <a:pPr algn="l"/>
            <a:r>
              <a:rPr lang="en-GB" sz="2800" b="1" i="0" dirty="0">
                <a:solidFill>
                  <a:srgbClr val="333333"/>
                </a:solidFill>
                <a:effectLst/>
                <a:latin typeface="Calibri" panose="020F0502020204030204" pitchFamily="34" charset="0"/>
                <a:cs typeface="Calibri" panose="020F0502020204030204" pitchFamily="34" charset="0"/>
              </a:rPr>
              <a:t>Example 6</a:t>
            </a:r>
            <a:endParaRPr lang="en-GB" sz="2800" b="0" i="0" dirty="0">
              <a:solidFill>
                <a:srgbClr val="333333"/>
              </a:solidFill>
              <a:effectLst/>
              <a:latin typeface="Calibri" panose="020F0502020204030204" pitchFamily="34" charset="0"/>
              <a:cs typeface="Calibri" panose="020F0502020204030204" pitchFamily="34" charset="0"/>
            </a:endParaRPr>
          </a:p>
          <a:p>
            <a:pPr algn="l">
              <a:buFont typeface="Arial" panose="020B0604020202020204" pitchFamily="34" charset="0"/>
              <a:buChar char="•"/>
            </a:pPr>
            <a:r>
              <a:rPr lang="en-GB" sz="2800" b="0" i="1" dirty="0">
                <a:solidFill>
                  <a:srgbClr val="333333"/>
                </a:solidFill>
                <a:effectLst/>
                <a:latin typeface="Calibri" panose="020F0502020204030204" pitchFamily="34" charset="0"/>
                <a:cs typeface="Calibri" panose="020F0502020204030204" pitchFamily="34" charset="0"/>
              </a:rPr>
              <a:t>Original:</a:t>
            </a:r>
            <a:r>
              <a:rPr lang="en-GB" sz="2800" b="0" i="0" dirty="0">
                <a:solidFill>
                  <a:srgbClr val="333333"/>
                </a:solidFill>
                <a:effectLst/>
                <a:latin typeface="Calibri" panose="020F0502020204030204" pitchFamily="34" charset="0"/>
                <a:cs typeface="Calibri" panose="020F0502020204030204" pitchFamily="34" charset="0"/>
              </a:rPr>
              <a:t> “Regular exercise is crucial for maintaining optimal physical health and preventing various health issues.”</a:t>
            </a:r>
          </a:p>
          <a:p>
            <a:pPr algn="l">
              <a:buFont typeface="Arial" panose="020B0604020202020204" pitchFamily="34" charset="0"/>
              <a:buChar char="•"/>
            </a:pPr>
            <a:r>
              <a:rPr lang="en-GB" sz="2800" b="0" i="1" dirty="0">
                <a:solidFill>
                  <a:srgbClr val="333333"/>
                </a:solidFill>
                <a:effectLst/>
                <a:latin typeface="Calibri" panose="020F0502020204030204" pitchFamily="34" charset="0"/>
                <a:cs typeface="Calibri" panose="020F0502020204030204" pitchFamily="34" charset="0"/>
              </a:rPr>
              <a:t>Paraphrased:</a:t>
            </a:r>
            <a:r>
              <a:rPr lang="en-GB" sz="2800" b="0" i="0" dirty="0">
                <a:solidFill>
                  <a:srgbClr val="333333"/>
                </a:solidFill>
                <a:effectLst/>
                <a:latin typeface="Calibri" panose="020F0502020204030204" pitchFamily="34" charset="0"/>
                <a:cs typeface="Calibri" panose="020F0502020204030204" pitchFamily="34" charset="0"/>
              </a:rPr>
              <a:t> “Exercising regularly is important for keeping your body healthy and avoiding health problems.”</a:t>
            </a:r>
          </a:p>
          <a:p>
            <a:endParaRPr lang="en-US" dirty="0"/>
          </a:p>
        </p:txBody>
      </p:sp>
    </p:spTree>
    <p:extLst>
      <p:ext uri="{BB962C8B-B14F-4D97-AF65-F5344CB8AC3E}">
        <p14:creationId xmlns:p14="http://schemas.microsoft.com/office/powerpoint/2010/main" val="4029730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19E10E-D1B9-5849-8404-82E662B42177}"/>
              </a:ext>
            </a:extLst>
          </p:cNvPr>
          <p:cNvSpPr>
            <a:spLocks noGrp="1"/>
          </p:cNvSpPr>
          <p:nvPr>
            <p:ph type="title"/>
          </p:nvPr>
        </p:nvSpPr>
        <p:spPr>
          <a:xfrm>
            <a:off x="1588108" y="79022"/>
            <a:ext cx="9520158" cy="747443"/>
          </a:xfrm>
        </p:spPr>
        <p:txBody>
          <a:bodyPr/>
          <a:lstStyle/>
          <a:p>
            <a:r>
              <a:rPr lang="en-US" dirty="0"/>
              <a:t>What is </a:t>
            </a:r>
            <a:r>
              <a:rPr lang="en-US" dirty="0" err="1"/>
              <a:t>Summerising</a:t>
            </a:r>
            <a:r>
              <a:rPr lang="en-US" dirty="0"/>
              <a:t>?</a:t>
            </a:r>
          </a:p>
        </p:txBody>
      </p:sp>
      <p:sp>
        <p:nvSpPr>
          <p:cNvPr id="3" name="Content Placeholder 2">
            <a:extLst>
              <a:ext uri="{FF2B5EF4-FFF2-40B4-BE49-F238E27FC236}">
                <a16:creationId xmlns:a16="http://schemas.microsoft.com/office/drawing/2014/main" id="{91C8D220-F7D8-E74D-9FDA-4DEAAAB8AE7F}"/>
              </a:ext>
            </a:extLst>
          </p:cNvPr>
          <p:cNvSpPr>
            <a:spLocks noGrp="1"/>
          </p:cNvSpPr>
          <p:nvPr>
            <p:ph idx="1"/>
          </p:nvPr>
        </p:nvSpPr>
        <p:spPr>
          <a:xfrm>
            <a:off x="1371600" y="1142554"/>
            <a:ext cx="9601200" cy="5134069"/>
          </a:xfrm>
        </p:spPr>
        <p:txBody>
          <a:bodyPr>
            <a:normAutofit fontScale="77500" lnSpcReduction="20000"/>
          </a:bodyPr>
          <a:lstStyle/>
          <a:p>
            <a:r>
              <a:rPr lang="en-GB" sz="3100" b="0" i="0" dirty="0">
                <a:solidFill>
                  <a:srgbClr val="3B3E4D"/>
                </a:solidFill>
                <a:effectLst/>
                <a:latin typeface="Calibri" panose="020F0502020204030204" pitchFamily="34" charset="0"/>
                <a:cs typeface="Calibri" panose="020F0502020204030204" pitchFamily="34" charset="0"/>
              </a:rPr>
              <a:t>To summarize means to rewrite the main points of a longer text in a brief and concise way. </a:t>
            </a:r>
          </a:p>
          <a:p>
            <a:r>
              <a:rPr lang="en-GB" sz="3100" b="0" i="0" dirty="0">
                <a:solidFill>
                  <a:srgbClr val="3B3E4D"/>
                </a:solidFill>
                <a:effectLst/>
                <a:latin typeface="Calibri" panose="020F0502020204030204" pitchFamily="34" charset="0"/>
                <a:cs typeface="Calibri" panose="020F0502020204030204" pitchFamily="34" charset="0"/>
              </a:rPr>
              <a:t>Summaries are overview’s that gloss over specific details in favour of the “big picture,” the general ideas, themes, and conclusions of longer works.</a:t>
            </a:r>
          </a:p>
          <a:p>
            <a:r>
              <a:rPr lang="en-GB" sz="3100" b="0" i="0" dirty="0">
                <a:solidFill>
                  <a:srgbClr val="3B3E4D"/>
                </a:solidFill>
                <a:effectLst/>
                <a:latin typeface="Calibri" panose="020F0502020204030204" pitchFamily="34" charset="0"/>
                <a:cs typeface="Calibri" panose="020F0502020204030204" pitchFamily="34" charset="0"/>
              </a:rPr>
              <a:t>The point of summarizing is to quickly share the main points of a long text so that the reader understands the ideas without having to read the entire thing.</a:t>
            </a:r>
          </a:p>
          <a:p>
            <a:pPr algn="l"/>
            <a:r>
              <a:rPr lang="en-GB" sz="3100" b="0" dirty="0">
                <a:solidFill>
                  <a:srgbClr val="3B3E4D"/>
                </a:solidFill>
                <a:effectLst/>
                <a:latin typeface="Calibri" panose="020F0502020204030204" pitchFamily="34" charset="0"/>
                <a:cs typeface="Calibri" panose="020F0502020204030204" pitchFamily="34" charset="0"/>
              </a:rPr>
              <a:t>To summarize something yourself, first identify the main points. Try to avoid listing specific details and individual pieces of data—rather, stick to general ideas, conclusions, and results. Remember that summaries are supposed to be brief and concise, so ignore less-important parts and prioritize the central ideas instead.</a:t>
            </a:r>
          </a:p>
          <a:p>
            <a:pPr marL="0" indent="0">
              <a:buNone/>
            </a:pPr>
            <a:endParaRPr lang="en-GB" b="0" i="0" dirty="0">
              <a:solidFill>
                <a:srgbClr val="3B3E4D"/>
              </a:solidFill>
              <a:effectLst/>
              <a:latin typeface="AkkuratPro"/>
            </a:endParaRPr>
          </a:p>
          <a:p>
            <a:endParaRPr lang="en-US" dirty="0"/>
          </a:p>
        </p:txBody>
      </p:sp>
    </p:spTree>
    <p:extLst>
      <p:ext uri="{BB962C8B-B14F-4D97-AF65-F5344CB8AC3E}">
        <p14:creationId xmlns:p14="http://schemas.microsoft.com/office/powerpoint/2010/main" val="1453896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DDB45D-3941-AB4E-8313-D1DEB2C3E2F1}"/>
              </a:ext>
            </a:extLst>
          </p:cNvPr>
          <p:cNvSpPr>
            <a:spLocks noGrp="1"/>
          </p:cNvSpPr>
          <p:nvPr>
            <p:ph type="title"/>
          </p:nvPr>
        </p:nvSpPr>
        <p:spPr>
          <a:xfrm>
            <a:off x="1568562" y="352964"/>
            <a:ext cx="9520158" cy="1049235"/>
          </a:xfrm>
        </p:spPr>
        <p:txBody>
          <a:bodyPr/>
          <a:lstStyle/>
          <a:p>
            <a:r>
              <a:rPr lang="en-US" dirty="0"/>
              <a:t>Example of summary and paraphrasing a paragraph</a:t>
            </a:r>
          </a:p>
        </p:txBody>
      </p:sp>
      <p:sp>
        <p:nvSpPr>
          <p:cNvPr id="3" name="Content Placeholder 2">
            <a:extLst>
              <a:ext uri="{FF2B5EF4-FFF2-40B4-BE49-F238E27FC236}">
                <a16:creationId xmlns:a16="http://schemas.microsoft.com/office/drawing/2014/main" id="{043D5EE4-4E9E-B249-84DD-CD33548E0EA3}"/>
              </a:ext>
            </a:extLst>
          </p:cNvPr>
          <p:cNvSpPr>
            <a:spLocks noGrp="1"/>
          </p:cNvSpPr>
          <p:nvPr>
            <p:ph idx="1"/>
          </p:nvPr>
        </p:nvSpPr>
        <p:spPr>
          <a:xfrm>
            <a:off x="1487520" y="1494367"/>
            <a:ext cx="9601200" cy="4770966"/>
          </a:xfrm>
        </p:spPr>
        <p:txBody>
          <a:bodyPr>
            <a:normAutofit fontScale="77500" lnSpcReduction="20000"/>
          </a:bodyPr>
          <a:lstStyle/>
          <a:p>
            <a:pPr algn="l"/>
            <a:r>
              <a:rPr lang="en-GB" sz="2800" b="0" i="1" dirty="0">
                <a:solidFill>
                  <a:srgbClr val="3B3E4D"/>
                </a:solidFill>
                <a:effectLst/>
                <a:latin typeface="Calibri" panose="020F0502020204030204" pitchFamily="34" charset="0"/>
                <a:cs typeface="Calibri" panose="020F0502020204030204" pitchFamily="34" charset="0"/>
              </a:rPr>
              <a:t>Knowledge and human power are synonymous, since the ignorance of the cause frustrates the effect. For nature is only subdued by submission, and that which in contemplative philosophy corresponds with the cause, in practical science becomes the rule.</a:t>
            </a:r>
            <a:endParaRPr lang="en-GB" sz="2800" b="0" dirty="0">
              <a:solidFill>
                <a:srgbClr val="3B3E4D"/>
              </a:solidFill>
              <a:effectLst/>
              <a:latin typeface="Calibri" panose="020F0502020204030204" pitchFamily="34" charset="0"/>
              <a:cs typeface="Calibri" panose="020F0502020204030204" pitchFamily="34" charset="0"/>
            </a:endParaRPr>
          </a:p>
          <a:p>
            <a:pPr algn="l"/>
            <a:r>
              <a:rPr lang="en-GB" sz="2800" b="1" dirty="0">
                <a:solidFill>
                  <a:srgbClr val="2B2D38"/>
                </a:solidFill>
                <a:effectLst/>
                <a:latin typeface="Calibri" panose="020F0502020204030204" pitchFamily="34" charset="0"/>
                <a:cs typeface="Calibri" panose="020F0502020204030204" pitchFamily="34" charset="0"/>
              </a:rPr>
              <a:t>Example of paraphrasing</a:t>
            </a:r>
          </a:p>
          <a:p>
            <a:pPr algn="l"/>
            <a:r>
              <a:rPr lang="en-GB" sz="2800" b="0" i="1" dirty="0">
                <a:solidFill>
                  <a:srgbClr val="3B3E4D"/>
                </a:solidFill>
                <a:effectLst/>
                <a:latin typeface="Calibri" panose="020F0502020204030204" pitchFamily="34" charset="0"/>
                <a:cs typeface="Calibri" panose="020F0502020204030204" pitchFamily="34" charset="0"/>
              </a:rPr>
              <a:t>Knowing about the world is power, and not knowing about the world limits what you can achieve. While knowledge in regard to philosophy helps us understand cause and effect, in science the same knowledge acts as a more definitive rule.</a:t>
            </a:r>
            <a:endParaRPr lang="en-GB" sz="2800" b="0" dirty="0">
              <a:solidFill>
                <a:srgbClr val="3B3E4D"/>
              </a:solidFill>
              <a:effectLst/>
              <a:latin typeface="Calibri" panose="020F0502020204030204" pitchFamily="34" charset="0"/>
              <a:cs typeface="Calibri" panose="020F0502020204030204" pitchFamily="34" charset="0"/>
            </a:endParaRPr>
          </a:p>
          <a:p>
            <a:pPr algn="l"/>
            <a:r>
              <a:rPr lang="en-GB" sz="2800" b="1" dirty="0">
                <a:solidFill>
                  <a:srgbClr val="2B2D38"/>
                </a:solidFill>
                <a:effectLst/>
                <a:latin typeface="Calibri" panose="020F0502020204030204" pitchFamily="34" charset="0"/>
                <a:cs typeface="Calibri" panose="020F0502020204030204" pitchFamily="34" charset="0"/>
              </a:rPr>
              <a:t>Example of summarizing</a:t>
            </a:r>
          </a:p>
          <a:p>
            <a:pPr algn="l"/>
            <a:r>
              <a:rPr lang="en-GB" sz="2800" b="0" i="1" dirty="0">
                <a:solidFill>
                  <a:srgbClr val="3B3E4D"/>
                </a:solidFill>
                <a:effectLst/>
                <a:latin typeface="Calibri" panose="020F0502020204030204" pitchFamily="34" charset="0"/>
                <a:cs typeface="Calibri" panose="020F0502020204030204" pitchFamily="34" charset="0"/>
              </a:rPr>
              <a:t>Bacon believes that knowledge gives humans power over nature, and that knowledge is stronger and more reliable when rooted in science instead of philosophy.</a:t>
            </a:r>
            <a:endParaRPr lang="en-GB" sz="2800" b="0" dirty="0">
              <a:solidFill>
                <a:srgbClr val="3B3E4D"/>
              </a:solidFill>
              <a:effectLst/>
              <a:latin typeface="Calibri" panose="020F0502020204030204" pitchFamily="34" charset="0"/>
              <a:cs typeface="Calibri" panose="020F0502020204030204" pitchFamily="34" charset="0"/>
            </a:endParaRPr>
          </a:p>
          <a:p>
            <a:endParaRPr lang="en-US" dirty="0"/>
          </a:p>
        </p:txBody>
      </p:sp>
    </p:spTree>
    <p:extLst>
      <p:ext uri="{BB962C8B-B14F-4D97-AF65-F5344CB8AC3E}">
        <p14:creationId xmlns:p14="http://schemas.microsoft.com/office/powerpoint/2010/main" val="90115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E80806-DE0D-264F-9A61-85CF8D52C72C}"/>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FE85201A-D761-5648-91F6-1FF374544ED6}"/>
              </a:ext>
            </a:extLst>
          </p:cNvPr>
          <p:cNvSpPr>
            <a:spLocks noGrp="1"/>
          </p:cNvSpPr>
          <p:nvPr>
            <p:ph idx="1"/>
          </p:nvPr>
        </p:nvSpPr>
        <p:spPr/>
        <p:txBody>
          <a:bodyPr/>
          <a:lstStyle/>
          <a:p>
            <a:r>
              <a:rPr lang="en-GB" sz="2800" b="0" dirty="0">
                <a:solidFill>
                  <a:srgbClr val="3B3E4D"/>
                </a:solidFill>
                <a:effectLst/>
                <a:latin typeface="Calibri" panose="020F0502020204030204" pitchFamily="34" charset="0"/>
                <a:cs typeface="Calibri" panose="020F0502020204030204" pitchFamily="34" charset="0"/>
              </a:rPr>
              <a:t>notice how the paraphrasing example covers most of the details of the original source, rewriting each point in new words. By contrast, the summarizing example skips over the specifics, restating only the core message and central idea.</a:t>
            </a:r>
          </a:p>
          <a:p>
            <a:endParaRPr lang="en-US" dirty="0"/>
          </a:p>
        </p:txBody>
      </p:sp>
    </p:spTree>
    <p:extLst>
      <p:ext uri="{BB962C8B-B14F-4D97-AF65-F5344CB8AC3E}">
        <p14:creationId xmlns:p14="http://schemas.microsoft.com/office/powerpoint/2010/main" val="4033155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73227B-63A7-2D4C-ACBD-AEBC79DF56EA}"/>
              </a:ext>
            </a:extLst>
          </p:cNvPr>
          <p:cNvSpPr>
            <a:spLocks noGrp="1"/>
          </p:cNvSpPr>
          <p:nvPr>
            <p:ph type="title"/>
          </p:nvPr>
        </p:nvSpPr>
        <p:spPr>
          <a:xfrm>
            <a:off x="1534696" y="431986"/>
            <a:ext cx="9520158" cy="1049235"/>
          </a:xfrm>
        </p:spPr>
        <p:txBody>
          <a:bodyPr/>
          <a:lstStyle/>
          <a:p>
            <a:r>
              <a:rPr lang="en-US" dirty="0"/>
              <a:t>Similarity Score on Turn It In Explained</a:t>
            </a:r>
          </a:p>
        </p:txBody>
      </p:sp>
      <p:sp>
        <p:nvSpPr>
          <p:cNvPr id="3" name="Content Placeholder 2">
            <a:extLst>
              <a:ext uri="{FF2B5EF4-FFF2-40B4-BE49-F238E27FC236}">
                <a16:creationId xmlns:a16="http://schemas.microsoft.com/office/drawing/2014/main" id="{AE744BF4-CE4B-B341-B9BC-9085E143024E}"/>
              </a:ext>
            </a:extLst>
          </p:cNvPr>
          <p:cNvSpPr>
            <a:spLocks noGrp="1"/>
          </p:cNvSpPr>
          <p:nvPr>
            <p:ph idx="1"/>
          </p:nvPr>
        </p:nvSpPr>
        <p:spPr/>
        <p:txBody>
          <a:bodyPr>
            <a:normAutofit/>
          </a:bodyPr>
          <a:lstStyle/>
          <a:p>
            <a:r>
              <a:rPr lang="en-US" sz="2800" dirty="0" err="1">
                <a:latin typeface="Calibri" panose="020F0502020204030204" pitchFamily="34" charset="0"/>
                <a:cs typeface="Calibri" panose="020F0502020204030204" pitchFamily="34" charset="0"/>
              </a:rPr>
              <a:t>Colour</a:t>
            </a:r>
            <a:r>
              <a:rPr lang="en-US" sz="2800" dirty="0">
                <a:latin typeface="Calibri" panose="020F0502020204030204" pitchFamily="34" charset="0"/>
                <a:cs typeface="Calibri" panose="020F0502020204030204" pitchFamily="34" charset="0"/>
              </a:rPr>
              <a:t> coded</a:t>
            </a:r>
          </a:p>
          <a:p>
            <a:r>
              <a:rPr lang="en-US" sz="2800" dirty="0">
                <a:latin typeface="Calibri" panose="020F0502020204030204" pitchFamily="34" charset="0"/>
                <a:cs typeface="Calibri" panose="020F0502020204030204" pitchFamily="34" charset="0"/>
              </a:rPr>
              <a:t>Percentage</a:t>
            </a:r>
          </a:p>
        </p:txBody>
      </p:sp>
    </p:spTree>
    <p:extLst>
      <p:ext uri="{BB962C8B-B14F-4D97-AF65-F5344CB8AC3E}">
        <p14:creationId xmlns:p14="http://schemas.microsoft.com/office/powerpoint/2010/main" val="1416445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48DFA0-4C48-4E4A-9ED4-7CB37EC4DB7B}"/>
              </a:ext>
            </a:extLst>
          </p:cNvPr>
          <p:cNvSpPr>
            <a:spLocks noGrp="1"/>
          </p:cNvSpPr>
          <p:nvPr>
            <p:ph type="title"/>
          </p:nvPr>
        </p:nvSpPr>
        <p:spPr/>
        <p:txBody>
          <a:bodyPr/>
          <a:lstStyle/>
          <a:p>
            <a:r>
              <a:rPr lang="en-US" dirty="0"/>
              <a:t>Activity</a:t>
            </a:r>
          </a:p>
        </p:txBody>
      </p:sp>
      <p:sp>
        <p:nvSpPr>
          <p:cNvPr id="3" name="Content Placeholder 2">
            <a:extLst>
              <a:ext uri="{FF2B5EF4-FFF2-40B4-BE49-F238E27FC236}">
                <a16:creationId xmlns:a16="http://schemas.microsoft.com/office/drawing/2014/main" id="{613CD060-66E5-EB4C-A550-B90390965D0C}"/>
              </a:ext>
            </a:extLst>
          </p:cNvPr>
          <p:cNvSpPr>
            <a:spLocks noGrp="1"/>
          </p:cNvSpPr>
          <p:nvPr>
            <p:ph idx="1"/>
          </p:nvPr>
        </p:nvSpPr>
        <p:spPr/>
        <p:txBody>
          <a:bodyPr>
            <a:normAutofit lnSpcReduction="10000"/>
          </a:bodyPr>
          <a:lstStyle/>
          <a:p>
            <a:r>
              <a:rPr lang="en-US" sz="2800" dirty="0">
                <a:latin typeface="Calibri" panose="020F0502020204030204" pitchFamily="34" charset="0"/>
                <a:cs typeface="Calibri" panose="020F0502020204030204" pitchFamily="34" charset="0"/>
              </a:rPr>
              <a:t>You have 45 minutes-1 hour to paraphrase the 3 paragraphs set out for you. </a:t>
            </a:r>
          </a:p>
          <a:p>
            <a:r>
              <a:rPr lang="en-US" sz="2800" dirty="0">
                <a:latin typeface="Calibri" panose="020F0502020204030204" pitchFamily="34" charset="0"/>
                <a:cs typeface="Calibri" panose="020F0502020204030204" pitchFamily="34" charset="0"/>
              </a:rPr>
              <a:t>I would then like you to </a:t>
            </a:r>
            <a:r>
              <a:rPr lang="en-US" sz="2800" dirty="0" err="1">
                <a:latin typeface="Calibri" panose="020F0502020204030204" pitchFamily="34" charset="0"/>
                <a:cs typeface="Calibri" panose="020F0502020204030204" pitchFamily="34" charset="0"/>
              </a:rPr>
              <a:t>summerise</a:t>
            </a:r>
            <a:r>
              <a:rPr lang="en-US" sz="2800" dirty="0">
                <a:latin typeface="Calibri" panose="020F0502020204030204" pitchFamily="34" charset="0"/>
                <a:cs typeface="Calibri" panose="020F0502020204030204" pitchFamily="34" charset="0"/>
              </a:rPr>
              <a:t> the whole document please.</a:t>
            </a:r>
          </a:p>
          <a:p>
            <a:r>
              <a:rPr lang="en-US" sz="2800" dirty="0">
                <a:latin typeface="Calibri" panose="020F0502020204030204" pitchFamily="34" charset="0"/>
                <a:cs typeface="Calibri" panose="020F0502020204030204" pitchFamily="34" charset="0"/>
              </a:rPr>
              <a:t>Upload to the turn it in link provided on </a:t>
            </a:r>
            <a:r>
              <a:rPr lang="en-US" sz="2800" dirty="0" err="1">
                <a:latin typeface="Calibri" panose="020F0502020204030204" pitchFamily="34" charset="0"/>
                <a:cs typeface="Calibri" panose="020F0502020204030204" pitchFamily="34" charset="0"/>
              </a:rPr>
              <a:t>moodle</a:t>
            </a:r>
            <a:r>
              <a:rPr lang="en-US" sz="2800" dirty="0">
                <a:latin typeface="Calibri" panose="020F0502020204030204" pitchFamily="34" charset="0"/>
                <a:cs typeface="Calibri" panose="020F0502020204030204" pitchFamily="34" charset="0"/>
              </a:rPr>
              <a:t>.</a:t>
            </a:r>
          </a:p>
          <a:p>
            <a:r>
              <a:rPr lang="en-US" sz="2800" dirty="0">
                <a:latin typeface="Calibri" panose="020F0502020204030204" pitchFamily="34" charset="0"/>
                <a:cs typeface="Calibri" panose="020F0502020204030204" pitchFamily="34" charset="0"/>
              </a:rPr>
              <a:t>Aim to get the lowest similarity score. (You can upload 3 times)</a:t>
            </a:r>
          </a:p>
        </p:txBody>
      </p:sp>
    </p:spTree>
    <p:extLst>
      <p:ext uri="{BB962C8B-B14F-4D97-AF65-F5344CB8AC3E}">
        <p14:creationId xmlns:p14="http://schemas.microsoft.com/office/powerpoint/2010/main" val="2919106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EDEBE7"/>
      </a:lt2>
      <a:accent1>
        <a:srgbClr val="5FA534"/>
      </a:accent1>
      <a:accent2>
        <a:srgbClr val="DCAB34"/>
      </a:accent2>
      <a:accent3>
        <a:srgbClr val="D26D23"/>
      </a:accent3>
      <a:accent4>
        <a:srgbClr val="972323"/>
      </a:accent4>
      <a:accent5>
        <a:srgbClr val="236797"/>
      </a:accent5>
      <a:accent6>
        <a:srgbClr val="2FB6C6"/>
      </a:accent6>
      <a:hlink>
        <a:srgbClr val="8FC639"/>
      </a:hlink>
      <a:folHlink>
        <a:srgbClr val="E7C272"/>
      </a:folHlink>
    </a:clrScheme>
    <a:fontScheme name="Gallery">
      <a:majorFont>
        <a:latin typeface="Palatino Linotype" panose="020405020505050303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panose="020405020505050303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AC464412-510E-4F2B-8947-A0DDBD028997}"/>
    </a:ext>
  </a:extLst>
</a:theme>
</file>

<file path=docProps/app.xml><?xml version="1.0" encoding="utf-8"?>
<Properties xmlns="http://schemas.openxmlformats.org/officeDocument/2006/extended-properties" xmlns:vt="http://schemas.openxmlformats.org/officeDocument/2006/docPropsVTypes">
  <Template>{BBBE7F66-763A-C44B-88F7-61402F27929D}tf10001119</Template>
  <TotalTime>73</TotalTime>
  <Words>798</Words>
  <Application>Microsoft Office PowerPoint</Application>
  <PresentationFormat>Widescreen</PresentationFormat>
  <Paragraphs>64</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AkkuratPro</vt:lpstr>
      <vt:lpstr>Arial</vt:lpstr>
      <vt:lpstr>Calibri</vt:lpstr>
      <vt:lpstr>Palatino Linotype</vt:lpstr>
      <vt:lpstr>Gallery</vt:lpstr>
      <vt:lpstr>Paraphrasing and summerising</vt:lpstr>
      <vt:lpstr>What is meant by Paraphrasing + Summerising?</vt:lpstr>
      <vt:lpstr>Paraphrasing v Summarising- What’s the difference?</vt:lpstr>
      <vt:lpstr>What is paraphrasing?</vt:lpstr>
      <vt:lpstr>Why Is Paraphrasing Important?</vt:lpstr>
      <vt:lpstr>Examples of Paraphrasing</vt:lpstr>
      <vt:lpstr>PowerPoint Presentation</vt:lpstr>
      <vt:lpstr>PowerPoint Presentation</vt:lpstr>
      <vt:lpstr>What is Summerising?</vt:lpstr>
      <vt:lpstr>Example of summary and paraphrasing a paragraph</vt:lpstr>
      <vt:lpstr>PowerPoint Presentation</vt:lpstr>
      <vt:lpstr>Similarity Score on Turn It In Explained</vt:lpstr>
      <vt:lpstr>Activity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Paraphrasing and summerising</dc:title>
  <dc:creator>natalie Davies</dc:creator>
  <cp:lastModifiedBy>Natalie Davies</cp:lastModifiedBy>
  <cp:revision>2</cp:revision>
  <dcterms:created xsi:type="dcterms:W3CDTF">2024-04-18T20:17:07Z</dcterms:created>
  <dcterms:modified xsi:type="dcterms:W3CDTF">2024-04-19T08:29:17Z</dcterms:modified>
</cp:coreProperties>
</file>