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5"/>
  </p:notesMasterIdLst>
  <p:sldIdLst>
    <p:sldId id="256" r:id="rId2"/>
    <p:sldId id="257" r:id="rId3"/>
    <p:sldId id="258" r:id="rId4"/>
    <p:sldId id="264" r:id="rId5"/>
    <p:sldId id="259" r:id="rId6"/>
    <p:sldId id="265" r:id="rId7"/>
    <p:sldId id="260" r:id="rId8"/>
    <p:sldId id="268" r:id="rId9"/>
    <p:sldId id="262" r:id="rId10"/>
    <p:sldId id="266" r:id="rId11"/>
    <p:sldId id="263" r:id="rId12"/>
    <p:sldId id="261" r:id="rId13"/>
    <p:sldId id="267"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850"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IN"/>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4D07AE-80A7-4B13-A51D-9A5B6EB7C887}" type="datetimeFigureOut">
              <a:rPr lang="en-IN" smtClean="0"/>
              <a:t>02-12-2022</a:t>
            </a:fld>
            <a:endParaRPr lang="en-IN"/>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IN"/>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IN"/>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2037B14-9AAD-44D6-B67B-1FD6DD04224C}" type="slidenum">
              <a:rPr lang="en-IN" smtClean="0"/>
              <a:t>‹#›</a:t>
            </a:fld>
            <a:endParaRPr lang="en-IN"/>
          </a:p>
        </p:txBody>
      </p:sp>
    </p:spTree>
    <p:extLst>
      <p:ext uri="{BB962C8B-B14F-4D97-AF65-F5344CB8AC3E}">
        <p14:creationId xmlns:p14="http://schemas.microsoft.com/office/powerpoint/2010/main" val="11668368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1" i="0" u="none" strike="noStrike" dirty="0">
                <a:solidFill>
                  <a:srgbClr val="0E101A"/>
                </a:solidFill>
                <a:effectLst/>
                <a:latin typeface="Times New Roman" panose="02020603050405020304" pitchFamily="18" charset="0"/>
              </a:rPr>
              <a:t>Introduction </a:t>
            </a:r>
            <a:endParaRPr lang="en-US" b="1" dirty="0">
              <a:effectLst/>
            </a:endParaRPr>
          </a:p>
          <a:p>
            <a:pPr algn="just" rtl="0">
              <a:spcBef>
                <a:spcPts val="0"/>
              </a:spcBef>
              <a:spcAft>
                <a:spcPts val="0"/>
              </a:spcAft>
            </a:pPr>
            <a:r>
              <a:rPr lang="en-US" sz="1800" b="0" i="0" u="none" strike="noStrike" dirty="0">
                <a:solidFill>
                  <a:srgbClr val="0E101A"/>
                </a:solidFill>
                <a:effectLst/>
                <a:latin typeface="Times New Roman" panose="02020603050405020304" pitchFamily="18" charset="0"/>
              </a:rPr>
              <a:t>There is going to be a discussion about bringing flexibility to the </a:t>
            </a:r>
            <a:r>
              <a:rPr lang="en-US" sz="1800" b="0" i="0" u="none" strike="noStrike" dirty="0" err="1">
                <a:solidFill>
                  <a:srgbClr val="0E101A"/>
                </a:solidFill>
                <a:effectLst/>
                <a:latin typeface="Times New Roman" panose="02020603050405020304" pitchFamily="18" charset="0"/>
              </a:rPr>
              <a:t>organisation</a:t>
            </a:r>
            <a:r>
              <a:rPr lang="en-US" sz="1800" b="0" i="0" u="none" strike="noStrike" dirty="0">
                <a:solidFill>
                  <a:srgbClr val="0E101A"/>
                </a:solidFill>
                <a:effectLst/>
                <a:latin typeface="Times New Roman" panose="02020603050405020304" pitchFamily="18" charset="0"/>
              </a:rPr>
              <a:t> by taking the position of human resource manager in the </a:t>
            </a:r>
            <a:r>
              <a:rPr lang="en-US" sz="1800" b="0" i="0" u="none" strike="noStrike" dirty="0" err="1">
                <a:solidFill>
                  <a:srgbClr val="0E101A"/>
                </a:solidFill>
                <a:effectLst/>
                <a:latin typeface="Times New Roman" panose="02020603050405020304" pitchFamily="18" charset="0"/>
              </a:rPr>
              <a:t>organisation</a:t>
            </a:r>
            <a:r>
              <a:rPr lang="en-US" sz="1800" b="0" i="0" u="none" strike="noStrike" dirty="0">
                <a:solidFill>
                  <a:srgbClr val="0E101A"/>
                </a:solidFill>
                <a:effectLst/>
                <a:latin typeface="Times New Roman" panose="02020603050405020304" pitchFamily="18" charset="0"/>
              </a:rPr>
              <a:t>. First to make elaboration on flexible working and then their relationship with diversity and inclusion. Furthermore, elaborate on the role of human resource management and the way to promote inclusion and diversity through flexibility.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2</a:t>
            </a:fld>
            <a:endParaRPr lang="en-IN"/>
          </a:p>
        </p:txBody>
      </p:sp>
    </p:spTree>
    <p:extLst>
      <p:ext uri="{BB962C8B-B14F-4D97-AF65-F5344CB8AC3E}">
        <p14:creationId xmlns:p14="http://schemas.microsoft.com/office/powerpoint/2010/main" val="21004293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Introduction to flexible working place </a:t>
            </a:r>
            <a:endParaRPr lang="en-US" b="1" dirty="0">
              <a:effectLst/>
            </a:endParaRPr>
          </a:p>
          <a:p>
            <a:pPr algn="just" rtl="0">
              <a:spcBef>
                <a:spcPts val="0"/>
              </a:spcBef>
              <a:spcAft>
                <a:spcPts val="0"/>
              </a:spcAft>
            </a:pPr>
            <a:r>
              <a:rPr lang="en-US" sz="1800" b="0" i="0" u="none" strike="noStrike" dirty="0">
                <a:solidFill>
                  <a:srgbClr val="0E101A"/>
                </a:solidFill>
                <a:effectLst/>
                <a:latin typeface="Times New Roman" panose="02020603050405020304" pitchFamily="18" charset="0"/>
              </a:rPr>
              <a:t>Flexible working refers to the decision to support working’s new way and it increases the performance of the managers and also of the employees. There are different aspects covered in this type of work. Human resource managers play a crucial role in the </a:t>
            </a:r>
            <a:r>
              <a:rPr lang="en-US" sz="1800" b="0" i="0" u="none" strike="noStrike" dirty="0" err="1">
                <a:solidFill>
                  <a:srgbClr val="0E101A"/>
                </a:solidFill>
                <a:effectLst/>
                <a:latin typeface="Times New Roman" panose="02020603050405020304" pitchFamily="18" charset="0"/>
              </a:rPr>
              <a:t>organisation</a:t>
            </a:r>
            <a:r>
              <a:rPr lang="en-US" sz="1800" b="0" i="0" u="none" strike="noStrike" dirty="0">
                <a:solidFill>
                  <a:srgbClr val="0E101A"/>
                </a:solidFill>
                <a:effectLst/>
                <a:latin typeface="Times New Roman" panose="02020603050405020304" pitchFamily="18" charset="0"/>
              </a:rPr>
              <a:t> to bring flexibility to the </a:t>
            </a:r>
            <a:r>
              <a:rPr lang="en-US" sz="1800" b="0" i="0" u="none" strike="noStrike" dirty="0" err="1">
                <a:solidFill>
                  <a:srgbClr val="0E101A"/>
                </a:solidFill>
                <a:effectLst/>
                <a:latin typeface="Times New Roman" panose="02020603050405020304" pitchFamily="18" charset="0"/>
              </a:rPr>
              <a:t>organisation</a:t>
            </a:r>
            <a:r>
              <a:rPr lang="en-US" sz="1800" b="0" i="0" u="none" strike="noStrike" dirty="0">
                <a:solidFill>
                  <a:srgbClr val="0E101A"/>
                </a:solidFill>
                <a:effectLst/>
                <a:latin typeface="Times New Roman" panose="02020603050405020304" pitchFamily="18" charset="0"/>
              </a:rPr>
              <a:t>. When the work culture is flexible then it aids to boost the efficiency of the employee and improve the culture of the company (api.warwickshire.gov.uk, n.d.).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3</a:t>
            </a:fld>
            <a:endParaRPr lang="en-IN"/>
          </a:p>
        </p:txBody>
      </p:sp>
    </p:spTree>
    <p:extLst>
      <p:ext uri="{BB962C8B-B14F-4D97-AF65-F5344CB8AC3E}">
        <p14:creationId xmlns:p14="http://schemas.microsoft.com/office/powerpoint/2010/main" val="17728535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IN" sz="1200" b="1" kern="1200" dirty="0">
                <a:solidFill>
                  <a:schemeClr val="tx1"/>
                </a:solidFill>
                <a:effectLst/>
                <a:latin typeface="Times New Roman" pitchFamily="18" charset="0"/>
                <a:ea typeface="+mn-ea"/>
                <a:cs typeface="Times New Roman" pitchFamily="18" charset="0"/>
              </a:rPr>
              <a:t>Type of Flexible working</a:t>
            </a:r>
            <a:endParaRPr lang="en-IN" sz="1200" kern="1200" dirty="0">
              <a:solidFill>
                <a:schemeClr val="tx1"/>
              </a:solidFill>
              <a:effectLst/>
              <a:latin typeface="Times New Roman" pitchFamily="18" charset="0"/>
              <a:ea typeface="+mn-ea"/>
              <a:cs typeface="Times New Roman" pitchFamily="18" charset="0"/>
            </a:endParaRPr>
          </a:p>
          <a:p>
            <a:pPr algn="just"/>
            <a:r>
              <a:rPr lang="en-IN" sz="1200" kern="1200" dirty="0">
                <a:solidFill>
                  <a:schemeClr val="tx1"/>
                </a:solidFill>
                <a:effectLst/>
                <a:latin typeface="Times New Roman" pitchFamily="18" charset="0"/>
                <a:ea typeface="+mn-ea"/>
                <a:cs typeface="Times New Roman" pitchFamily="18" charset="0"/>
              </a:rPr>
              <a:t>Flexible working in very essential for the employees to promote their </a:t>
            </a:r>
            <a:r>
              <a:rPr lang="en-IN" sz="1200" kern="1200" dirty="0" err="1">
                <a:solidFill>
                  <a:schemeClr val="tx1"/>
                </a:solidFill>
                <a:effectLst/>
                <a:latin typeface="Times New Roman" pitchFamily="18" charset="0"/>
                <a:ea typeface="+mn-ea"/>
                <a:cs typeface="Times New Roman" pitchFamily="18" charset="0"/>
              </a:rPr>
              <a:t>efficeicncy</a:t>
            </a:r>
            <a:r>
              <a:rPr lang="en-IN" sz="1200" kern="1200" dirty="0">
                <a:solidFill>
                  <a:schemeClr val="tx1"/>
                </a:solidFill>
                <a:effectLst/>
                <a:latin typeface="Times New Roman" pitchFamily="18" charset="0"/>
                <a:ea typeface="+mn-ea"/>
                <a:cs typeface="Times New Roman" pitchFamily="18" charset="0"/>
              </a:rPr>
              <a:t> and in this way it can be seen various types of flexible working. </a:t>
            </a:r>
          </a:p>
          <a:p>
            <a:pPr algn="just"/>
            <a:r>
              <a:rPr lang="en-IN" sz="1200" kern="1200" dirty="0">
                <a:solidFill>
                  <a:schemeClr val="tx1"/>
                </a:solidFill>
                <a:effectLst/>
                <a:latin typeface="Times New Roman" pitchFamily="18" charset="0"/>
                <a:ea typeface="+mn-ea"/>
                <a:cs typeface="Times New Roman" pitchFamily="18" charset="0"/>
              </a:rPr>
              <a:t>Job sharing: This is a kind of flexible </a:t>
            </a:r>
            <a:r>
              <a:rPr lang="en-IN" sz="1200" kern="1200" dirty="0" err="1">
                <a:solidFill>
                  <a:schemeClr val="tx1"/>
                </a:solidFill>
                <a:effectLst/>
                <a:latin typeface="Times New Roman" pitchFamily="18" charset="0"/>
                <a:ea typeface="+mn-ea"/>
                <a:cs typeface="Times New Roman" pitchFamily="18" charset="0"/>
              </a:rPr>
              <a:t>workimg</a:t>
            </a:r>
            <a:r>
              <a:rPr lang="en-IN" sz="1200" kern="1200" dirty="0">
                <a:solidFill>
                  <a:schemeClr val="tx1"/>
                </a:solidFill>
                <a:effectLst/>
                <a:latin typeface="Times New Roman" pitchFamily="18" charset="0"/>
                <a:ea typeface="+mn-ea"/>
                <a:cs typeface="Times New Roman" pitchFamily="18" charset="0"/>
              </a:rPr>
              <a:t> where two people do the same work and divided their time to </a:t>
            </a:r>
            <a:r>
              <a:rPr lang="en-IN" sz="1200" kern="1200" dirty="0" err="1">
                <a:solidFill>
                  <a:schemeClr val="tx1"/>
                </a:solidFill>
                <a:effectLst/>
                <a:latin typeface="Times New Roman" pitchFamily="18" charset="0"/>
                <a:ea typeface="+mn-ea"/>
                <a:cs typeface="Times New Roman" pitchFamily="18" charset="0"/>
              </a:rPr>
              <a:t>perfrom</a:t>
            </a:r>
            <a:r>
              <a:rPr lang="en-IN" sz="1200" kern="1200" dirty="0">
                <a:solidFill>
                  <a:schemeClr val="tx1"/>
                </a:solidFill>
                <a:effectLst/>
                <a:latin typeface="Times New Roman" pitchFamily="18" charset="0"/>
                <a:ea typeface="+mn-ea"/>
                <a:cs typeface="Times New Roman" pitchFamily="18" charset="0"/>
              </a:rPr>
              <a:t> their activity.</a:t>
            </a:r>
          </a:p>
          <a:p>
            <a:pPr algn="just"/>
            <a:r>
              <a:rPr lang="en-IN" sz="1200" kern="1200" dirty="0">
                <a:solidFill>
                  <a:schemeClr val="tx1"/>
                </a:solidFill>
                <a:effectLst/>
                <a:latin typeface="Times New Roman" pitchFamily="18" charset="0"/>
                <a:ea typeface="+mn-ea"/>
                <a:cs typeface="Times New Roman" pitchFamily="18" charset="0"/>
              </a:rPr>
              <a:t>Work from home: In this way of working the people do some </a:t>
            </a:r>
            <a:r>
              <a:rPr lang="en-IN" sz="1200" kern="1200" dirty="0" err="1">
                <a:solidFill>
                  <a:schemeClr val="tx1"/>
                </a:solidFill>
                <a:effectLst/>
                <a:latin typeface="Times New Roman" pitchFamily="18" charset="0"/>
                <a:ea typeface="+mn-ea"/>
                <a:cs typeface="Times New Roman" pitchFamily="18" charset="0"/>
              </a:rPr>
              <a:t>amont</a:t>
            </a:r>
            <a:r>
              <a:rPr lang="en-IN" sz="1200" kern="1200" dirty="0">
                <a:solidFill>
                  <a:schemeClr val="tx1"/>
                </a:solidFill>
                <a:effectLst/>
                <a:latin typeface="Times New Roman" pitchFamily="18" charset="0"/>
                <a:ea typeface="+mn-ea"/>
                <a:cs typeface="Times New Roman" pitchFamily="18" charset="0"/>
              </a:rPr>
              <a:t> of task from home or full work form the home (Service, 2018).</a:t>
            </a:r>
          </a:p>
          <a:p>
            <a:pPr algn="just"/>
            <a:r>
              <a:rPr lang="en-IN" sz="1200" kern="1200" dirty="0">
                <a:solidFill>
                  <a:schemeClr val="tx1"/>
                </a:solidFill>
                <a:effectLst/>
                <a:latin typeface="Times New Roman" pitchFamily="18" charset="0"/>
                <a:ea typeface="+mn-ea"/>
                <a:cs typeface="Times New Roman" pitchFamily="18" charset="0"/>
              </a:rPr>
              <a:t>Part time: Part time job comes under the flexible working where the people do the less hours working as compared to full time.</a:t>
            </a:r>
          </a:p>
          <a:p>
            <a:pPr algn="just"/>
            <a:r>
              <a:rPr lang="en-IN" sz="1200" kern="1200" dirty="0">
                <a:solidFill>
                  <a:schemeClr val="tx1"/>
                </a:solidFill>
                <a:effectLst/>
                <a:latin typeface="Times New Roman" pitchFamily="18" charset="0"/>
                <a:ea typeface="+mn-ea"/>
                <a:cs typeface="Times New Roman" pitchFamily="18" charset="0"/>
              </a:rPr>
              <a:t>Compressed hours: In this way of working the people do full time working but </a:t>
            </a:r>
            <a:r>
              <a:rPr lang="en-IN" sz="1200" kern="1200" dirty="0" err="1">
                <a:solidFill>
                  <a:schemeClr val="tx1"/>
                </a:solidFill>
                <a:effectLst/>
                <a:latin typeface="Times New Roman" pitchFamily="18" charset="0"/>
                <a:ea typeface="+mn-ea"/>
                <a:cs typeface="Times New Roman" pitchFamily="18" charset="0"/>
              </a:rPr>
              <a:t>perfiorm</a:t>
            </a:r>
            <a:r>
              <a:rPr lang="en-IN" sz="1200" kern="1200" dirty="0">
                <a:solidFill>
                  <a:schemeClr val="tx1"/>
                </a:solidFill>
                <a:effectLst/>
                <a:latin typeface="Times New Roman" pitchFamily="18" charset="0"/>
                <a:ea typeface="+mn-ea"/>
                <a:cs typeface="Times New Roman" pitchFamily="18" charset="0"/>
              </a:rPr>
              <a:t> their work only few days.</a:t>
            </a:r>
          </a:p>
          <a:p>
            <a:pPr algn="just"/>
            <a:r>
              <a:rPr lang="en-IN" sz="1200" kern="1200" dirty="0">
                <a:solidFill>
                  <a:schemeClr val="tx1"/>
                </a:solidFill>
                <a:effectLst/>
                <a:latin typeface="Times New Roman" pitchFamily="18" charset="0"/>
                <a:ea typeface="+mn-ea"/>
                <a:cs typeface="Times New Roman" pitchFamily="18" charset="0"/>
              </a:rPr>
              <a:t>In </a:t>
            </a:r>
            <a:r>
              <a:rPr lang="en-IN" sz="1200" kern="1200" dirty="0" err="1">
                <a:solidFill>
                  <a:schemeClr val="tx1"/>
                </a:solidFill>
                <a:effectLst/>
                <a:latin typeface="Times New Roman" pitchFamily="18" charset="0"/>
                <a:ea typeface="+mn-ea"/>
                <a:cs typeface="Times New Roman" pitchFamily="18" charset="0"/>
              </a:rPr>
              <a:t>additon</a:t>
            </a:r>
            <a:r>
              <a:rPr lang="en-IN" sz="1200" kern="1200" dirty="0">
                <a:solidFill>
                  <a:schemeClr val="tx1"/>
                </a:solidFill>
                <a:effectLst/>
                <a:latin typeface="Times New Roman" pitchFamily="18" charset="0"/>
                <a:ea typeface="+mn-ea"/>
                <a:cs typeface="Times New Roman" pitchFamily="18" charset="0"/>
              </a:rPr>
              <a:t> to this there are many type of flexible working is also. </a:t>
            </a:r>
          </a:p>
          <a:p>
            <a:pPr algn="just"/>
            <a:endParaRPr lang="en-IN" dirty="0">
              <a:latin typeface="Times New Roman" pitchFamily="18" charset="0"/>
              <a:cs typeface="Times New Roman" pitchFamily="18" charset="0"/>
            </a:endParaRPr>
          </a:p>
        </p:txBody>
      </p:sp>
      <p:sp>
        <p:nvSpPr>
          <p:cNvPr id="4" name="Slide Number Placeholder 3"/>
          <p:cNvSpPr>
            <a:spLocks noGrp="1"/>
          </p:cNvSpPr>
          <p:nvPr>
            <p:ph type="sldNum" sz="quarter" idx="10"/>
          </p:nvPr>
        </p:nvSpPr>
        <p:spPr/>
        <p:txBody>
          <a:bodyPr/>
          <a:lstStyle/>
          <a:p>
            <a:fld id="{62037B14-9AAD-44D6-B67B-1FD6DD04224C}" type="slidenum">
              <a:rPr lang="en-IN" smtClean="0"/>
              <a:t>4</a:t>
            </a:fld>
            <a:endParaRPr lang="en-IN"/>
          </a:p>
        </p:txBody>
      </p:sp>
    </p:spTree>
    <p:extLst>
      <p:ext uri="{BB962C8B-B14F-4D97-AF65-F5344CB8AC3E}">
        <p14:creationId xmlns:p14="http://schemas.microsoft.com/office/powerpoint/2010/main" val="14258469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b="1" i="0" u="none" strike="noStrike" dirty="0">
                <a:solidFill>
                  <a:srgbClr val="000000"/>
                </a:solidFill>
                <a:effectLst/>
                <a:latin typeface="Times New Roman" panose="02020603050405020304" pitchFamily="18" charset="0"/>
              </a:rPr>
              <a:t> </a:t>
            </a:r>
            <a:r>
              <a:rPr lang="en-IN" sz="1200" b="1" kern="1200" dirty="0">
                <a:solidFill>
                  <a:schemeClr val="tx1"/>
                </a:solidFill>
                <a:effectLst/>
                <a:latin typeface="+mn-lt"/>
                <a:ea typeface="+mn-ea"/>
                <a:cs typeface="+mn-cs"/>
              </a:rPr>
              <a:t>Explanation of diversity and inclusion at work </a:t>
            </a:r>
          </a:p>
          <a:p>
            <a:r>
              <a:rPr lang="en-IN" sz="1200" kern="1200" dirty="0">
                <a:solidFill>
                  <a:schemeClr val="tx1"/>
                </a:solidFill>
                <a:effectLst/>
                <a:latin typeface="+mn-lt"/>
                <a:ea typeface="+mn-ea"/>
                <a:cs typeface="+mn-cs"/>
              </a:rPr>
              <a:t>Diversion and inclusion both are interconnected with each other and diversity refers to representation in the organisation. Inclusion refers to the contribution of the employees and manager and other subordinates in the company so that the company accomplishes success. So, flexibility helps to bring more involvement in the activity of the company so that it leads to an increase in the performance of the company through making potential efforts of all the members in the company. Flexibility promotes inclusion and diversity and there are many benefits of it (Daley, 2022). It aids in the better performance of the organisation and it also assists in the problem-solving of the company in a faster and better way. In the organisation, having inclusion and diversity aids in a better understanding of the customer and it also helps to improve the overall reputation of the company and this is possible through the support of top managers in the organisation.</a:t>
            </a:r>
          </a:p>
          <a:p>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5</a:t>
            </a:fld>
            <a:endParaRPr lang="en-IN"/>
          </a:p>
        </p:txBody>
      </p:sp>
    </p:spTree>
    <p:extLst>
      <p:ext uri="{BB962C8B-B14F-4D97-AF65-F5344CB8AC3E}">
        <p14:creationId xmlns:p14="http://schemas.microsoft.com/office/powerpoint/2010/main" val="311912028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200" b="1" kern="1200" dirty="0">
                <a:solidFill>
                  <a:schemeClr val="tx1"/>
                </a:solidFill>
                <a:effectLst/>
                <a:latin typeface="+mn-lt"/>
                <a:ea typeface="+mn-ea"/>
                <a:cs typeface="+mn-cs"/>
              </a:rPr>
              <a:t>Flexible working in relation to diversity and inclusion   </a:t>
            </a:r>
          </a:p>
          <a:p>
            <a:r>
              <a:rPr lang="en-IN" sz="1200" kern="1200" dirty="0">
                <a:solidFill>
                  <a:schemeClr val="tx1"/>
                </a:solidFill>
                <a:effectLst/>
                <a:latin typeface="+mn-lt"/>
                <a:ea typeface="+mn-ea"/>
                <a:cs typeface="+mn-cs"/>
              </a:rPr>
              <a:t>There are close relations between diversity and flexibility which help to create an eco-friendly environment within the organisation of the company. Flexibility improves diversity and inclusion in various ways as it allows the organisation to widen their perspective and also enhance the experience of the previous employees. In the retail organisation of the UK, flexibility boosts the retention of employees and also improves the culture of the company. It is not possible to imagine the success of the company without having a flexible culture and it leads to increased diversity in the organisation. Flexibility in the workplace, the organisation leads to bringing diversity and this ultimately helps in innovation in the company and better options for decision-making. Flexibility working also helps in inclusion which allows the employees to work in a way that could meet their wants and also meet the desire of the company. Having flexibility in the organisation assists in adaptability (Cole, 2022). </a:t>
            </a:r>
          </a:p>
          <a:p>
            <a:endParaRPr lang="en-IN" dirty="0"/>
          </a:p>
        </p:txBody>
      </p:sp>
      <p:sp>
        <p:nvSpPr>
          <p:cNvPr id="4" name="Slide Number Placeholder 3"/>
          <p:cNvSpPr>
            <a:spLocks noGrp="1"/>
          </p:cNvSpPr>
          <p:nvPr>
            <p:ph type="sldNum" sz="quarter" idx="10"/>
          </p:nvPr>
        </p:nvSpPr>
        <p:spPr/>
        <p:txBody>
          <a:bodyPr/>
          <a:lstStyle/>
          <a:p>
            <a:fld id="{62037B14-9AAD-44D6-B67B-1FD6DD04224C}" type="slidenum">
              <a:rPr lang="en-IN" smtClean="0"/>
              <a:t>6</a:t>
            </a:fld>
            <a:endParaRPr lang="en-IN"/>
          </a:p>
        </p:txBody>
      </p:sp>
    </p:spTree>
    <p:extLst>
      <p:ext uri="{BB962C8B-B14F-4D97-AF65-F5344CB8AC3E}">
        <p14:creationId xmlns:p14="http://schemas.microsoft.com/office/powerpoint/2010/main" val="29926848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IN" sz="1800" dirty="0">
                <a:effectLst/>
                <a:latin typeface="Times New Roman" panose="02020603050405020304" pitchFamily="18" charset="0"/>
                <a:ea typeface="Times New Roman" panose="02020603050405020304" pitchFamily="18" charset="0"/>
              </a:rPr>
              <a:t>Diversity and flexibility is the crucial strategy for the organisation and Hr leaders are dealing with the enormous complexity and helping to emerge the workplace environment in effective ways. Flexibility within the working place helps to create effective working opportunities for individuals because employees face physical disabilities for reasons they could not attain work. Therefore, the use of the virtual collaboration tool increases accessibility among employees (</a:t>
            </a:r>
            <a:r>
              <a:rPr lang="en-IN" sz="1800" dirty="0" err="1">
                <a:effectLst/>
                <a:latin typeface="Times New Roman" panose="02020603050405020304" pitchFamily="18" charset="0"/>
                <a:ea typeface="Times New Roman" panose="02020603050405020304" pitchFamily="18" charset="0"/>
              </a:rPr>
              <a:t>Midgie</a:t>
            </a:r>
            <a:r>
              <a:rPr lang="en-IN" sz="1800" dirty="0">
                <a:effectLst/>
                <a:latin typeface="Times New Roman" panose="02020603050405020304" pitchFamily="18" charset="0"/>
                <a:ea typeface="Times New Roman" panose="02020603050405020304" pitchFamily="18" charset="0"/>
              </a:rPr>
              <a:t> and Yolande, 2022). This kind of flexibility creates a new opportunity because the company can hire employees from different working perspectives in different locations. This way promotes beneficial working requirements for the employees and they will share different working schedules and help to retain family responsibility among employees. This way provides progress to an effective career path also retains personal life and impacts the employees they feel more comfortable with their co-workers and increases flexibility in the career path. </a:t>
            </a:r>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7</a:t>
            </a:fld>
            <a:endParaRPr lang="en-IN"/>
          </a:p>
        </p:txBody>
      </p:sp>
    </p:spTree>
    <p:extLst>
      <p:ext uri="{BB962C8B-B14F-4D97-AF65-F5344CB8AC3E}">
        <p14:creationId xmlns:p14="http://schemas.microsoft.com/office/powerpoint/2010/main" val="16522170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IN" sz="1800" dirty="0">
                <a:effectLst/>
                <a:latin typeface="Times New Roman" panose="02020603050405020304" pitchFamily="18" charset="0"/>
                <a:ea typeface="Times New Roman" panose="02020603050405020304" pitchFamily="18" charset="0"/>
              </a:rPr>
              <a:t>Hybrid workplace options can create an expanded vision that helps to access advancement opportunities for career advancement. This can promote equal importance and create an effective working environment that is accessible to a wide range of employees. For that organisations can increase the working opportunity among the employees. The organisation can promote advanced equity for the perspectives of career advancement that help to retain employees for that the company can provide training to female executives for business and finance purposes. There it helps to create a productive culture in the workplace for that all team members can access new workplace technologies and help to increase career opportunities (</a:t>
            </a:r>
            <a:r>
              <a:rPr lang="en-IN" sz="1800" dirty="0" err="1">
                <a:effectLst/>
                <a:latin typeface="Times New Roman" panose="02020603050405020304" pitchFamily="18" charset="0"/>
                <a:ea typeface="Times New Roman" panose="02020603050405020304" pitchFamily="18" charset="0"/>
              </a:rPr>
              <a:t>Gayeski</a:t>
            </a:r>
            <a:r>
              <a:rPr lang="en-IN" sz="1800" dirty="0">
                <a:effectLst/>
                <a:latin typeface="Times New Roman" panose="02020603050405020304" pitchFamily="18" charset="0"/>
                <a:ea typeface="Times New Roman" panose="02020603050405020304" pitchFamily="18" charset="0"/>
              </a:rPr>
              <a:t>, 2022).</a:t>
            </a:r>
          </a:p>
          <a:p>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8</a:t>
            </a:fld>
            <a:endParaRPr lang="en-IN"/>
          </a:p>
        </p:txBody>
      </p:sp>
    </p:spTree>
    <p:extLst>
      <p:ext uri="{BB962C8B-B14F-4D97-AF65-F5344CB8AC3E}">
        <p14:creationId xmlns:p14="http://schemas.microsoft.com/office/powerpoint/2010/main" val="30431810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Human resources will promote workplace flexibility and that is an effective strategy for the employees because it helps to modify the different approaches and tasks for the required assignments. This flexible workplace provides efforts to the employees on the specific needs on perspectives of the employees for that flexibility has a strong relation with productivity and flexibility. Therefore, organizations promote new ideas and strategies to optimize that flexibility and promote an effective role in the career path of the employees.</a:t>
            </a:r>
          </a:p>
          <a:p>
            <a:r>
              <a:rPr lang="en-IN" sz="1800" dirty="0">
                <a:effectLst/>
                <a:latin typeface="Times New Roman" panose="02020603050405020304" pitchFamily="18" charset="0"/>
                <a:ea typeface="Times New Roman" panose="02020603050405020304" pitchFamily="18" charset="0"/>
              </a:rPr>
              <a:t>The organisation should promote flexitime policies to the workers that are baes on staggered arrival and departure time as needed. For that employees can start their work at 7:00 am and finish the work at 3:00 pm and this help to help the multitasking opportunity for the employees. The organisation can compress work weeks for that </a:t>
            </a:r>
            <a:r>
              <a:rPr lang="en-IN" sz="1800" dirty="0" err="1">
                <a:effectLst/>
                <a:latin typeface="Times New Roman" panose="02020603050405020304" pitchFamily="18" charset="0"/>
                <a:ea typeface="Times New Roman" panose="02020603050405020304" pitchFamily="18" charset="0"/>
              </a:rPr>
              <a:t>em</a:t>
            </a:r>
            <a:r>
              <a:rPr lang="en-IN" sz="1800" dirty="0">
                <a:effectLst/>
                <a:latin typeface="Times New Roman" panose="02020603050405020304" pitchFamily="18" charset="0"/>
                <a:ea typeface="Times New Roman" panose="02020603050405020304" pitchFamily="18" charset="0"/>
              </a:rPr>
              <a:t>[</a:t>
            </a:r>
            <a:r>
              <a:rPr lang="en-IN" sz="1800" dirty="0" err="1">
                <a:effectLst/>
                <a:latin typeface="Times New Roman" panose="02020603050405020304" pitchFamily="18" charset="0"/>
                <a:ea typeface="Times New Roman" panose="02020603050405020304" pitchFamily="18" charset="0"/>
              </a:rPr>
              <a:t>ployees</a:t>
            </a:r>
            <a:r>
              <a:rPr lang="en-IN" sz="1800" dirty="0">
                <a:effectLst/>
                <a:latin typeface="Times New Roman" panose="02020603050405020304" pitchFamily="18" charset="0"/>
                <a:ea typeface="Times New Roman" panose="02020603050405020304" pitchFamily="18" charset="0"/>
              </a:rPr>
              <a:t> can do the same number of work within the shooter working week. For that, employees work for 10 hours instead of 8 hours per day. The organisation can promote remote working facilities for the employees so that employees can do their work from the outside and this way helps to maintain the working schedule and help to balance the work-life balance of the employees (HR and Symonds, 2022). </a:t>
            </a:r>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9</a:t>
            </a:fld>
            <a:endParaRPr lang="en-IN"/>
          </a:p>
        </p:txBody>
      </p:sp>
    </p:spTree>
    <p:extLst>
      <p:ext uri="{BB962C8B-B14F-4D97-AF65-F5344CB8AC3E}">
        <p14:creationId xmlns:p14="http://schemas.microsoft.com/office/powerpoint/2010/main" val="101281528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50000"/>
              </a:lnSpc>
            </a:pPr>
            <a:r>
              <a:rPr lang="en-US" sz="1800" dirty="0">
                <a:solidFill>
                  <a:srgbClr val="000000"/>
                </a:solidFill>
                <a:effectLst/>
                <a:latin typeface="Times New Roman" panose="02020603050405020304" pitchFamily="18" charset="0"/>
                <a:ea typeface="Times New Roman" panose="02020603050405020304" pitchFamily="18" charset="0"/>
              </a:rPr>
              <a:t>HRs need to trust employees and team members and the manager plays an important role that helps to develop the personal relation with the team members to cultivate mutual respect and that also helps to boost the working performances among the employees. </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err="1">
                <a:solidFill>
                  <a:srgbClr val="000000"/>
                </a:solidFill>
                <a:effectLst/>
                <a:latin typeface="Times New Roman" panose="02020603050405020304" pitchFamily="18" charset="0"/>
                <a:ea typeface="Times New Roman" panose="02020603050405020304" pitchFamily="18" charset="0"/>
              </a:rPr>
              <a:t>Organisation</a:t>
            </a:r>
            <a:r>
              <a:rPr lang="en-US" sz="1800" dirty="0">
                <a:solidFill>
                  <a:srgbClr val="000000"/>
                </a:solidFill>
                <a:effectLst/>
                <a:latin typeface="Times New Roman" panose="02020603050405020304" pitchFamily="18" charset="0"/>
                <a:ea typeface="Times New Roman" panose="02020603050405020304" pitchFamily="18" charset="0"/>
              </a:rPr>
              <a:t> can promote rigid goals and that manages the flexible working forces and that manages the goal setting within the working forces and the HR should enforce a short structure and that provides short goals among the employees. </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a:solidFill>
                  <a:srgbClr val="000000"/>
                </a:solidFill>
                <a:effectLst/>
                <a:latin typeface="Times New Roman" panose="02020603050405020304" pitchFamily="18" charset="0"/>
                <a:ea typeface="Times New Roman" panose="02020603050405020304" pitchFamily="18" charset="0"/>
              </a:rPr>
              <a:t>HR should promote effective strategy to clear an effective workforce through the emphasizing the regular online communication with video call with the team members and the encourage the collaboration and the strategy build the company culture through the flexible working forces.</a:t>
            </a:r>
            <a:endParaRPr lang="en-IN" sz="1800" dirty="0">
              <a:effectLst/>
              <a:latin typeface="Times New Roman" panose="02020603050405020304" pitchFamily="18" charset="0"/>
              <a:ea typeface="Times New Roman" panose="02020603050405020304" pitchFamily="18" charset="0"/>
            </a:endParaRPr>
          </a:p>
          <a:p>
            <a:pPr algn="just">
              <a:lnSpc>
                <a:spcPct val="150000"/>
              </a:lnSpc>
            </a:pPr>
            <a:r>
              <a:rPr lang="en-US" sz="1800" dirty="0" err="1">
                <a:solidFill>
                  <a:srgbClr val="000000"/>
                </a:solidFill>
                <a:effectLst/>
                <a:latin typeface="Times New Roman" panose="02020603050405020304" pitchFamily="18" charset="0"/>
                <a:ea typeface="Times New Roman" panose="02020603050405020304" pitchFamily="18" charset="0"/>
              </a:rPr>
              <a:t>Organisation</a:t>
            </a:r>
            <a:r>
              <a:rPr lang="en-US" sz="1800" dirty="0">
                <a:solidFill>
                  <a:srgbClr val="000000"/>
                </a:solidFill>
                <a:effectLst/>
                <a:latin typeface="Times New Roman" panose="02020603050405020304" pitchFamily="18" charset="0"/>
                <a:ea typeface="Times New Roman" panose="02020603050405020304" pitchFamily="18" charset="0"/>
              </a:rPr>
              <a:t> should treat the employees equally to the employees and that occurs through its effective management for that the manet has to avoid the blanket policies and the company needs to revise processes and that help to </a:t>
            </a:r>
            <a:r>
              <a:rPr lang="en-US" sz="1800" dirty="0" err="1">
                <a:solidFill>
                  <a:srgbClr val="000000"/>
                </a:solidFill>
                <a:effectLst/>
                <a:latin typeface="Times New Roman" panose="02020603050405020304" pitchFamily="18" charset="0"/>
                <a:ea typeface="Times New Roman" panose="02020603050405020304" pitchFamily="18" charset="0"/>
              </a:rPr>
              <a:t>standardise</a:t>
            </a:r>
            <a:r>
              <a:rPr lang="en-US" sz="1800" dirty="0">
                <a:solidFill>
                  <a:srgbClr val="000000"/>
                </a:solidFill>
                <a:effectLst/>
                <a:latin typeface="Times New Roman" panose="02020603050405020304" pitchFamily="18" charset="0"/>
                <a:ea typeface="Times New Roman" panose="02020603050405020304" pitchFamily="18" charset="0"/>
              </a:rPr>
              <a:t> the interaction among the team members. This helps to create equal experiences and eliminates side conversation and creates conversation among the employees </a:t>
            </a:r>
            <a:r>
              <a:rPr lang="en-US" sz="1800" dirty="0">
                <a:effectLst/>
                <a:latin typeface="Times New Roman" panose="02020603050405020304" pitchFamily="18" charset="0"/>
                <a:ea typeface="Times New Roman" panose="02020603050405020304" pitchFamily="18" charset="0"/>
              </a:rPr>
              <a:t>(HR and Symonds, 2022)</a:t>
            </a:r>
            <a:r>
              <a:rPr lang="en-US" sz="1800" dirty="0">
                <a:solidFill>
                  <a:srgbClr val="000000"/>
                </a:solidFill>
                <a:effectLst/>
                <a:latin typeface="Times New Roman" panose="02020603050405020304" pitchFamily="18" charset="0"/>
                <a:ea typeface="Times New Roman" panose="02020603050405020304" pitchFamily="18" charset="0"/>
              </a:rPr>
              <a:t>.   </a:t>
            </a:r>
            <a:endParaRPr lang="en-IN" sz="1800" dirty="0">
              <a:effectLst/>
              <a:latin typeface="Times New Roman" panose="02020603050405020304" pitchFamily="18" charset="0"/>
              <a:ea typeface="Times New Roman" panose="02020603050405020304" pitchFamily="18" charset="0"/>
            </a:endParaRPr>
          </a:p>
          <a:p>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10</a:t>
            </a:fld>
            <a:endParaRPr lang="en-IN"/>
          </a:p>
        </p:txBody>
      </p:sp>
    </p:spTree>
    <p:extLst>
      <p:ext uri="{BB962C8B-B14F-4D97-AF65-F5344CB8AC3E}">
        <p14:creationId xmlns:p14="http://schemas.microsoft.com/office/powerpoint/2010/main" val="25921680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rtl="0">
              <a:spcBef>
                <a:spcPts val="0"/>
              </a:spcBef>
              <a:spcAft>
                <a:spcPts val="0"/>
              </a:spcAft>
            </a:pPr>
            <a:r>
              <a:rPr lang="en-US" sz="1800" b="1" i="0" u="none" strike="noStrike" dirty="0">
                <a:solidFill>
                  <a:srgbClr val="000000"/>
                </a:solidFill>
                <a:effectLst/>
                <a:latin typeface="Times New Roman" panose="02020603050405020304" pitchFamily="18" charset="0"/>
              </a:rPr>
              <a:t>Conclusion </a:t>
            </a:r>
            <a:endParaRPr lang="en-US" b="1" dirty="0">
              <a:effectLst/>
            </a:endParaRPr>
          </a:p>
          <a:p>
            <a:pPr algn="just" rtl="0">
              <a:spcBef>
                <a:spcPts val="0"/>
              </a:spcBef>
              <a:spcAft>
                <a:spcPts val="0"/>
              </a:spcAft>
            </a:pPr>
            <a:r>
              <a:rPr lang="en-US" sz="1800" b="0" i="0" u="none" strike="noStrike" dirty="0">
                <a:solidFill>
                  <a:srgbClr val="0E101A"/>
                </a:solidFill>
                <a:effectLst/>
                <a:latin typeface="Times New Roman" panose="02020603050405020304" pitchFamily="18" charset="0"/>
              </a:rPr>
              <a:t>Summing up all the mentioned points with a clear understanding of the flexibility in the retail </a:t>
            </a:r>
            <a:r>
              <a:rPr lang="en-US" sz="1800" b="0" i="0" u="none" strike="noStrike" dirty="0" err="1">
                <a:solidFill>
                  <a:srgbClr val="0E101A"/>
                </a:solidFill>
                <a:effectLst/>
                <a:latin typeface="Times New Roman" panose="02020603050405020304" pitchFamily="18" charset="0"/>
              </a:rPr>
              <a:t>organisation</a:t>
            </a:r>
            <a:r>
              <a:rPr lang="en-US" sz="1800" b="0" i="0" u="none" strike="noStrike" dirty="0">
                <a:solidFill>
                  <a:srgbClr val="0E101A"/>
                </a:solidFill>
                <a:effectLst/>
                <a:latin typeface="Times New Roman" panose="02020603050405020304" pitchFamily="18" charset="0"/>
              </a:rPr>
              <a:t>. Flexibility boosts diversity and inclusion in the workplace and both things are associated with each other. After that, the role of the human resource manager in the </a:t>
            </a:r>
            <a:r>
              <a:rPr lang="en-US" sz="1800" b="0" i="0" u="none" strike="noStrike" dirty="0" err="1">
                <a:solidFill>
                  <a:srgbClr val="0E101A"/>
                </a:solidFill>
                <a:effectLst/>
                <a:latin typeface="Times New Roman" panose="02020603050405020304" pitchFamily="18" charset="0"/>
              </a:rPr>
              <a:t>organisation</a:t>
            </a:r>
            <a:r>
              <a:rPr lang="en-US" sz="1800" b="0" i="0" u="none" strike="noStrike" dirty="0">
                <a:solidFill>
                  <a:srgbClr val="0E101A"/>
                </a:solidFill>
                <a:effectLst/>
                <a:latin typeface="Times New Roman" panose="02020603050405020304" pitchFamily="18" charset="0"/>
              </a:rPr>
              <a:t> promotes diversity and inclusion by increasing flexibility in the </a:t>
            </a:r>
            <a:r>
              <a:rPr lang="en-US" sz="1800" b="0" i="0" u="none" strike="noStrike" dirty="0" err="1">
                <a:solidFill>
                  <a:srgbClr val="0E101A"/>
                </a:solidFill>
                <a:effectLst/>
                <a:latin typeface="Times New Roman" panose="02020603050405020304" pitchFamily="18" charset="0"/>
              </a:rPr>
              <a:t>organisation</a:t>
            </a:r>
            <a:r>
              <a:rPr lang="en-US" sz="1800" b="0" i="0" u="none" strike="noStrike" dirty="0">
                <a:solidFill>
                  <a:srgbClr val="0E101A"/>
                </a:solidFill>
                <a:effectLst/>
                <a:latin typeface="Times New Roman" panose="02020603050405020304" pitchFamily="18" charset="0"/>
              </a:rPr>
              <a:t>. </a:t>
            </a:r>
            <a:endParaRPr lang="en-US" b="0" dirty="0">
              <a:effectLst/>
            </a:endParaRPr>
          </a:p>
          <a:p>
            <a:br>
              <a:rPr lang="en-US" dirty="0"/>
            </a:br>
            <a:endParaRPr lang="en-IN" dirty="0"/>
          </a:p>
        </p:txBody>
      </p:sp>
      <p:sp>
        <p:nvSpPr>
          <p:cNvPr id="4" name="Slide Number Placeholder 3"/>
          <p:cNvSpPr>
            <a:spLocks noGrp="1"/>
          </p:cNvSpPr>
          <p:nvPr>
            <p:ph type="sldNum" sz="quarter" idx="5"/>
          </p:nvPr>
        </p:nvSpPr>
        <p:spPr/>
        <p:txBody>
          <a:bodyPr/>
          <a:lstStyle/>
          <a:p>
            <a:fld id="{62037B14-9AAD-44D6-B67B-1FD6DD04224C}" type="slidenum">
              <a:rPr lang="en-IN" smtClean="0"/>
              <a:t>11</a:t>
            </a:fld>
            <a:endParaRPr lang="en-IN"/>
          </a:p>
        </p:txBody>
      </p:sp>
    </p:spTree>
    <p:extLst>
      <p:ext uri="{BB962C8B-B14F-4D97-AF65-F5344CB8AC3E}">
        <p14:creationId xmlns:p14="http://schemas.microsoft.com/office/powerpoint/2010/main" val="110977951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95269" y="1122363"/>
            <a:ext cx="9001462" cy="2387600"/>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595269" y="3602038"/>
            <a:ext cx="9001462"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E8D9F55-5B76-44BE-99BE-62EAEEB1CD11}" type="datetimeFigureOut">
              <a:rPr lang="en-IN" smtClean="0"/>
              <a:t>02-12-2022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147347285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8D9F55-5B76-44BE-99BE-62EAEEB1CD11}" type="datetimeFigureOut">
              <a:rPr lang="en-IN" smtClean="0"/>
              <a:t>02-12-2022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35962903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29244" y="657226"/>
            <a:ext cx="9733512" cy="2852737"/>
          </a:xfrm>
        </p:spPr>
        <p:txBody>
          <a:bodyPr anchor="b">
            <a:normAutofit/>
          </a:bodyPr>
          <a:lstStyle>
            <a:lvl1pPr>
              <a:defRPr sz="3400"/>
            </a:lvl1pPr>
          </a:lstStyle>
          <a:p>
            <a:r>
              <a:rPr lang="en-US"/>
              <a:t>Click to edit Master title style</a:t>
            </a:r>
            <a:endParaRPr lang="en-US" dirty="0"/>
          </a:p>
        </p:txBody>
      </p:sp>
      <p:sp>
        <p:nvSpPr>
          <p:cNvPr id="3" name="Text Placeholder 2"/>
          <p:cNvSpPr>
            <a:spLocks noGrp="1"/>
          </p:cNvSpPr>
          <p:nvPr>
            <p:ph type="body" idx="1"/>
          </p:nvPr>
        </p:nvSpPr>
        <p:spPr>
          <a:xfrm>
            <a:off x="1229244" y="3602038"/>
            <a:ext cx="9733512" cy="1500187"/>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E8D9F55-5B76-44BE-99BE-62EAEEB1CD11}" type="datetimeFigureOut">
              <a:rPr lang="en-IN" smtClean="0"/>
              <a:t>02-12-2022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31509123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6321"/>
          </a:xfrm>
        </p:spPr>
        <p:txBody>
          <a:bodyPr/>
          <a:lstStyle/>
          <a:p>
            <a:r>
              <a:rPr lang="en-US"/>
              <a:t>Click to edit Master title style</a:t>
            </a:r>
            <a:endParaRPr lang="en-US" dirty="0"/>
          </a:p>
        </p:txBody>
      </p:sp>
      <p:sp>
        <p:nvSpPr>
          <p:cNvPr id="3" name="Content Placeholder 2"/>
          <p:cNvSpPr>
            <a:spLocks noGrp="1"/>
          </p:cNvSpPr>
          <p:nvPr>
            <p:ph sz="half" idx="1"/>
          </p:nvPr>
        </p:nvSpPr>
        <p:spPr>
          <a:xfrm>
            <a:off x="913795" y="2088319"/>
            <a:ext cx="510600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3403" y="2088319"/>
            <a:ext cx="5094154" cy="37028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E8D9F55-5B76-44BE-99BE-62EAEEB1CD11}" type="datetimeFigureOut">
              <a:rPr lang="en-IN" smtClean="0"/>
              <a:t>02-12-2022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6893224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1"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1804" y="2088320"/>
            <a:ext cx="4879199"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913795" y="2912232"/>
            <a:ext cx="5107208"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2003" y="2088320"/>
            <a:ext cx="4865554" cy="823912"/>
          </a:xfrm>
        </p:spPr>
        <p:txBody>
          <a:bodyPr anchor="b"/>
          <a:lstStyle>
            <a:lvl1pPr marL="0" indent="0">
              <a:lnSpc>
                <a:spcPct val="100000"/>
              </a:lnSpc>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912232"/>
            <a:ext cx="5095357" cy="287896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E8D9F55-5B76-44BE-99BE-62EAEEB1CD11}" type="datetimeFigureOut">
              <a:rPr lang="en-IN" smtClean="0"/>
              <a:t>02-12-2022</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24038762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E8D9F55-5B76-44BE-99BE-62EAEEB1CD11}" type="datetimeFigureOut">
              <a:rPr lang="en-IN" smtClean="0"/>
              <a:t>02-12-2022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1640934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8D9F55-5B76-44BE-99BE-62EAEEB1CD11}" type="datetimeFigureOut">
              <a:rPr lang="en-IN" smtClean="0"/>
              <a:t>02-12-2022</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25610188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8" y="609600"/>
            <a:ext cx="3932237" cy="2362200"/>
          </a:xfrm>
        </p:spPr>
        <p:txBody>
          <a:bodyPr anchor="b">
            <a:normAutofit/>
          </a:bodyPr>
          <a:lstStyle>
            <a:lvl1pPr>
              <a:defRPr sz="2800"/>
            </a:lvl1pPr>
          </a:lstStyle>
          <a:p>
            <a:r>
              <a:rPr lang="en-US"/>
              <a:t>Click to edit Master title style</a:t>
            </a:r>
            <a:endParaRPr lang="en-US" dirty="0"/>
          </a:p>
        </p:txBody>
      </p:sp>
      <p:sp>
        <p:nvSpPr>
          <p:cNvPr id="3" name="Content Placeholder 2"/>
          <p:cNvSpPr>
            <a:spLocks noGrp="1"/>
          </p:cNvSpPr>
          <p:nvPr>
            <p:ph idx="1"/>
          </p:nvPr>
        </p:nvSpPr>
        <p:spPr>
          <a:xfrm>
            <a:off x="5078064" y="609600"/>
            <a:ext cx="6189492" cy="5181600"/>
          </a:xfrm>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7228" y="2971800"/>
            <a:ext cx="3932237" cy="2819399"/>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8D9F55-5B76-44BE-99BE-62EAEEB1CD11}" type="datetimeFigureOut">
              <a:rPr lang="en-IN" smtClean="0"/>
              <a:t>02-12-2022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304679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7227" y="609600"/>
            <a:ext cx="5929773" cy="2362200"/>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4" y="758881"/>
            <a:ext cx="3255356" cy="4883038"/>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971800"/>
            <a:ext cx="5934950" cy="2819400"/>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8D9F55-5B76-44BE-99BE-62EAEEB1CD11}" type="datetimeFigureOut">
              <a:rPr lang="en-IN" smtClean="0"/>
              <a:t>02-12-2022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396644099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13806" y="4289372"/>
            <a:ext cx="10367564" cy="819355"/>
          </a:xfrm>
        </p:spPr>
        <p:txBody>
          <a:bodyPr anchor="b">
            <a:normAutofit/>
          </a:bodyPr>
          <a:lstStyle>
            <a:lvl1pPr>
              <a:defRPr sz="2800"/>
            </a:lvl1pPr>
          </a:lstStyle>
          <a:p>
            <a:r>
              <a:rPr lang="en-US"/>
              <a:t>Click to edit Master title style</a:t>
            </a:r>
            <a:endParaRPr lang="en-US" dirty="0"/>
          </a:p>
        </p:txBody>
      </p:sp>
      <p:sp>
        <p:nvSpPr>
          <p:cNvPr id="3" name="Picture Placeholder 2"/>
          <p:cNvSpPr>
            <a:spLocks noGrp="1" noChangeAspect="1"/>
          </p:cNvSpPr>
          <p:nvPr>
            <p:ph type="pic" idx="1"/>
          </p:nvPr>
        </p:nvSpPr>
        <p:spPr>
          <a:xfrm>
            <a:off x="913806" y="621321"/>
            <a:ext cx="10367564" cy="3379735"/>
          </a:xfrm>
          <a:noFill/>
          <a:ln w="19050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5" y="5108728"/>
            <a:ext cx="10365998" cy="682472"/>
          </a:xfrm>
        </p:spPr>
        <p:txBody>
          <a:bodyPr>
            <a:normAutofit/>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8D9F55-5B76-44BE-99BE-62EAEEB1CD11}" type="datetimeFigureOut">
              <a:rPr lang="en-IN" smtClean="0"/>
              <a:t>02-12-2022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38731648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0353762" cy="3424859"/>
          </a:xfrm>
        </p:spPr>
        <p:txBody>
          <a:bodyPr anchor="ctr"/>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5" y="4204820"/>
            <a:ext cx="10353761" cy="1592186"/>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8D9F55-5B76-44BE-99BE-62EAEEB1CD11}" type="datetimeFigureOut">
              <a:rPr lang="en-IN" smtClean="0"/>
              <a:t>02-12-2022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281934801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426812"/>
          </a:xfrm>
        </p:spPr>
        <p:txBody>
          <a:bodyPr anchor="t">
            <a:normAutofit/>
          </a:bodyPr>
          <a:lstStyle>
            <a:lvl1pPr marL="0" indent="0" algn="r">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94" y="4204821"/>
            <a:ext cx="10353762" cy="1586380"/>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8D9F55-5B76-44BE-99BE-62EAEEB1CD11}" type="datetimeFigureOut">
              <a:rPr lang="en-IN" smtClean="0"/>
              <a:t>02-12-2022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BDB0C2-66FC-47B4-B6EB-53E2FC41C764}" type="slidenum">
              <a:rPr lang="en-IN" smtClean="0"/>
              <a:t>‹#›</a:t>
            </a:fld>
            <a:endParaRPr lang="en-IN"/>
          </a:p>
        </p:txBody>
      </p:sp>
      <p:sp>
        <p:nvSpPr>
          <p:cNvPr id="11" name="TextBox 10"/>
          <p:cNvSpPr txBox="1"/>
          <p:nvPr/>
        </p:nvSpPr>
        <p:spPr>
          <a:xfrm>
            <a:off x="836612" y="735241"/>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3" name="TextBox 12"/>
          <p:cNvSpPr txBox="1"/>
          <p:nvPr/>
        </p:nvSpPr>
        <p:spPr>
          <a:xfrm>
            <a:off x="10657956" y="297209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9331793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913806" y="2126942"/>
            <a:ext cx="10355327" cy="2511835"/>
          </a:xfrm>
        </p:spPr>
        <p:txBody>
          <a:bodyPr anchor="b"/>
          <a:lstStyle>
            <a:lvl1pP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94" y="4650556"/>
            <a:ext cx="10353763"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E8D9F55-5B76-44BE-99BE-62EAEEB1CD11}" type="datetimeFigureOut">
              <a:rPr lang="en-IN" smtClean="0"/>
              <a:t>02-12-2022</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307300225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4" y="609600"/>
            <a:ext cx="10353762" cy="1325563"/>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94" y="2088319"/>
            <a:ext cx="3298956" cy="823305"/>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94" y="2911624"/>
            <a:ext cx="3298956"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44878" y="2088320"/>
            <a:ext cx="3298558"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4878" y="2911624"/>
            <a:ext cx="329982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088320"/>
            <a:ext cx="3291211" cy="823304"/>
          </a:xfrm>
        </p:spPr>
        <p:txBody>
          <a:bodyPr anchor="b">
            <a:noAutofit/>
          </a:bodyPr>
          <a:lstStyle>
            <a:lvl1pPr marL="0" indent="0" algn="ctr">
              <a:lnSpc>
                <a:spcPct val="100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6346" y="2911624"/>
            <a:ext cx="3291211" cy="2879576"/>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E8D9F55-5B76-44BE-99BE-62EAEEB1CD11}" type="datetimeFigureOut">
              <a:rPr lang="en-IN" smtClean="0"/>
              <a:t>02-12-2022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141372300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913795" y="609600"/>
            <a:ext cx="10353762" cy="1325563"/>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95" y="4195899"/>
            <a:ext cx="3298955"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1092020" y="2298987"/>
            <a:ext cx="2940050"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95" y="4772161"/>
            <a:ext cx="3298955"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01" y="4195899"/>
            <a:ext cx="3298983"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568996" y="2298987"/>
            <a:ext cx="2930525"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72160"/>
            <a:ext cx="3300336" cy="101903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423" y="4195899"/>
            <a:ext cx="3289900" cy="576262"/>
          </a:xfrm>
        </p:spPr>
        <p:txBody>
          <a:bodyPr anchor="b">
            <a:noAutofit/>
          </a:bodyPr>
          <a:lstStyle>
            <a:lvl1pPr marL="0" indent="0" algn="ctr">
              <a:lnSpc>
                <a:spcPct val="100000"/>
              </a:lnSpc>
              <a:buNone/>
              <a:defRPr sz="20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8152803" y="2298987"/>
            <a:ext cx="2932113" cy="1524000"/>
          </a:xfrm>
          <a:prstGeom prst="roundRect">
            <a:avLst>
              <a:gd name="adj" fmla="val 0"/>
            </a:avLst>
          </a:prstGeom>
          <a:noFill/>
          <a:ln w="146050" cap="sq">
            <a:solidFill>
              <a:srgbClr val="FFFFFF"/>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298" y="4772161"/>
            <a:ext cx="3294258" cy="1019037"/>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9E8D9F55-5B76-44BE-99BE-62EAEEB1CD11}" type="datetimeFigureOut">
              <a:rPr lang="en-IN" smtClean="0"/>
              <a:t>02-12-2022</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146225337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8D9F55-5B76-44BE-99BE-62EAEEB1CD11}" type="datetimeFigureOut">
              <a:rPr lang="en-IN" smtClean="0"/>
              <a:t>02-12-2022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6788609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609599"/>
            <a:ext cx="2542657" cy="5181601"/>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913794" y="609599"/>
            <a:ext cx="7658705" cy="5181601"/>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E8D9F55-5B76-44BE-99BE-62EAEEB1CD11}" type="datetimeFigureOut">
              <a:rPr lang="en-IN" smtClean="0"/>
              <a:t>02-12-2022</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CCBDB0C2-66FC-47B4-B6EB-53E2FC41C764}" type="slidenum">
              <a:rPr lang="en-IN" smtClean="0"/>
              <a:t>‹#›</a:t>
            </a:fld>
            <a:endParaRPr lang="en-IN"/>
          </a:p>
        </p:txBody>
      </p:sp>
    </p:spTree>
    <p:extLst>
      <p:ext uri="{BB962C8B-B14F-4D97-AF65-F5344CB8AC3E}">
        <p14:creationId xmlns:p14="http://schemas.microsoft.com/office/powerpoint/2010/main" val="243244043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913795" y="609600"/>
            <a:ext cx="10353761" cy="132632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95" y="2096064"/>
            <a:ext cx="10353762" cy="369513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6" y="5883275"/>
            <a:ext cx="2743200"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9E8D9F55-5B76-44BE-99BE-62EAEEB1CD11}" type="datetimeFigureOut">
              <a:rPr lang="en-IN" smtClean="0"/>
              <a:t>02-12-2022</a:t>
            </a:fld>
            <a:endParaRPr lang="en-IN"/>
          </a:p>
        </p:txBody>
      </p:sp>
      <p:sp>
        <p:nvSpPr>
          <p:cNvPr id="5" name="Footer Placeholder 4"/>
          <p:cNvSpPr>
            <a:spLocks noGrp="1"/>
          </p:cNvSpPr>
          <p:nvPr>
            <p:ph type="ftr" sz="quarter" idx="3"/>
          </p:nvPr>
        </p:nvSpPr>
        <p:spPr>
          <a:xfrm>
            <a:off x="913794" y="5883275"/>
            <a:ext cx="6672865" cy="365125"/>
          </a:xfrm>
          <a:prstGeom prst="rect">
            <a:avLst/>
          </a:prstGeom>
        </p:spPr>
        <p:txBody>
          <a:bodyPr vert="horz" lIns="91440" tIns="45720" rIns="91440" bIns="45720" rtlCol="0" anchor="ctr"/>
          <a:lstStyle>
            <a:lvl1pPr algn="l">
              <a:defRPr sz="10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10514011" y="5883275"/>
            <a:ext cx="753545" cy="365125"/>
          </a:xfrm>
          <a:prstGeom prst="rect">
            <a:avLst/>
          </a:prstGeom>
        </p:spPr>
        <p:txBody>
          <a:bodyPr vert="horz" lIns="91440" tIns="45720" rIns="91440" bIns="45720" rtlCol="0" anchor="ctr"/>
          <a:lstStyle>
            <a:lvl1pPr algn="r">
              <a:defRPr sz="1000">
                <a:solidFill>
                  <a:schemeClr val="tx1">
                    <a:tint val="75000"/>
                  </a:schemeClr>
                </a:solidFill>
              </a:defRPr>
            </a:lvl1pPr>
          </a:lstStyle>
          <a:p>
            <a:fld id="{CCBDB0C2-66FC-47B4-B6EB-53E2FC41C764}" type="slidenum">
              <a:rPr lang="en-IN" smtClean="0"/>
              <a:t>‹#›</a:t>
            </a:fld>
            <a:endParaRPr lang="en-IN"/>
          </a:p>
        </p:txBody>
      </p:sp>
    </p:spTree>
    <p:extLst>
      <p:ext uri="{BB962C8B-B14F-4D97-AF65-F5344CB8AC3E}">
        <p14:creationId xmlns:p14="http://schemas.microsoft.com/office/powerpoint/2010/main" val="943418087"/>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p:titleStyle>
    <p:bodyStyle>
      <a:lvl1pPr marL="228600" indent="-228600" algn="l" defTabSz="914400" rtl="0" eaLnBrk="1" latinLnBrk="0" hangingPunct="1">
        <a:lnSpc>
          <a:spcPct val="120000"/>
        </a:lnSpc>
        <a:spcBef>
          <a:spcPts val="1000"/>
        </a:spcBef>
        <a:buFont typeface="Arial" panose="020B0604020202020204" pitchFamily="34" charset="0"/>
        <a:buChar char="•"/>
        <a:defRPr sz="2000" kern="1200">
          <a:solidFill>
            <a:schemeClr val="tx1"/>
          </a:solidFill>
          <a:effectLst>
            <a:outerShdw blurRad="50800" dist="38100" dir="2700000" algn="tl" rotWithShape="0">
              <a:srgbClr val="000000">
                <a:alpha val="48000"/>
              </a:srgbClr>
            </a:outerShdw>
          </a:effectLst>
          <a:latin typeface="+mn-lt"/>
          <a:ea typeface="+mn-ea"/>
          <a:cs typeface="+mn-cs"/>
        </a:defRPr>
      </a:lvl1pPr>
      <a:lvl2pPr marL="685800" indent="-228600" algn="l" defTabSz="914400" rtl="0" eaLnBrk="1" latinLnBrk="0" hangingPunct="1">
        <a:lnSpc>
          <a:spcPct val="120000"/>
        </a:lnSpc>
        <a:spcBef>
          <a:spcPts val="500"/>
        </a:spcBef>
        <a:buFont typeface="Arial" panose="020B0604020202020204" pitchFamily="34" charset="0"/>
        <a:buChar char="•"/>
        <a:defRPr sz="1800" kern="1200">
          <a:solidFill>
            <a:schemeClr val="tx1"/>
          </a:solidFill>
          <a:effectLst>
            <a:outerShdw blurRad="50800" dist="38100" dir="2700000" algn="tl" rotWithShape="0">
              <a:srgbClr val="000000">
                <a:alpha val="48000"/>
              </a:srgbClr>
            </a:outerShdw>
          </a:effectLst>
          <a:latin typeface="+mn-lt"/>
          <a:ea typeface="+mn-ea"/>
          <a:cs typeface="+mn-cs"/>
        </a:defRPr>
      </a:lvl2pPr>
      <a:lvl3pPr marL="1143000" indent="-228600" algn="l" defTabSz="914400" rtl="0" eaLnBrk="1" latinLnBrk="0" hangingPunct="1">
        <a:lnSpc>
          <a:spcPct val="120000"/>
        </a:lnSpc>
        <a:spcBef>
          <a:spcPts val="500"/>
        </a:spcBef>
        <a:buFont typeface="Arial" panose="020B0604020202020204" pitchFamily="34" charset="0"/>
        <a:buChar char="•"/>
        <a:defRPr sz="1600" kern="1200">
          <a:solidFill>
            <a:schemeClr val="tx1"/>
          </a:solidFill>
          <a:effectLst>
            <a:outerShdw blurRad="50800" dist="38100" dir="2700000" algn="tl" rotWithShape="0">
              <a:srgbClr val="000000">
                <a:alpha val="48000"/>
              </a:srgbClr>
            </a:outerShdw>
          </a:effectLst>
          <a:latin typeface="+mn-lt"/>
          <a:ea typeface="+mn-ea"/>
          <a:cs typeface="+mn-cs"/>
        </a:defRPr>
      </a:lvl3pPr>
      <a:lvl4pPr marL="1600200" indent="-228600" algn="l" defTabSz="914400" rtl="0" eaLnBrk="1" latinLnBrk="0" hangingPunct="1">
        <a:lnSpc>
          <a:spcPct val="120000"/>
        </a:lnSpc>
        <a:spcBef>
          <a:spcPts val="500"/>
        </a:spcBef>
        <a:buFont typeface="Arial" panose="020B0604020202020204" pitchFamily="34" charset="0"/>
        <a:buChar char="•"/>
        <a:defRPr sz="1400" kern="1200">
          <a:solidFill>
            <a:schemeClr val="tx1"/>
          </a:solidFill>
          <a:effectLst>
            <a:outerShdw blurRad="50800" dist="38100" dir="2700000" algn="tl" rotWithShape="0">
              <a:srgbClr val="000000">
                <a:alpha val="48000"/>
              </a:srgbClr>
            </a:outerShdw>
          </a:effectLst>
          <a:latin typeface="+mn-lt"/>
          <a:ea typeface="+mn-ea"/>
          <a:cs typeface="+mn-cs"/>
        </a:defRPr>
      </a:lvl4pPr>
      <a:lvl5pPr marL="20574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5pPr>
      <a:lvl6pPr marL="25146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6pPr>
      <a:lvl7pPr marL="29718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7pPr>
      <a:lvl8pPr marL="34290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8pPr>
      <a:lvl9pPr marL="3886200" indent="-228600" algn="l" defTabSz="914400" rtl="0" eaLnBrk="1" latinLnBrk="0" hangingPunct="1">
        <a:lnSpc>
          <a:spcPct val="120000"/>
        </a:lnSpc>
        <a:spcBef>
          <a:spcPts val="500"/>
        </a:spcBef>
        <a:buFont typeface="Arial" panose="020B0604020202020204" pitchFamily="34" charset="0"/>
        <a:buChar char="•"/>
        <a:defRPr sz="1200" kern="1200">
          <a:solidFill>
            <a:schemeClr val="tx1"/>
          </a:solidFill>
          <a:effectLst>
            <a:outerShdw blurRad="50800" dist="38100" dir="2700000" algn="tl" rotWithShape="0">
              <a:srgbClr val="000000">
                <a:alpha val="48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98FC88-251C-1566-6402-FFCA239F4445}"/>
              </a:ext>
            </a:extLst>
          </p:cNvPr>
          <p:cNvSpPr>
            <a:spLocks noGrp="1"/>
          </p:cNvSpPr>
          <p:nvPr>
            <p:ph type="ctrTitle"/>
          </p:nvPr>
        </p:nvSpPr>
        <p:spPr>
          <a:xfrm>
            <a:off x="513347" y="406400"/>
            <a:ext cx="10596731" cy="2387600"/>
          </a:xfrm>
        </p:spPr>
        <p:txBody>
          <a:bodyPr/>
          <a:lstStyle/>
          <a:p>
            <a:r>
              <a:rPr lang="en-IN" dirty="0"/>
              <a:t>BA Business Management</a:t>
            </a:r>
          </a:p>
        </p:txBody>
      </p:sp>
      <p:sp>
        <p:nvSpPr>
          <p:cNvPr id="3" name="Subtitle 2">
            <a:extLst>
              <a:ext uri="{FF2B5EF4-FFF2-40B4-BE49-F238E27FC236}">
                <a16:creationId xmlns:a16="http://schemas.microsoft.com/office/drawing/2014/main" id="{09E841DC-7CD1-5B6A-F3D9-CC4CD87B2D8E}"/>
              </a:ext>
            </a:extLst>
          </p:cNvPr>
          <p:cNvSpPr>
            <a:spLocks noGrp="1"/>
          </p:cNvSpPr>
          <p:nvPr>
            <p:ph type="subTitle" idx="1"/>
          </p:nvPr>
        </p:nvSpPr>
        <p:spPr>
          <a:xfrm>
            <a:off x="1595269" y="3015343"/>
            <a:ext cx="9001462" cy="3080657"/>
          </a:xfrm>
        </p:spPr>
        <p:txBody>
          <a:bodyPr>
            <a:noAutofit/>
          </a:bodyPr>
          <a:lstStyle/>
          <a:p>
            <a:pPr algn="just" rtl="0">
              <a:lnSpc>
                <a:spcPct val="150000"/>
              </a:lnSpc>
              <a:spcBef>
                <a:spcPts val="0"/>
              </a:spcBef>
              <a:spcAft>
                <a:spcPts val="0"/>
              </a:spcAft>
            </a:pPr>
            <a:br>
              <a:rPr lang="nl-NL" sz="3200" dirty="0"/>
            </a:br>
            <a:r>
              <a:rPr lang="en-IN" sz="1200" dirty="0"/>
              <a:t>Module: Managing People</a:t>
            </a:r>
          </a:p>
          <a:p>
            <a:pPr algn="just" rtl="0">
              <a:lnSpc>
                <a:spcPct val="150000"/>
              </a:lnSpc>
              <a:spcBef>
                <a:spcPts val="0"/>
              </a:spcBef>
              <a:spcAft>
                <a:spcPts val="0"/>
              </a:spcAft>
            </a:pPr>
            <a:r>
              <a:rPr lang="en-IN" sz="1200" dirty="0"/>
              <a:t>Module Code: LCBB5004</a:t>
            </a:r>
          </a:p>
          <a:p>
            <a:pPr algn="just" rtl="0">
              <a:spcBef>
                <a:spcPts val="0"/>
              </a:spcBef>
              <a:spcAft>
                <a:spcPts val="0"/>
              </a:spcAft>
            </a:pPr>
            <a:r>
              <a:rPr lang="nl-NL" sz="1200" b="0" i="0" u="none" strike="noStrike" dirty="0">
                <a:effectLst/>
                <a:latin typeface="Times New Roman" panose="02020603050405020304" pitchFamily="18" charset="0"/>
              </a:rPr>
              <a:t>STUDENT NAME: GEORGEL LAURENTIU OPREA</a:t>
            </a:r>
            <a:endParaRPr lang="nl-NL" sz="1200" b="0" dirty="0">
              <a:effectLst/>
            </a:endParaRPr>
          </a:p>
          <a:p>
            <a:pPr algn="just" rtl="0">
              <a:spcBef>
                <a:spcPts val="0"/>
              </a:spcBef>
              <a:spcAft>
                <a:spcPts val="0"/>
              </a:spcAft>
            </a:pPr>
            <a:r>
              <a:rPr lang="nl-NL" sz="1200" b="0" i="0" u="none" strike="noStrike" dirty="0">
                <a:effectLst/>
                <a:latin typeface="Times New Roman" panose="02020603050405020304" pitchFamily="18" charset="0"/>
              </a:rPr>
              <a:t>STUDENT ID: 2114879</a:t>
            </a:r>
            <a:endParaRPr lang="en-IN" sz="1200" dirty="0"/>
          </a:p>
          <a:p>
            <a:pPr algn="just" rtl="0">
              <a:lnSpc>
                <a:spcPct val="150000"/>
              </a:lnSpc>
              <a:spcBef>
                <a:spcPts val="0"/>
              </a:spcBef>
              <a:spcAft>
                <a:spcPts val="0"/>
              </a:spcAft>
            </a:pPr>
            <a:r>
              <a:rPr lang="en-US" sz="1200" b="0" i="0" u="none" strike="noStrike" dirty="0">
                <a:effectLst/>
                <a:latin typeface="Times New Roman" panose="02020603050405020304" pitchFamily="18" charset="0"/>
              </a:rPr>
              <a:t>NAME OF THE LECTURER: OLUSOYI ASHAYE</a:t>
            </a:r>
            <a:endParaRPr lang="en-US" sz="1200" b="0" dirty="0">
              <a:effectLst/>
            </a:endParaRPr>
          </a:p>
          <a:p>
            <a:pPr algn="just" rtl="0">
              <a:lnSpc>
                <a:spcPct val="150000"/>
              </a:lnSpc>
              <a:spcBef>
                <a:spcPts val="0"/>
              </a:spcBef>
              <a:spcAft>
                <a:spcPts val="0"/>
              </a:spcAft>
            </a:pPr>
            <a:r>
              <a:rPr lang="en-US" sz="1200" b="0" i="0" u="none" strike="noStrike" dirty="0">
                <a:effectLst/>
                <a:latin typeface="Times New Roman" panose="02020603050405020304" pitchFamily="18" charset="0"/>
              </a:rPr>
              <a:t>NAME OF THE UNIVERSITY: UNIVERSITY OF WALLES TRINITY SAINT DAVID </a:t>
            </a:r>
            <a:endParaRPr lang="en-US" sz="1200" b="0" dirty="0">
              <a:effectLst/>
            </a:endParaRPr>
          </a:p>
          <a:p>
            <a:pPr algn="just" rtl="0">
              <a:lnSpc>
                <a:spcPct val="150000"/>
              </a:lnSpc>
              <a:spcBef>
                <a:spcPts val="0"/>
              </a:spcBef>
              <a:spcAft>
                <a:spcPts val="0"/>
              </a:spcAft>
            </a:pPr>
            <a:r>
              <a:rPr lang="en-US" sz="1200" b="0" i="0" u="none" strike="noStrike" dirty="0">
                <a:effectLst/>
                <a:latin typeface="Times New Roman" panose="02020603050405020304" pitchFamily="18" charset="0"/>
              </a:rPr>
              <a:t>PRESENTATION DATE: 03/12/2022</a:t>
            </a:r>
            <a:endParaRPr lang="en-US" sz="1200" b="0" dirty="0">
              <a:effectLst/>
            </a:endParaRPr>
          </a:p>
          <a:p>
            <a:br>
              <a:rPr lang="en-US" sz="1100" dirty="0"/>
            </a:br>
            <a:endParaRPr lang="en-IN" sz="1400" dirty="0"/>
          </a:p>
          <a:p>
            <a:endParaRPr lang="en-IN" sz="4000" dirty="0"/>
          </a:p>
        </p:txBody>
      </p:sp>
    </p:spTree>
    <p:extLst>
      <p:ext uri="{BB962C8B-B14F-4D97-AF65-F5344CB8AC3E}">
        <p14:creationId xmlns:p14="http://schemas.microsoft.com/office/powerpoint/2010/main" val="14414017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6E344EC-882E-4747-824F-29CFFCECCF19}"/>
              </a:ext>
            </a:extLst>
          </p:cNvPr>
          <p:cNvSpPr>
            <a:spLocks noGrp="1"/>
          </p:cNvSpPr>
          <p:nvPr>
            <p:ph type="title"/>
          </p:nvPr>
        </p:nvSpPr>
        <p:spPr>
          <a:xfrm>
            <a:off x="929534" y="291344"/>
            <a:ext cx="5182205" cy="1326321"/>
          </a:xfrm>
        </p:spPr>
        <p:txBody>
          <a:bodyPr>
            <a:normAutofit/>
          </a:bodyPr>
          <a:lstStyle/>
          <a:p>
            <a:r>
              <a:rPr lang="en-IN" sz="4800" b="1" i="0" u="none" strike="noStrike" dirty="0">
                <a:effectLst/>
                <a:latin typeface="Times New Roman" panose="02020603050405020304" pitchFamily="18" charset="0"/>
              </a:rPr>
              <a:t>Introduction</a:t>
            </a:r>
            <a:r>
              <a:rPr lang="en-IN" sz="4800" b="1" i="0" u="none" strike="noStrike" dirty="0">
                <a:solidFill>
                  <a:srgbClr val="0E101A"/>
                </a:solidFill>
                <a:effectLst/>
                <a:latin typeface="Times New Roman" panose="02020603050405020304" pitchFamily="18" charset="0"/>
              </a:rPr>
              <a:t> </a:t>
            </a:r>
            <a:endParaRPr lang="en-IN" sz="7200" dirty="0"/>
          </a:p>
        </p:txBody>
      </p:sp>
      <p:sp>
        <p:nvSpPr>
          <p:cNvPr id="3" name="Content Placeholder 2">
            <a:extLst>
              <a:ext uri="{FF2B5EF4-FFF2-40B4-BE49-F238E27FC236}">
                <a16:creationId xmlns:a16="http://schemas.microsoft.com/office/drawing/2014/main" id="{C9703887-1CD6-EEC7-E7FE-D06813D72741}"/>
              </a:ext>
            </a:extLst>
          </p:cNvPr>
          <p:cNvSpPr>
            <a:spLocks noGrp="1"/>
          </p:cNvSpPr>
          <p:nvPr>
            <p:ph idx="1"/>
          </p:nvPr>
        </p:nvSpPr>
        <p:spPr>
          <a:xfrm>
            <a:off x="929534" y="1457245"/>
            <a:ext cx="6642037" cy="4414166"/>
          </a:xfrm>
        </p:spPr>
        <p:txBody>
          <a:bodyPr>
            <a:noAutofit/>
          </a:bodyPr>
          <a:lstStyle/>
          <a:p>
            <a:r>
              <a:rPr lang="en-IN" sz="2800" dirty="0">
                <a:latin typeface="Times New Roman" panose="02020603050405020304" pitchFamily="18" charset="0"/>
                <a:cs typeface="Times New Roman" panose="02020603050405020304" pitchFamily="18" charset="0"/>
              </a:rPr>
              <a:t>Flexibility in the organisation</a:t>
            </a:r>
          </a:p>
          <a:p>
            <a:r>
              <a:rPr lang="en-IN" sz="2800" dirty="0">
                <a:latin typeface="Times New Roman" panose="02020603050405020304" pitchFamily="18" charset="0"/>
                <a:cs typeface="Times New Roman" panose="02020603050405020304" pitchFamily="18" charset="0"/>
              </a:rPr>
              <a:t>Flexibility in relation to </a:t>
            </a:r>
            <a:r>
              <a:rPr lang="en-IN" sz="2800" i="0" u="none" strike="noStrike" dirty="0">
                <a:effectLst/>
                <a:latin typeface="Times New Roman" panose="02020603050405020304" pitchFamily="18" charset="0"/>
                <a:cs typeface="Times New Roman" panose="02020603050405020304" pitchFamily="18" charset="0"/>
              </a:rPr>
              <a:t>diversity and inclusion  </a:t>
            </a:r>
            <a:r>
              <a:rPr lang="en-IN" sz="2800" dirty="0">
                <a:effectLst/>
                <a:latin typeface="Times New Roman" panose="02020603050405020304" pitchFamily="18" charset="0"/>
                <a:cs typeface="Times New Roman" panose="02020603050405020304" pitchFamily="18" charset="0"/>
              </a:rPr>
              <a:t>in the organisation</a:t>
            </a:r>
          </a:p>
          <a:p>
            <a:r>
              <a:rPr lang="en-IN" sz="2800" dirty="0">
                <a:effectLst/>
                <a:latin typeface="Times New Roman" panose="02020603050405020304" pitchFamily="18" charset="0"/>
                <a:cs typeface="Times New Roman" panose="02020603050405020304" pitchFamily="18" charset="0"/>
              </a:rPr>
              <a:t>Diversity and inclusion connected to each others</a:t>
            </a:r>
          </a:p>
          <a:p>
            <a:r>
              <a:rPr lang="en-IN" sz="2800" dirty="0">
                <a:effectLst/>
                <a:latin typeface="Times New Roman" panose="02020603050405020304" pitchFamily="18" charset="0"/>
                <a:cs typeface="Times New Roman" panose="02020603050405020304" pitchFamily="18" charset="0"/>
              </a:rPr>
              <a:t>Role of human resource manager in diversity</a:t>
            </a:r>
          </a:p>
          <a:p>
            <a:r>
              <a:rPr lang="en-IN" sz="2800" dirty="0">
                <a:effectLst/>
                <a:latin typeface="Times New Roman" panose="02020603050405020304" pitchFamily="18" charset="0"/>
                <a:cs typeface="Times New Roman" panose="02020603050405020304" pitchFamily="18" charset="0"/>
              </a:rPr>
              <a:t>Role of human resource manage in the inclusion</a:t>
            </a:r>
          </a:p>
          <a:p>
            <a:endParaRPr lang="en-IN" sz="2800" dirty="0">
              <a:effectLst/>
              <a:latin typeface="Times New Roman" panose="02020603050405020304" pitchFamily="18" charset="0"/>
              <a:cs typeface="Times New Roman" panose="02020603050405020304" pitchFamily="18" charset="0"/>
            </a:endParaRPr>
          </a:p>
          <a:p>
            <a:pPr marL="0" indent="0">
              <a:buNone/>
            </a:pPr>
            <a:endParaRPr lang="en-IN" sz="2800" dirty="0">
              <a:latin typeface="Times New Roman" panose="02020603050405020304" pitchFamily="18" charset="0"/>
              <a:cs typeface="Times New Roman" panose="02020603050405020304" pitchFamily="18" charset="0"/>
            </a:endParaRPr>
          </a:p>
        </p:txBody>
      </p:sp>
      <p:pic>
        <p:nvPicPr>
          <p:cNvPr id="1028" name="Picture 4" descr="7 Steps To Make Your Organization A Great Place To Work">
            <a:extLst>
              <a:ext uri="{FF2B5EF4-FFF2-40B4-BE49-F238E27FC236}">
                <a16:creationId xmlns:a16="http://schemas.microsoft.com/office/drawing/2014/main" id="{6D512CCB-5AD7-C7C2-DE99-1FB76EB0FF74}"/>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443537" y="1211179"/>
            <a:ext cx="3937167" cy="46602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69759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36A570-A94F-EB96-A622-65CA68435789}"/>
              </a:ext>
            </a:extLst>
          </p:cNvPr>
          <p:cNvSpPr>
            <a:spLocks noGrp="1"/>
          </p:cNvSpPr>
          <p:nvPr>
            <p:ph type="title"/>
          </p:nvPr>
        </p:nvSpPr>
        <p:spPr>
          <a:xfrm>
            <a:off x="1313411" y="255693"/>
            <a:ext cx="6966065" cy="1021522"/>
          </a:xfrm>
        </p:spPr>
        <p:txBody>
          <a:bodyPr>
            <a:normAutofit/>
          </a:bodyPr>
          <a:lstStyle/>
          <a:p>
            <a:r>
              <a:rPr lang="en-US" sz="3200" b="1" i="0" u="none" strike="noStrike" dirty="0">
                <a:effectLst/>
                <a:latin typeface="Times New Roman" panose="02020603050405020304" pitchFamily="18" charset="0"/>
              </a:rPr>
              <a:t> </a:t>
            </a:r>
            <a:r>
              <a:rPr lang="en-US" sz="4800" b="1" i="0" u="none" strike="noStrike" dirty="0">
                <a:effectLst/>
                <a:latin typeface="Times New Roman" panose="02020603050405020304" pitchFamily="18" charset="0"/>
              </a:rPr>
              <a:t>flexible working</a:t>
            </a:r>
            <a:endParaRPr lang="en-IN" sz="4800" dirty="0"/>
          </a:p>
        </p:txBody>
      </p:sp>
      <p:sp>
        <p:nvSpPr>
          <p:cNvPr id="3" name="Content Placeholder 2">
            <a:extLst>
              <a:ext uri="{FF2B5EF4-FFF2-40B4-BE49-F238E27FC236}">
                <a16:creationId xmlns:a16="http://schemas.microsoft.com/office/drawing/2014/main" id="{AAE6187E-DF9E-0273-9EAC-6FFFD22C898F}"/>
              </a:ext>
            </a:extLst>
          </p:cNvPr>
          <p:cNvSpPr>
            <a:spLocks noGrp="1"/>
          </p:cNvSpPr>
          <p:nvPr>
            <p:ph idx="1"/>
          </p:nvPr>
        </p:nvSpPr>
        <p:spPr>
          <a:xfrm>
            <a:off x="5291510" y="2123510"/>
            <a:ext cx="6770374" cy="4177538"/>
          </a:xfrm>
        </p:spPr>
        <p:txBody>
          <a:bodyPr>
            <a:normAutofit/>
          </a:bodyPr>
          <a:lstStyle/>
          <a:p>
            <a:r>
              <a:rPr lang="en-IN" sz="2800" dirty="0">
                <a:latin typeface="Times New Roman" panose="02020603050405020304" pitchFamily="18" charset="0"/>
                <a:cs typeface="Times New Roman" panose="02020603050405020304" pitchFamily="18" charset="0"/>
              </a:rPr>
              <a:t>Flexibility improve the performance of the organisation</a:t>
            </a:r>
          </a:p>
          <a:p>
            <a:r>
              <a:rPr lang="en-US" sz="2800" b="0" i="0" u="none" strike="noStrike" dirty="0">
                <a:effectLst/>
                <a:latin typeface="Times New Roman" panose="02020603050405020304" pitchFamily="18" charset="0"/>
                <a:cs typeface="Times New Roman" panose="02020603050405020304" pitchFamily="18" charset="0"/>
              </a:rPr>
              <a:t>Human resource managers play a crucial role in the organization to bring flexibility</a:t>
            </a:r>
          </a:p>
          <a:p>
            <a:r>
              <a:rPr lang="en-US" sz="2800" dirty="0">
                <a:effectLst/>
                <a:latin typeface="Times New Roman" panose="02020603050405020304" pitchFamily="18" charset="0"/>
                <a:cs typeface="Times New Roman" panose="02020603050405020304" pitchFamily="18" charset="0"/>
              </a:rPr>
              <a:t>It also increase the performance of </a:t>
            </a:r>
            <a:r>
              <a:rPr lang="en-US" sz="2800" b="0" i="0" u="none" strike="noStrike" dirty="0">
                <a:effectLst/>
                <a:latin typeface="Times New Roman" panose="02020603050405020304" pitchFamily="18" charset="0"/>
                <a:cs typeface="Times New Roman" panose="02020603050405020304" pitchFamily="18" charset="0"/>
              </a:rPr>
              <a:t>managers and also of the employees</a:t>
            </a:r>
          </a:p>
          <a:p>
            <a:r>
              <a:rPr lang="en-US" sz="2800" b="0" i="0" u="none" strike="noStrike" dirty="0">
                <a:effectLst/>
                <a:latin typeface="Times New Roman" panose="02020603050405020304" pitchFamily="18" charset="0"/>
                <a:cs typeface="Times New Roman" panose="02020603050405020304" pitchFamily="18" charset="0"/>
              </a:rPr>
              <a:t>boost the efficiency of the employee</a:t>
            </a:r>
            <a:endParaRPr lang="en-IN" sz="2800" dirty="0">
              <a:latin typeface="Times New Roman" panose="02020603050405020304" pitchFamily="18" charset="0"/>
              <a:cs typeface="Times New Roman" panose="02020603050405020304" pitchFamily="18" charset="0"/>
            </a:endParaRPr>
          </a:p>
        </p:txBody>
      </p:sp>
      <p:pic>
        <p:nvPicPr>
          <p:cNvPr id="4" name="Picture 2" descr="organizational flexibility – 3PL Perspectives">
            <a:extLst>
              <a:ext uri="{FF2B5EF4-FFF2-40B4-BE49-F238E27FC236}">
                <a16:creationId xmlns:a16="http://schemas.microsoft.com/office/drawing/2014/main" id="{98A90C6A-0B93-3693-BCD1-B98D64E6F8B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7516" y="1549348"/>
            <a:ext cx="4347409" cy="4414166"/>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DB36A570-A94F-EB96-A622-65CA68435789}"/>
              </a:ext>
            </a:extLst>
          </p:cNvPr>
          <p:cNvSpPr txBox="1">
            <a:spLocks/>
          </p:cNvSpPr>
          <p:nvPr/>
        </p:nvSpPr>
        <p:spPr>
          <a:xfrm>
            <a:off x="5453149" y="1189315"/>
            <a:ext cx="6035041" cy="1021522"/>
          </a:xfrm>
          <a:prstGeom prst="rect">
            <a:avLst/>
          </a:prstGeom>
        </p:spPr>
        <p:txBody>
          <a:bodyPr vert="horz" lIns="91440" tIns="45720" rIns="91440" bIns="45720" rtlCol="0" anchor="ctr">
            <a:norm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US" sz="3200" dirty="0">
                <a:effectLst/>
                <a:latin typeface="Times New Roman" panose="02020603050405020304" pitchFamily="18" charset="0"/>
              </a:rPr>
              <a:t> </a:t>
            </a:r>
            <a:r>
              <a:rPr lang="en-IN" sz="3200" dirty="0">
                <a:effectLst/>
                <a:latin typeface="Times New Roman" pitchFamily="18" charset="0"/>
                <a:cs typeface="Times New Roman" pitchFamily="18" charset="0"/>
              </a:rPr>
              <a:t>Describe the concept</a:t>
            </a:r>
          </a:p>
        </p:txBody>
      </p:sp>
    </p:spTree>
    <p:extLst>
      <p:ext uri="{BB962C8B-B14F-4D97-AF65-F5344CB8AC3E}">
        <p14:creationId xmlns:p14="http://schemas.microsoft.com/office/powerpoint/2010/main" val="11696708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9652" y="2507499"/>
            <a:ext cx="6517176" cy="4026305"/>
          </a:xfrm>
        </p:spPr>
        <p:txBody>
          <a:bodyPr>
            <a:normAutofit fontScale="92500" lnSpcReduction="10000"/>
          </a:bodyPr>
          <a:lstStyle/>
          <a:p>
            <a:r>
              <a:rPr lang="en-IN" dirty="0">
                <a:effectLst/>
                <a:latin typeface="Times New Roman" pitchFamily="18" charset="0"/>
                <a:cs typeface="Times New Roman" pitchFamily="18" charset="0"/>
              </a:rPr>
              <a:t>Job sharing: This is a kind of flexible working where two people do the same work and divided their time to perform their activity.</a:t>
            </a:r>
          </a:p>
          <a:p>
            <a:r>
              <a:rPr lang="en-IN" dirty="0">
                <a:effectLst/>
                <a:latin typeface="Times New Roman" pitchFamily="18" charset="0"/>
                <a:cs typeface="Times New Roman" pitchFamily="18" charset="0"/>
              </a:rPr>
              <a:t>Work from home: In this way of working the people do some amount of task from home or full work form the home (Service, 2018).</a:t>
            </a:r>
          </a:p>
          <a:p>
            <a:r>
              <a:rPr lang="en-IN" dirty="0">
                <a:effectLst/>
                <a:latin typeface="Times New Roman" pitchFamily="18" charset="0"/>
                <a:cs typeface="Times New Roman" pitchFamily="18" charset="0"/>
              </a:rPr>
              <a:t>Part time: Part time job comes under the flexible working where the people do the less hours working as compared to full time.</a:t>
            </a:r>
          </a:p>
          <a:p>
            <a:r>
              <a:rPr lang="en-IN" dirty="0">
                <a:effectLst/>
                <a:latin typeface="Times New Roman" pitchFamily="18" charset="0"/>
                <a:cs typeface="Times New Roman" pitchFamily="18" charset="0"/>
              </a:rPr>
              <a:t>Compressed hours: In this way of working the people do full time working but perform their work only few days.</a:t>
            </a:r>
          </a:p>
          <a:p>
            <a:endParaRPr lang="en-IN" dirty="0">
              <a:latin typeface="Times New Roman" pitchFamily="18" charset="0"/>
              <a:cs typeface="Times New Roman" pitchFamily="18" charset="0"/>
            </a:endParaRPr>
          </a:p>
        </p:txBody>
      </p:sp>
      <p:sp>
        <p:nvSpPr>
          <p:cNvPr id="4" name="Title 1">
            <a:extLst>
              <a:ext uri="{FF2B5EF4-FFF2-40B4-BE49-F238E27FC236}">
                <a16:creationId xmlns:a16="http://schemas.microsoft.com/office/drawing/2014/main" id="{DB36A570-A94F-EB96-A622-65CA68435789}"/>
              </a:ext>
            </a:extLst>
          </p:cNvPr>
          <p:cNvSpPr>
            <a:spLocks noGrp="1"/>
          </p:cNvSpPr>
          <p:nvPr>
            <p:ph type="title"/>
          </p:nvPr>
        </p:nvSpPr>
        <p:spPr>
          <a:xfrm>
            <a:off x="797417" y="376843"/>
            <a:ext cx="10353761" cy="1119447"/>
          </a:xfrm>
        </p:spPr>
        <p:txBody>
          <a:bodyPr>
            <a:normAutofit/>
          </a:bodyPr>
          <a:lstStyle/>
          <a:p>
            <a:r>
              <a:rPr lang="en-US" sz="3200" b="1" i="0" u="none" strike="noStrike" dirty="0">
                <a:effectLst/>
                <a:latin typeface="Times New Roman" panose="02020603050405020304" pitchFamily="18" charset="0"/>
              </a:rPr>
              <a:t> </a:t>
            </a:r>
            <a:r>
              <a:rPr lang="en-US" sz="4800" b="1" i="0" u="none" strike="noStrike" dirty="0">
                <a:effectLst/>
                <a:latin typeface="Times New Roman" panose="02020603050405020304" pitchFamily="18" charset="0"/>
              </a:rPr>
              <a:t>flexible working</a:t>
            </a:r>
            <a:endParaRPr lang="en-IN" sz="4800" dirty="0"/>
          </a:p>
        </p:txBody>
      </p:sp>
      <p:sp>
        <p:nvSpPr>
          <p:cNvPr id="5" name="Title 1">
            <a:extLst>
              <a:ext uri="{FF2B5EF4-FFF2-40B4-BE49-F238E27FC236}">
                <a16:creationId xmlns:a16="http://schemas.microsoft.com/office/drawing/2014/main" id="{DB36A570-A94F-EB96-A622-65CA68435789}"/>
              </a:ext>
            </a:extLst>
          </p:cNvPr>
          <p:cNvSpPr txBox="1">
            <a:spLocks/>
          </p:cNvSpPr>
          <p:nvPr/>
        </p:nvSpPr>
        <p:spPr>
          <a:xfrm>
            <a:off x="4796443" y="1485977"/>
            <a:ext cx="6966065" cy="1021522"/>
          </a:xfrm>
          <a:prstGeom prst="rect">
            <a:avLst/>
          </a:prstGeom>
        </p:spPr>
        <p:txBody>
          <a:bodyPr vert="horz" lIns="91440" tIns="45720" rIns="91440" bIns="45720" rtlCol="0" anchor="ctr">
            <a:noAutofit/>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US" sz="1800" dirty="0">
                <a:effectLst/>
                <a:latin typeface="Times New Roman" panose="02020603050405020304" pitchFamily="18" charset="0"/>
                <a:cs typeface="Times New Roman" pitchFamily="18" charset="0"/>
              </a:rPr>
              <a:t> </a:t>
            </a:r>
            <a:r>
              <a:rPr lang="en-IN" sz="3200" dirty="0">
                <a:effectLst/>
                <a:latin typeface="Times New Roman" pitchFamily="18" charset="0"/>
                <a:cs typeface="Times New Roman" pitchFamily="18" charset="0"/>
              </a:rPr>
              <a:t>Types of Flexible working</a:t>
            </a:r>
          </a:p>
        </p:txBody>
      </p:sp>
      <p:pic>
        <p:nvPicPr>
          <p:cNvPr id="2050" name="Picture 2" descr="Webinar: Flexible Working | ESC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1520" y="1870363"/>
            <a:ext cx="4355869" cy="443068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809253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FC80F-6E29-4AFA-4375-4DF5FBF632C0}"/>
              </a:ext>
            </a:extLst>
          </p:cNvPr>
          <p:cNvSpPr>
            <a:spLocks noGrp="1"/>
          </p:cNvSpPr>
          <p:nvPr>
            <p:ph type="title"/>
          </p:nvPr>
        </p:nvSpPr>
        <p:spPr>
          <a:xfrm>
            <a:off x="199505" y="1429790"/>
            <a:ext cx="7981968" cy="783806"/>
          </a:xfrm>
        </p:spPr>
        <p:txBody>
          <a:bodyPr>
            <a:normAutofit fontScale="90000"/>
          </a:bodyPr>
          <a:lstStyle/>
          <a:p>
            <a:r>
              <a:rPr lang="en-IN" sz="2800" dirty="0">
                <a:effectLst/>
                <a:latin typeface="Times New Roman" pitchFamily="18" charset="0"/>
                <a:cs typeface="Times New Roman" pitchFamily="18" charset="0"/>
              </a:rPr>
              <a:t>Explanation of diversity and inclusion </a:t>
            </a:r>
          </a:p>
        </p:txBody>
      </p:sp>
      <p:sp>
        <p:nvSpPr>
          <p:cNvPr id="3" name="Content Placeholder 2">
            <a:extLst>
              <a:ext uri="{FF2B5EF4-FFF2-40B4-BE49-F238E27FC236}">
                <a16:creationId xmlns:a16="http://schemas.microsoft.com/office/drawing/2014/main" id="{CB69A6E1-3B5A-1B38-A6CB-A9F62B324DDB}"/>
              </a:ext>
            </a:extLst>
          </p:cNvPr>
          <p:cNvSpPr>
            <a:spLocks noGrp="1"/>
          </p:cNvSpPr>
          <p:nvPr>
            <p:ph idx="1"/>
          </p:nvPr>
        </p:nvSpPr>
        <p:spPr>
          <a:xfrm>
            <a:off x="314238" y="2144684"/>
            <a:ext cx="7418057" cy="4424558"/>
          </a:xfrm>
        </p:spPr>
        <p:txBody>
          <a:bodyPr>
            <a:normAutofit fontScale="92500" lnSpcReduction="10000"/>
          </a:bodyPr>
          <a:lstStyle/>
          <a:p>
            <a:r>
              <a:rPr lang="en-US" sz="2400" b="0" i="0" u="none" strike="noStrike" dirty="0">
                <a:effectLst/>
                <a:latin typeface="Times New Roman" panose="02020603050405020304" pitchFamily="18" charset="0"/>
                <a:cs typeface="Times New Roman" pitchFamily="18" charset="0"/>
              </a:rPr>
              <a:t> </a:t>
            </a:r>
            <a:r>
              <a:rPr lang="en-IN" sz="2800" dirty="0">
                <a:effectLst/>
                <a:latin typeface="Times New Roman" pitchFamily="18" charset="0"/>
                <a:cs typeface="Times New Roman" pitchFamily="18" charset="0"/>
              </a:rPr>
              <a:t>Diversion and inclusion both are interconnected with each other</a:t>
            </a:r>
          </a:p>
          <a:p>
            <a:r>
              <a:rPr lang="en-IN" sz="2800" dirty="0">
                <a:effectLst/>
                <a:latin typeface="Times New Roman" pitchFamily="18" charset="0"/>
                <a:cs typeface="Times New Roman" pitchFamily="18" charset="0"/>
              </a:rPr>
              <a:t>Inclusion refers to the contribution of the employees and manager and other subordinates</a:t>
            </a:r>
          </a:p>
          <a:p>
            <a:r>
              <a:rPr lang="en-IN" sz="2800" dirty="0">
                <a:effectLst/>
                <a:latin typeface="Times New Roman" pitchFamily="18" charset="0"/>
                <a:cs typeface="Times New Roman" pitchFamily="18" charset="0"/>
              </a:rPr>
              <a:t>Flexibility promotes inclusion and diversity and there are many benefits of it (Daley, 2022). </a:t>
            </a:r>
          </a:p>
          <a:p>
            <a:r>
              <a:rPr lang="en-IN" sz="2800" dirty="0">
                <a:effectLst/>
                <a:latin typeface="Times New Roman" pitchFamily="18" charset="0"/>
                <a:cs typeface="Times New Roman" pitchFamily="18" charset="0"/>
              </a:rPr>
              <a:t>Having inclusion and diversity aids in a better understanding of the customer and it also helps to improve the overall reputation </a:t>
            </a:r>
            <a:endParaRPr lang="en-IN" sz="2800" dirty="0">
              <a:latin typeface="Times New Roman" pitchFamily="18" charset="0"/>
              <a:cs typeface="Times New Roman" pitchFamily="18" charset="0"/>
            </a:endParaRPr>
          </a:p>
        </p:txBody>
      </p:sp>
      <p:pic>
        <p:nvPicPr>
          <p:cNvPr id="3074" name="Picture 2" descr="Types of Diversity in the Workplace - A GlobeSmart Guide">
            <a:extLst>
              <a:ext uri="{FF2B5EF4-FFF2-40B4-BE49-F238E27FC236}">
                <a16:creationId xmlns:a16="http://schemas.microsoft.com/office/drawing/2014/main" id="{9472D837-AA0C-EE4A-FC33-7D5196772B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81473" y="1946978"/>
            <a:ext cx="3513221" cy="4349081"/>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a:extLst>
              <a:ext uri="{FF2B5EF4-FFF2-40B4-BE49-F238E27FC236}">
                <a16:creationId xmlns:a16="http://schemas.microsoft.com/office/drawing/2014/main" id="{B3DFC80F-6E29-4AFA-4375-4DF5FBF632C0}"/>
              </a:ext>
            </a:extLst>
          </p:cNvPr>
          <p:cNvSpPr txBox="1">
            <a:spLocks/>
          </p:cNvSpPr>
          <p:nvPr/>
        </p:nvSpPr>
        <p:spPr>
          <a:xfrm>
            <a:off x="528348" y="385156"/>
            <a:ext cx="10810212" cy="1144385"/>
          </a:xfrm>
          <a:prstGeom prst="rect">
            <a:avLst/>
          </a:prstGeom>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IN" sz="4400" dirty="0">
                <a:effectLst/>
                <a:latin typeface="Times New Roman" pitchFamily="18" charset="0"/>
                <a:cs typeface="Times New Roman" pitchFamily="18" charset="0"/>
              </a:rPr>
              <a:t>Diversity and inclusion</a:t>
            </a:r>
          </a:p>
        </p:txBody>
      </p:sp>
    </p:spTree>
    <p:extLst>
      <p:ext uri="{BB962C8B-B14F-4D97-AF65-F5344CB8AC3E}">
        <p14:creationId xmlns:p14="http://schemas.microsoft.com/office/powerpoint/2010/main" val="385978988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82386" y="2894085"/>
            <a:ext cx="6833062" cy="3695136"/>
          </a:xfrm>
        </p:spPr>
        <p:txBody>
          <a:bodyPr>
            <a:normAutofit lnSpcReduction="10000"/>
          </a:bodyPr>
          <a:lstStyle/>
          <a:p>
            <a:r>
              <a:rPr lang="en-IN" dirty="0">
                <a:effectLst/>
                <a:latin typeface="Times New Roman" pitchFamily="18" charset="0"/>
                <a:cs typeface="Times New Roman" pitchFamily="18" charset="0"/>
              </a:rPr>
              <a:t>Diversity and flexibility which help to create an eco-friendly environment within the organisation </a:t>
            </a:r>
          </a:p>
          <a:p>
            <a:r>
              <a:rPr lang="en-IN" dirty="0">
                <a:effectLst/>
                <a:latin typeface="Times New Roman" pitchFamily="18" charset="0"/>
                <a:cs typeface="Times New Roman" pitchFamily="18" charset="0"/>
              </a:rPr>
              <a:t>Flexibility improves diversity and inclusion in various ways </a:t>
            </a:r>
          </a:p>
          <a:p>
            <a:r>
              <a:rPr lang="en-IN" dirty="0">
                <a:effectLst/>
                <a:latin typeface="Times New Roman" pitchFamily="18" charset="0"/>
                <a:cs typeface="Times New Roman" pitchFamily="18" charset="0"/>
              </a:rPr>
              <a:t>Enhance the experience of the previous employees</a:t>
            </a:r>
          </a:p>
          <a:p>
            <a:r>
              <a:rPr lang="en-IN" dirty="0">
                <a:effectLst/>
                <a:latin typeface="Times New Roman" pitchFamily="18" charset="0"/>
                <a:cs typeface="Times New Roman" pitchFamily="18" charset="0"/>
              </a:rPr>
              <a:t>Flexibility in the workplace, the organisation leads to bringing diversity and this ultimately helps in innovation in the company </a:t>
            </a:r>
          </a:p>
          <a:p>
            <a:r>
              <a:rPr lang="en-IN" dirty="0">
                <a:effectLst/>
                <a:latin typeface="Times New Roman" pitchFamily="18" charset="0"/>
                <a:cs typeface="Times New Roman" pitchFamily="18" charset="0"/>
              </a:rPr>
              <a:t>Flexibility working also helps in inclusion which allows the employees to work in a way that could meet their wants</a:t>
            </a:r>
            <a:endParaRPr lang="en-IN" dirty="0">
              <a:latin typeface="Times New Roman" pitchFamily="18" charset="0"/>
              <a:cs typeface="Times New Roman" pitchFamily="18" charset="0"/>
            </a:endParaRPr>
          </a:p>
        </p:txBody>
      </p:sp>
      <p:sp>
        <p:nvSpPr>
          <p:cNvPr id="4" name="Title 1">
            <a:extLst>
              <a:ext uri="{FF2B5EF4-FFF2-40B4-BE49-F238E27FC236}">
                <a16:creationId xmlns:a16="http://schemas.microsoft.com/office/drawing/2014/main" id="{B3DFC80F-6E29-4AFA-4375-4DF5FBF632C0}"/>
              </a:ext>
            </a:extLst>
          </p:cNvPr>
          <p:cNvSpPr txBox="1">
            <a:spLocks noGrp="1"/>
          </p:cNvSpPr>
          <p:nvPr>
            <p:ph type="title"/>
          </p:nvPr>
        </p:nvSpPr>
        <p:spPr>
          <a:prstGeom prst="rect">
            <a:avLst/>
          </a:prstGeom>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IN" sz="4400" dirty="0">
                <a:effectLst/>
                <a:latin typeface="Times New Roman" pitchFamily="18" charset="0"/>
                <a:cs typeface="Times New Roman" pitchFamily="18" charset="0"/>
              </a:rPr>
              <a:t>Diversity and inclusion</a:t>
            </a:r>
          </a:p>
        </p:txBody>
      </p:sp>
      <p:sp>
        <p:nvSpPr>
          <p:cNvPr id="5" name="Title 1">
            <a:extLst>
              <a:ext uri="{FF2B5EF4-FFF2-40B4-BE49-F238E27FC236}">
                <a16:creationId xmlns:a16="http://schemas.microsoft.com/office/drawing/2014/main" id="{B3DFC80F-6E29-4AFA-4375-4DF5FBF632C0}"/>
              </a:ext>
            </a:extLst>
          </p:cNvPr>
          <p:cNvSpPr txBox="1">
            <a:spLocks/>
          </p:cNvSpPr>
          <p:nvPr/>
        </p:nvSpPr>
        <p:spPr>
          <a:xfrm>
            <a:off x="947651" y="1821694"/>
            <a:ext cx="10291156" cy="783806"/>
          </a:xfrm>
          <a:prstGeom prst="rect">
            <a:avLst/>
          </a:prstGeom>
        </p:spPr>
        <p:txBody>
          <a:bodyPr vert="horz" lIns="91440" tIns="45720" rIns="91440" bIns="45720" rtlCol="0" anchor="ctr">
            <a:normAutofit fontScale="97500"/>
          </a:bodyPr>
          <a:lstStyle>
            <a:lvl1pPr algn="ctr" defTabSz="914400" rtl="0" eaLnBrk="1" latinLnBrk="0" hangingPunct="1">
              <a:lnSpc>
                <a:spcPct val="90000"/>
              </a:lnSpc>
              <a:spcBef>
                <a:spcPct val="0"/>
              </a:spcBef>
              <a:buNone/>
              <a:defRPr sz="3400" b="1" i="0" kern="1200" cap="all">
                <a:solidFill>
                  <a:schemeClr val="tx1"/>
                </a:solidFill>
                <a:effectLst>
                  <a:outerShdw blurRad="50800" dist="63500" dir="2700000" algn="tl" rotWithShape="0">
                    <a:srgbClr val="000000">
                      <a:alpha val="48000"/>
                    </a:srgbClr>
                  </a:outerShdw>
                </a:effectLst>
                <a:latin typeface="+mj-lt"/>
                <a:ea typeface="+mj-ea"/>
                <a:cs typeface="+mj-cs"/>
              </a:defRPr>
            </a:lvl1pPr>
          </a:lstStyle>
          <a:p>
            <a:r>
              <a:rPr lang="en-IN" sz="2400" dirty="0">
                <a:effectLst/>
                <a:latin typeface="Times New Roman" pitchFamily="18" charset="0"/>
                <a:cs typeface="Times New Roman" pitchFamily="18" charset="0"/>
              </a:rPr>
              <a:t>Flexible working in relation to diversity and inclusion   </a:t>
            </a:r>
          </a:p>
        </p:txBody>
      </p:sp>
      <p:pic>
        <p:nvPicPr>
          <p:cNvPr id="3074" name="Picture 2" descr="Diversity and inclusion: 8 best practices for changing your culture | CI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030095" y="2926079"/>
            <a:ext cx="3788236" cy="34830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279039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541968-F983-B667-CFBC-BC8D2208E047}"/>
              </a:ext>
            </a:extLst>
          </p:cNvPr>
          <p:cNvSpPr>
            <a:spLocks noGrp="1"/>
          </p:cNvSpPr>
          <p:nvPr>
            <p:ph type="title"/>
          </p:nvPr>
        </p:nvSpPr>
        <p:spPr/>
        <p:txBody>
          <a:bodyPr>
            <a:normAutofit/>
          </a:bodyPr>
          <a:lstStyle/>
          <a:p>
            <a:r>
              <a:rPr lang="en-IN" sz="2800" b="1" kern="0" dirty="0">
                <a:effectLst/>
                <a:latin typeface="Times New Roman" panose="02020603050405020304" pitchFamily="18" charset="0"/>
              </a:rPr>
              <a:t>The role of Human Resources in promoting diversity through flexibility </a:t>
            </a:r>
            <a:endParaRPr lang="en-IN" sz="2800" dirty="0"/>
          </a:p>
        </p:txBody>
      </p:sp>
      <p:sp>
        <p:nvSpPr>
          <p:cNvPr id="3" name="Content Placeholder 2">
            <a:extLst>
              <a:ext uri="{FF2B5EF4-FFF2-40B4-BE49-F238E27FC236}">
                <a16:creationId xmlns:a16="http://schemas.microsoft.com/office/drawing/2014/main" id="{61F5C1C0-8412-5BAE-6139-448F7CCCBE7E}"/>
              </a:ext>
            </a:extLst>
          </p:cNvPr>
          <p:cNvSpPr>
            <a:spLocks noGrp="1"/>
          </p:cNvSpPr>
          <p:nvPr>
            <p:ph idx="1"/>
          </p:nvPr>
        </p:nvSpPr>
        <p:spPr>
          <a:xfrm>
            <a:off x="661869" y="2236024"/>
            <a:ext cx="6345421" cy="3695136"/>
          </a:xfrm>
        </p:spPr>
        <p:txBody>
          <a:bodyPr>
            <a:normAutofit fontScale="92500"/>
          </a:bodyPr>
          <a:lstStyle/>
          <a:p>
            <a:r>
              <a:rPr lang="en-IN" sz="1800" dirty="0">
                <a:effectLst/>
                <a:latin typeface="Times New Roman" panose="02020603050405020304" pitchFamily="18" charset="0"/>
                <a:ea typeface="Times New Roman" panose="02020603050405020304" pitchFamily="18" charset="0"/>
              </a:rPr>
              <a:t>Diversity and flexibility is the crucial strategy for the organisation.</a:t>
            </a:r>
          </a:p>
          <a:p>
            <a:r>
              <a:rPr lang="en-IN" sz="1800" dirty="0">
                <a:effectLst/>
                <a:latin typeface="Times New Roman" panose="02020603050405020304" pitchFamily="18" charset="0"/>
                <a:ea typeface="Times New Roman" panose="02020603050405020304" pitchFamily="18" charset="0"/>
              </a:rPr>
              <a:t> Hr leaders are dealing with the enormous complexity. </a:t>
            </a:r>
          </a:p>
          <a:p>
            <a:r>
              <a:rPr lang="en-IN" sz="1800" dirty="0">
                <a:effectLst/>
                <a:latin typeface="Times New Roman" panose="02020603050405020304" pitchFamily="18" charset="0"/>
                <a:ea typeface="Times New Roman" panose="02020603050405020304" pitchFamily="18" charset="0"/>
              </a:rPr>
              <a:t>HR helping to emerge the workplace environment in effective ways (</a:t>
            </a:r>
            <a:r>
              <a:rPr lang="en-IN" sz="1800" dirty="0" err="1">
                <a:effectLst/>
                <a:latin typeface="Times New Roman" panose="02020603050405020304" pitchFamily="18" charset="0"/>
                <a:ea typeface="Times New Roman" panose="02020603050405020304" pitchFamily="18" charset="0"/>
              </a:rPr>
              <a:t>Midgie</a:t>
            </a:r>
            <a:r>
              <a:rPr lang="en-IN" sz="1800" dirty="0">
                <a:effectLst/>
                <a:latin typeface="Times New Roman" panose="02020603050405020304" pitchFamily="18" charset="0"/>
                <a:ea typeface="Times New Roman" panose="02020603050405020304" pitchFamily="18" charset="0"/>
              </a:rPr>
              <a:t> and Yolande, 2022).  </a:t>
            </a:r>
          </a:p>
          <a:p>
            <a:r>
              <a:rPr lang="en-IN" sz="1800" dirty="0">
                <a:effectLst/>
                <a:latin typeface="Times New Roman" panose="02020603050405020304" pitchFamily="18" charset="0"/>
                <a:ea typeface="Times New Roman" panose="02020603050405020304" pitchFamily="18" charset="0"/>
              </a:rPr>
              <a:t>Hybrid workplace options can create an expanded vision that helps to access advancement opportunities for career advancement. </a:t>
            </a:r>
          </a:p>
          <a:p>
            <a:r>
              <a:rPr lang="en-IN" sz="1800" dirty="0">
                <a:effectLst/>
                <a:latin typeface="Times New Roman" panose="02020603050405020304" pitchFamily="18" charset="0"/>
                <a:ea typeface="Times New Roman" panose="02020603050405020304" pitchFamily="18" charset="0"/>
              </a:rPr>
              <a:t>This can promote equal importance and create an effective working environment that is accessible to a wide range of employees. </a:t>
            </a:r>
          </a:p>
          <a:p>
            <a:endParaRPr lang="en-IN" dirty="0"/>
          </a:p>
        </p:txBody>
      </p:sp>
      <p:pic>
        <p:nvPicPr>
          <p:cNvPr id="1026" name="Picture 2" descr="FWA- Benefits | HR Portal">
            <a:extLst>
              <a:ext uri="{FF2B5EF4-FFF2-40B4-BE49-F238E27FC236}">
                <a16:creationId xmlns:a16="http://schemas.microsoft.com/office/drawing/2014/main" id="{02781F30-350D-A7EE-6485-3EAE6BE433FD}"/>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083684" y="2236024"/>
            <a:ext cx="4335080" cy="35549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29499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A50DCC-4C68-7863-A560-3437E49BBFBF}"/>
              </a:ext>
            </a:extLst>
          </p:cNvPr>
          <p:cNvSpPr>
            <a:spLocks noGrp="1"/>
          </p:cNvSpPr>
          <p:nvPr>
            <p:ph type="title"/>
          </p:nvPr>
        </p:nvSpPr>
        <p:spPr/>
        <p:txBody>
          <a:bodyPr/>
          <a:lstStyle/>
          <a:p>
            <a:r>
              <a:rPr lang="en-US" dirty="0"/>
              <a:t>Role of Human resources</a:t>
            </a:r>
            <a:endParaRPr lang="en-IN" dirty="0"/>
          </a:p>
        </p:txBody>
      </p:sp>
      <p:sp>
        <p:nvSpPr>
          <p:cNvPr id="3" name="Content Placeholder 2">
            <a:extLst>
              <a:ext uri="{FF2B5EF4-FFF2-40B4-BE49-F238E27FC236}">
                <a16:creationId xmlns:a16="http://schemas.microsoft.com/office/drawing/2014/main" id="{A1BB6E2F-5C64-2FB4-8F83-C1A9E47431C2}"/>
              </a:ext>
            </a:extLst>
          </p:cNvPr>
          <p:cNvSpPr>
            <a:spLocks noGrp="1"/>
          </p:cNvSpPr>
          <p:nvPr>
            <p:ph idx="1"/>
          </p:nvPr>
        </p:nvSpPr>
        <p:spPr>
          <a:xfrm>
            <a:off x="913795" y="2096064"/>
            <a:ext cx="7163405" cy="3695136"/>
          </a:xfrm>
        </p:spPr>
        <p:txBody>
          <a:bodyPr/>
          <a:lstStyle/>
          <a:p>
            <a:r>
              <a:rPr lang="en-IN" sz="2000" dirty="0">
                <a:effectLst/>
                <a:latin typeface="Times New Roman" panose="02020603050405020304" pitchFamily="18" charset="0"/>
                <a:ea typeface="Times New Roman" panose="02020603050405020304" pitchFamily="18" charset="0"/>
              </a:rPr>
              <a:t>The organisation can promote advanced equity for the perspectives of career advancement that help to retain employees.</a:t>
            </a:r>
          </a:p>
          <a:p>
            <a:r>
              <a:rPr lang="en-IN" sz="2000" dirty="0">
                <a:effectLst/>
                <a:latin typeface="Times New Roman" panose="02020603050405020304" pitchFamily="18" charset="0"/>
                <a:ea typeface="Times New Roman" panose="02020603050405020304" pitchFamily="18" charset="0"/>
              </a:rPr>
              <a:t>The company can provide training to female executives for business and finance purposes. </a:t>
            </a:r>
          </a:p>
          <a:p>
            <a:r>
              <a:rPr lang="en-IN" sz="2000" dirty="0">
                <a:effectLst/>
                <a:latin typeface="Times New Roman" panose="02020603050405020304" pitchFamily="18" charset="0"/>
                <a:ea typeface="Times New Roman" panose="02020603050405020304" pitchFamily="18" charset="0"/>
              </a:rPr>
              <a:t>A productive culture in the workplace for that all team members can access new workplace technologies and help to increase career opportunities (</a:t>
            </a:r>
            <a:r>
              <a:rPr lang="en-IN" sz="2000" dirty="0" err="1">
                <a:effectLst/>
                <a:latin typeface="Times New Roman" panose="02020603050405020304" pitchFamily="18" charset="0"/>
                <a:ea typeface="Times New Roman" panose="02020603050405020304" pitchFamily="18" charset="0"/>
              </a:rPr>
              <a:t>Gayeski</a:t>
            </a:r>
            <a:r>
              <a:rPr lang="en-IN" sz="2000" dirty="0">
                <a:effectLst/>
                <a:latin typeface="Times New Roman" panose="02020603050405020304" pitchFamily="18" charset="0"/>
                <a:ea typeface="Times New Roman" panose="02020603050405020304" pitchFamily="18" charset="0"/>
              </a:rPr>
              <a:t>, 2022).</a:t>
            </a:r>
          </a:p>
          <a:p>
            <a:endParaRPr lang="en-IN" dirty="0"/>
          </a:p>
        </p:txBody>
      </p:sp>
      <p:pic>
        <p:nvPicPr>
          <p:cNvPr id="1026" name="Picture 2" descr="How to Drastically Improve Workplace Flexibility (2021 Guide)">
            <a:extLst>
              <a:ext uri="{FF2B5EF4-FFF2-40B4-BE49-F238E27FC236}">
                <a16:creationId xmlns:a16="http://schemas.microsoft.com/office/drawing/2014/main" id="{EE67943E-9D38-4C3E-EA1B-6F22BD47742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164286" y="2096063"/>
            <a:ext cx="3233057" cy="38148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7688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3BEA7A-04A0-53B4-CC43-CAF9CD798D15}"/>
              </a:ext>
            </a:extLst>
          </p:cNvPr>
          <p:cNvSpPr>
            <a:spLocks noGrp="1"/>
          </p:cNvSpPr>
          <p:nvPr>
            <p:ph type="title"/>
          </p:nvPr>
        </p:nvSpPr>
        <p:spPr>
          <a:xfrm>
            <a:off x="913795" y="478971"/>
            <a:ext cx="10353761" cy="1326321"/>
          </a:xfrm>
        </p:spPr>
        <p:txBody>
          <a:bodyPr>
            <a:normAutofit fontScale="90000"/>
          </a:bodyPr>
          <a:lstStyle/>
          <a:p>
            <a:r>
              <a:rPr lang="en-IN" sz="3600" b="1" kern="0" dirty="0">
                <a:effectLst/>
                <a:latin typeface="Times New Roman" panose="02020603050405020304" pitchFamily="18" charset="0"/>
              </a:rPr>
              <a:t>The role of Human Resources in promoting diversity through flexibility </a:t>
            </a:r>
            <a:endParaRPr lang="en-IN" dirty="0"/>
          </a:p>
        </p:txBody>
      </p:sp>
      <p:sp>
        <p:nvSpPr>
          <p:cNvPr id="3" name="Content Placeholder 2">
            <a:extLst>
              <a:ext uri="{FF2B5EF4-FFF2-40B4-BE49-F238E27FC236}">
                <a16:creationId xmlns:a16="http://schemas.microsoft.com/office/drawing/2014/main" id="{B1064CA3-C226-C933-F154-7EFDA7D02A4D}"/>
              </a:ext>
            </a:extLst>
          </p:cNvPr>
          <p:cNvSpPr>
            <a:spLocks noGrp="1"/>
          </p:cNvSpPr>
          <p:nvPr>
            <p:ph idx="1"/>
          </p:nvPr>
        </p:nvSpPr>
        <p:spPr>
          <a:xfrm>
            <a:off x="521910" y="2152047"/>
            <a:ext cx="5654956" cy="3987496"/>
          </a:xfrm>
        </p:spPr>
        <p:txBody>
          <a:bodyPr>
            <a:normAutofit lnSpcReduction="10000"/>
          </a:bodyPr>
          <a:lstStyle/>
          <a:p>
            <a:pPr algn="just">
              <a:lnSpc>
                <a:spcPct val="150000"/>
              </a:lnSpc>
            </a:pPr>
            <a:r>
              <a:rPr lang="en-IN" sz="1800" dirty="0">
                <a:effectLst/>
                <a:latin typeface="Times New Roman" panose="02020603050405020304" pitchFamily="18" charset="0"/>
                <a:ea typeface="Times New Roman" panose="02020603050405020304" pitchFamily="18" charset="0"/>
              </a:rPr>
              <a:t>Human resources will promote workplace flexibility and that is an effective strategy for the employees engagement. </a:t>
            </a:r>
          </a:p>
          <a:p>
            <a:pPr algn="just">
              <a:lnSpc>
                <a:spcPct val="150000"/>
              </a:lnSpc>
            </a:pPr>
            <a:r>
              <a:rPr lang="en-IN" sz="1800" dirty="0">
                <a:effectLst/>
                <a:latin typeface="Times New Roman" panose="02020603050405020304" pitchFamily="18" charset="0"/>
                <a:ea typeface="Times New Roman" panose="02020603050405020304" pitchFamily="18" charset="0"/>
              </a:rPr>
              <a:t>Flexible workplace provides efforts to the employees on the specific needs on perspectives of the employees for that flexibility has a strong relation with productivity and flexibility.  </a:t>
            </a:r>
          </a:p>
          <a:p>
            <a:r>
              <a:rPr lang="en-IN" sz="1800" dirty="0">
                <a:effectLst/>
                <a:latin typeface="Times New Roman" panose="02020603050405020304" pitchFamily="18" charset="0"/>
                <a:ea typeface="Times New Roman" panose="02020603050405020304" pitchFamily="18" charset="0"/>
              </a:rPr>
              <a:t>The organisation can promote remote working facilities for the employees that helps in promoting the proper areas of the work (HR and Symonds, 2022). </a:t>
            </a:r>
            <a:endParaRPr lang="en-IN" dirty="0"/>
          </a:p>
        </p:txBody>
      </p:sp>
      <p:pic>
        <p:nvPicPr>
          <p:cNvPr id="2050" name="Picture 2" descr="6 Models for Working Remotely to Consider | Achurch">
            <a:extLst>
              <a:ext uri="{FF2B5EF4-FFF2-40B4-BE49-F238E27FC236}">
                <a16:creationId xmlns:a16="http://schemas.microsoft.com/office/drawing/2014/main" id="{62EF4E8A-3A05-C3CD-2F7D-2B20F230692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13617" y="2649895"/>
            <a:ext cx="5044375" cy="30933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27992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IN" dirty="0">
                <a:effectLst/>
                <a:latin typeface="Times New Roman" pitchFamily="18" charset="0"/>
                <a:cs typeface="Times New Roman" pitchFamily="18" charset="0"/>
              </a:rPr>
              <a:t>Strategy for flexible working at work place</a:t>
            </a:r>
            <a:br>
              <a:rPr lang="en-IN" dirty="0">
                <a:effectLst/>
                <a:latin typeface="Times New Roman" pitchFamily="18" charset="0"/>
                <a:cs typeface="Times New Roman" pitchFamily="18" charset="0"/>
              </a:rPr>
            </a:br>
            <a:endParaRPr lang="en-IN" dirty="0">
              <a:latin typeface="Times New Roman" pitchFamily="18" charset="0"/>
              <a:cs typeface="Times New Roman" pitchFamily="18" charset="0"/>
            </a:endParaRPr>
          </a:p>
        </p:txBody>
      </p:sp>
      <p:sp>
        <p:nvSpPr>
          <p:cNvPr id="3" name="Content Placeholder 2"/>
          <p:cNvSpPr>
            <a:spLocks noGrp="1"/>
          </p:cNvSpPr>
          <p:nvPr>
            <p:ph idx="1"/>
          </p:nvPr>
        </p:nvSpPr>
        <p:spPr>
          <a:xfrm>
            <a:off x="913795" y="2096064"/>
            <a:ext cx="7239605" cy="3695136"/>
          </a:xfrm>
        </p:spPr>
        <p:txBody>
          <a:bodyPr/>
          <a:lstStyle/>
          <a:p>
            <a:pPr algn="just" rtl="0">
              <a:spcBef>
                <a:spcPts val="0"/>
              </a:spcBef>
              <a:spcAft>
                <a:spcPts val="0"/>
              </a:spcAft>
            </a:pPr>
            <a:r>
              <a:rPr lang="en-US" sz="1800" b="0" i="0" u="none" strike="noStrike" dirty="0">
                <a:effectLst/>
                <a:latin typeface="Times New Roman" panose="02020603050405020304" pitchFamily="18" charset="0"/>
              </a:rPr>
              <a:t>HR professionals will cultivate mutual respect and trust.</a:t>
            </a:r>
            <a:endParaRPr lang="en-US" b="0" dirty="0">
              <a:effectLst/>
            </a:endParaRPr>
          </a:p>
          <a:p>
            <a:pPr algn="just" rtl="0">
              <a:spcBef>
                <a:spcPts val="0"/>
              </a:spcBef>
              <a:spcAft>
                <a:spcPts val="0"/>
              </a:spcAft>
            </a:pPr>
            <a:r>
              <a:rPr lang="en-US" sz="1800" b="0" i="0" u="none" strike="noStrike" dirty="0">
                <a:effectLst/>
                <a:latin typeface="Times New Roman" panose="02020603050405020304" pitchFamily="18" charset="0"/>
              </a:rPr>
              <a:t>HR will provide rigid goals that help to manage a flexible workforce.</a:t>
            </a:r>
            <a:endParaRPr lang="en-US" b="0" dirty="0">
              <a:effectLst/>
            </a:endParaRPr>
          </a:p>
          <a:p>
            <a:pPr algn="just" rtl="0">
              <a:spcBef>
                <a:spcPts val="0"/>
              </a:spcBef>
              <a:spcAft>
                <a:spcPts val="0"/>
              </a:spcAft>
            </a:pPr>
            <a:r>
              <a:rPr lang="en-US" sz="1800" b="0" i="0" u="none" strike="noStrike" dirty="0">
                <a:effectLst/>
                <a:latin typeface="Times New Roman" panose="02020603050405020304" pitchFamily="18" charset="0"/>
              </a:rPr>
              <a:t>HR promotes effective strategy that will manage flexible workforces to priorities regular communication through the online. </a:t>
            </a:r>
            <a:endParaRPr lang="en-US" b="0" dirty="0">
              <a:effectLst/>
            </a:endParaRPr>
          </a:p>
          <a:p>
            <a:pPr algn="just" rtl="0">
              <a:spcBef>
                <a:spcPts val="0"/>
              </a:spcBef>
              <a:spcAft>
                <a:spcPts val="0"/>
              </a:spcAft>
            </a:pPr>
            <a:r>
              <a:rPr lang="en-US" sz="1800" b="0" i="0" u="none" strike="noStrike" dirty="0">
                <a:effectLst/>
                <a:latin typeface="Times New Roman" panose="02020603050405020304" pitchFamily="18" charset="0"/>
              </a:rPr>
              <a:t>HR should treat employees equally to the employees that provide effective flexible workforces </a:t>
            </a:r>
            <a:r>
              <a:rPr lang="en-IN" sz="1800" dirty="0">
                <a:effectLst/>
                <a:latin typeface="Times New Roman" panose="02020603050405020304" pitchFamily="18" charset="0"/>
                <a:ea typeface="Times New Roman" panose="02020603050405020304" pitchFamily="18" charset="0"/>
              </a:rPr>
              <a:t>(HR and Symonds, 2022)</a:t>
            </a:r>
            <a:r>
              <a:rPr lang="en-US" sz="1800" b="0" i="0" u="none" strike="noStrike" dirty="0">
                <a:effectLst/>
                <a:latin typeface="Times New Roman" panose="02020603050405020304" pitchFamily="18" charset="0"/>
              </a:rPr>
              <a:t>.</a:t>
            </a:r>
            <a:endParaRPr lang="en-US" b="0" dirty="0">
              <a:effectLst/>
            </a:endParaRPr>
          </a:p>
          <a:p>
            <a:pPr marL="0" indent="0">
              <a:buNone/>
            </a:pPr>
            <a:br>
              <a:rPr lang="en-US" dirty="0"/>
            </a:br>
            <a:endParaRPr lang="en-IN" dirty="0"/>
          </a:p>
        </p:txBody>
      </p:sp>
      <p:pic>
        <p:nvPicPr>
          <p:cNvPr id="2050" name="Picture 2" descr="The Business Case for Workplace Flexibility - FlexJobs">
            <a:extLst>
              <a:ext uri="{FF2B5EF4-FFF2-40B4-BE49-F238E27FC236}">
                <a16:creationId xmlns:a16="http://schemas.microsoft.com/office/drawing/2014/main" id="{155CAD32-621F-71B8-A6CD-93E93D4479D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327572" y="2667000"/>
            <a:ext cx="3189514" cy="18941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18777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76212E-E0A7-7AFD-C0FB-B46DA7AAB575}"/>
              </a:ext>
            </a:extLst>
          </p:cNvPr>
          <p:cNvSpPr>
            <a:spLocks noGrp="1"/>
          </p:cNvSpPr>
          <p:nvPr>
            <p:ph type="title"/>
          </p:nvPr>
        </p:nvSpPr>
        <p:spPr>
          <a:xfrm>
            <a:off x="913795" y="609600"/>
            <a:ext cx="3722373" cy="1326321"/>
          </a:xfrm>
        </p:spPr>
        <p:txBody>
          <a:bodyPr>
            <a:normAutofit/>
          </a:bodyPr>
          <a:lstStyle/>
          <a:p>
            <a:r>
              <a:rPr lang="en-IN" sz="4000" b="1" i="0" u="none" strike="noStrike" dirty="0">
                <a:effectLst/>
                <a:latin typeface="Times New Roman" panose="02020603050405020304" pitchFamily="18" charset="0"/>
              </a:rPr>
              <a:t>Conclusion </a:t>
            </a:r>
            <a:endParaRPr lang="en-IN" sz="6000" dirty="0"/>
          </a:p>
        </p:txBody>
      </p:sp>
      <p:sp>
        <p:nvSpPr>
          <p:cNvPr id="3" name="Content Placeholder 2">
            <a:extLst>
              <a:ext uri="{FF2B5EF4-FFF2-40B4-BE49-F238E27FC236}">
                <a16:creationId xmlns:a16="http://schemas.microsoft.com/office/drawing/2014/main" id="{B6D92579-47EC-567B-B599-ACF5E33C3FFE}"/>
              </a:ext>
            </a:extLst>
          </p:cNvPr>
          <p:cNvSpPr>
            <a:spLocks noGrp="1"/>
          </p:cNvSpPr>
          <p:nvPr>
            <p:ph idx="1"/>
          </p:nvPr>
        </p:nvSpPr>
        <p:spPr>
          <a:xfrm>
            <a:off x="913795" y="2096064"/>
            <a:ext cx="6305152" cy="4152336"/>
          </a:xfrm>
        </p:spPr>
        <p:txBody>
          <a:bodyPr>
            <a:normAutofit fontScale="85000" lnSpcReduction="10000"/>
          </a:bodyPr>
          <a:lstStyle/>
          <a:p>
            <a:r>
              <a:rPr lang="en-US" sz="3200" b="0" i="0" u="none" strike="noStrike" dirty="0">
                <a:effectLst/>
                <a:latin typeface="Times New Roman" panose="02020603050405020304" pitchFamily="18" charset="0"/>
              </a:rPr>
              <a:t>Flexibility boosts diversity and inclusion</a:t>
            </a:r>
          </a:p>
          <a:p>
            <a:r>
              <a:rPr lang="en-US" sz="3200" dirty="0">
                <a:effectLst/>
                <a:latin typeface="Times New Roman" panose="02020603050405020304" pitchFamily="18" charset="0"/>
              </a:rPr>
              <a:t>B</a:t>
            </a:r>
            <a:r>
              <a:rPr lang="en-US" sz="3200" b="0" i="0" u="none" strike="noStrike" dirty="0">
                <a:effectLst/>
                <a:latin typeface="Times New Roman" panose="02020603050405020304" pitchFamily="18" charset="0"/>
              </a:rPr>
              <a:t>oth things are associated with each other.</a:t>
            </a:r>
            <a:endParaRPr lang="en-US" sz="3200" dirty="0">
              <a:effectLst/>
              <a:latin typeface="Times New Roman" panose="02020603050405020304" pitchFamily="18" charset="0"/>
            </a:endParaRPr>
          </a:p>
          <a:p>
            <a:r>
              <a:rPr lang="en-US" sz="3200" dirty="0">
                <a:effectLst/>
                <a:latin typeface="Times New Roman" panose="02020603050405020304" pitchFamily="18" charset="0"/>
              </a:rPr>
              <a:t>H</a:t>
            </a:r>
            <a:r>
              <a:rPr lang="en-US" sz="3200" b="0" i="0" u="none" strike="noStrike" dirty="0">
                <a:effectLst/>
                <a:latin typeface="Times New Roman" panose="02020603050405020304" pitchFamily="18" charset="0"/>
              </a:rPr>
              <a:t>uman resource manager in the organization promotes diversity through flexibility </a:t>
            </a:r>
          </a:p>
          <a:p>
            <a:r>
              <a:rPr lang="en-US" sz="3200" dirty="0">
                <a:effectLst/>
                <a:latin typeface="Times New Roman" panose="02020603050405020304" pitchFamily="18" charset="0"/>
              </a:rPr>
              <a:t>It help to make the smooth operation in the organization</a:t>
            </a:r>
          </a:p>
          <a:p>
            <a:endParaRPr lang="en-IN" sz="3600" dirty="0"/>
          </a:p>
        </p:txBody>
      </p:sp>
      <p:pic>
        <p:nvPicPr>
          <p:cNvPr id="4098" name="Picture 2" descr="Diversity in the Workplace | Workplace Diversity | Managing Diversity">
            <a:extLst>
              <a:ext uri="{FF2B5EF4-FFF2-40B4-BE49-F238E27FC236}">
                <a16:creationId xmlns:a16="http://schemas.microsoft.com/office/drawing/2014/main" id="{13550C28-1C6C-A158-57E4-89AC830FDE5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00816" y="2096064"/>
            <a:ext cx="3577389" cy="374608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638659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443E32-F8E6-D6B0-CB7F-AEF6C8EB4397}"/>
              </a:ext>
            </a:extLst>
          </p:cNvPr>
          <p:cNvSpPr>
            <a:spLocks noGrp="1"/>
          </p:cNvSpPr>
          <p:nvPr>
            <p:ph type="title"/>
          </p:nvPr>
        </p:nvSpPr>
        <p:spPr/>
        <p:txBody>
          <a:bodyPr>
            <a:normAutofit/>
          </a:bodyPr>
          <a:lstStyle/>
          <a:p>
            <a:r>
              <a:rPr lang="en-IN" sz="4000" b="1" i="0" u="none" strike="noStrike" dirty="0">
                <a:effectLst/>
                <a:latin typeface="Times New Roman" panose="02020603050405020304" pitchFamily="18" charset="0"/>
              </a:rPr>
              <a:t>References</a:t>
            </a:r>
            <a:endParaRPr lang="en-IN" sz="6000" dirty="0"/>
          </a:p>
        </p:txBody>
      </p:sp>
      <p:sp>
        <p:nvSpPr>
          <p:cNvPr id="3" name="Content Placeholder 2">
            <a:extLst>
              <a:ext uri="{FF2B5EF4-FFF2-40B4-BE49-F238E27FC236}">
                <a16:creationId xmlns:a16="http://schemas.microsoft.com/office/drawing/2014/main" id="{C370BE13-E9EB-7E1B-F91F-265AA669EF90}"/>
              </a:ext>
            </a:extLst>
          </p:cNvPr>
          <p:cNvSpPr>
            <a:spLocks noGrp="1"/>
          </p:cNvSpPr>
          <p:nvPr>
            <p:ph idx="1"/>
          </p:nvPr>
        </p:nvSpPr>
        <p:spPr>
          <a:xfrm>
            <a:off x="913795" y="1812175"/>
            <a:ext cx="10353762" cy="4522123"/>
          </a:xfrm>
        </p:spPr>
        <p:txBody>
          <a:bodyPr>
            <a:normAutofit fontScale="77500" lnSpcReduction="20000"/>
          </a:bodyPr>
          <a:lstStyle/>
          <a:p>
            <a:r>
              <a:rPr lang="en-IN" sz="1800" dirty="0">
                <a:effectLst/>
                <a:latin typeface="Times New Roman" pitchFamily="18" charset="0"/>
                <a:cs typeface="Times New Roman" pitchFamily="18" charset="0"/>
              </a:rPr>
              <a:t>Cole, B.M. (2022) </a:t>
            </a:r>
            <a:r>
              <a:rPr lang="en-IN" sz="1800" i="1" dirty="0">
                <a:effectLst/>
                <a:latin typeface="Times New Roman" pitchFamily="18" charset="0"/>
                <a:cs typeface="Times New Roman" pitchFamily="18" charset="0"/>
              </a:rPr>
              <a:t>8 reasons why diversity and inclusion are essential to business success</a:t>
            </a:r>
            <a:r>
              <a:rPr lang="en-IN" sz="1800" dirty="0">
                <a:effectLst/>
                <a:latin typeface="Times New Roman" pitchFamily="18" charset="0"/>
                <a:cs typeface="Times New Roman" pitchFamily="18" charset="0"/>
              </a:rPr>
              <a:t>, </a:t>
            </a:r>
            <a:r>
              <a:rPr lang="en-IN" sz="1800" i="1" dirty="0">
                <a:effectLst/>
                <a:latin typeface="Times New Roman" pitchFamily="18" charset="0"/>
                <a:cs typeface="Times New Roman" pitchFamily="18" charset="0"/>
              </a:rPr>
              <a:t>Forbes</a:t>
            </a:r>
            <a:r>
              <a:rPr lang="en-IN" sz="1800" dirty="0">
                <a:effectLst/>
                <a:latin typeface="Times New Roman" pitchFamily="18" charset="0"/>
                <a:cs typeface="Times New Roman" pitchFamily="18" charset="0"/>
              </a:rPr>
              <a:t>. Forbes Magazine. Available at: https://www.forbes.com/sites/biancamillercole/2020/09/15/8-reasons-why-diversity-and-inclusion-are-essential-to-business-success/?sh=5cf7772e1824 (Accessed: November 14, 2022). </a:t>
            </a:r>
          </a:p>
          <a:p>
            <a:r>
              <a:rPr lang="en-IN" sz="1800" dirty="0">
                <a:effectLst/>
                <a:latin typeface="Times New Roman" pitchFamily="18" charset="0"/>
                <a:cs typeface="Times New Roman" pitchFamily="18" charset="0"/>
              </a:rPr>
              <a:t>Daley, S. (2022) </a:t>
            </a:r>
            <a:r>
              <a:rPr lang="en-IN" sz="1800" i="1" dirty="0">
                <a:effectLst/>
                <a:latin typeface="Times New Roman" pitchFamily="18" charset="0"/>
                <a:cs typeface="Times New Roman" pitchFamily="18" charset="0"/>
              </a:rPr>
              <a:t>Diversity + inclusion.</a:t>
            </a:r>
            <a:r>
              <a:rPr lang="en-IN" sz="1800" dirty="0">
                <a:effectLst/>
                <a:latin typeface="Times New Roman" pitchFamily="18" charset="0"/>
                <a:cs typeface="Times New Roman" pitchFamily="18" charset="0"/>
              </a:rPr>
              <a:t>, </a:t>
            </a:r>
            <a:r>
              <a:rPr lang="en-IN" sz="1800" i="1" dirty="0" err="1">
                <a:effectLst/>
                <a:latin typeface="Times New Roman" pitchFamily="18" charset="0"/>
                <a:cs typeface="Times New Roman" pitchFamily="18" charset="0"/>
              </a:rPr>
              <a:t>BuiltIn</a:t>
            </a:r>
            <a:r>
              <a:rPr lang="en-IN" sz="1800" dirty="0">
                <a:effectLst/>
                <a:latin typeface="Times New Roman" pitchFamily="18" charset="0"/>
                <a:cs typeface="Times New Roman" pitchFamily="18" charset="0"/>
              </a:rPr>
              <a:t>. Available at: https://builtin.com/diversity-inclusion (Accessed: November 14, 2022). </a:t>
            </a:r>
          </a:p>
          <a:p>
            <a:r>
              <a:rPr lang="en-US" sz="1800" dirty="0" err="1">
                <a:effectLst/>
                <a:latin typeface="Times New Roman" pitchFamily="18" charset="0"/>
                <a:cs typeface="Times New Roman" pitchFamily="18" charset="0"/>
              </a:rPr>
              <a:t>Gayeski</a:t>
            </a:r>
            <a:r>
              <a:rPr lang="en-US" sz="1800" dirty="0">
                <a:effectLst/>
                <a:latin typeface="Times New Roman" pitchFamily="18" charset="0"/>
                <a:cs typeface="Times New Roman" pitchFamily="18" charset="0"/>
              </a:rPr>
              <a:t>, D, (2022). Flexible work can help expand diversity and inclusion efforts: Robin, RSS. Available at: https://robinpowered.com/flexible-work-improvements-diversity-and-inclusion (Accessed: November 14, 2022). </a:t>
            </a:r>
            <a:endParaRPr lang="en-IN" sz="1800" dirty="0">
              <a:effectLst/>
              <a:latin typeface="Times New Roman" pitchFamily="18" charset="0"/>
              <a:cs typeface="Times New Roman" pitchFamily="18" charset="0"/>
            </a:endParaRPr>
          </a:p>
          <a:p>
            <a:r>
              <a:rPr lang="en-US" sz="1800" dirty="0">
                <a:effectLst/>
                <a:latin typeface="Times New Roman" pitchFamily="18" charset="0"/>
                <a:cs typeface="Times New Roman" pitchFamily="18" charset="0"/>
              </a:rPr>
              <a:t>HR, F. and Symonds, C, (2022). How to boost your workplace flexibility in 2022, Factorial Blog. Available at: https://factorialhr.com/workplace-flexibility-2/#:~:text=Make%20sure%20your%20employees%20are,freelancers%20as%20a%20flexible%20workforce. (Accessed: November 14, 2022). </a:t>
            </a:r>
            <a:endParaRPr lang="en-IN" sz="1800" dirty="0">
              <a:effectLst/>
              <a:latin typeface="Times New Roman" pitchFamily="18" charset="0"/>
              <a:cs typeface="Times New Roman" pitchFamily="18" charset="0"/>
            </a:endParaRPr>
          </a:p>
          <a:p>
            <a:r>
              <a:rPr lang="en-IN" sz="1800" i="1" dirty="0">
                <a:effectLst/>
                <a:latin typeface="Times New Roman" pitchFamily="18" charset="0"/>
                <a:cs typeface="Times New Roman" pitchFamily="18" charset="0"/>
              </a:rPr>
              <a:t>Introduction to flexible working v0.6 - api.warwickshire.gov.uk</a:t>
            </a:r>
            <a:r>
              <a:rPr lang="en-IN" sz="1800" dirty="0">
                <a:effectLst/>
                <a:latin typeface="Times New Roman" pitchFamily="18" charset="0"/>
                <a:cs typeface="Times New Roman" pitchFamily="18" charset="0"/>
              </a:rPr>
              <a:t>. (2022). Available at: https://api.warwickshire.gov.uk/documents/WCCC-575-3195 (Accessed: November 14, 2022).</a:t>
            </a:r>
          </a:p>
          <a:p>
            <a:r>
              <a:rPr lang="en-US" sz="1800" dirty="0" err="1">
                <a:effectLst/>
                <a:latin typeface="Times New Roman" pitchFamily="18" charset="0"/>
                <a:cs typeface="Times New Roman" pitchFamily="18" charset="0"/>
              </a:rPr>
              <a:t>Midgie</a:t>
            </a:r>
            <a:r>
              <a:rPr lang="en-US" sz="1800" dirty="0">
                <a:effectLst/>
                <a:latin typeface="Times New Roman" pitchFamily="18" charset="0"/>
                <a:cs typeface="Times New Roman" pitchFamily="18" charset="0"/>
              </a:rPr>
              <a:t> and </a:t>
            </a:r>
            <a:r>
              <a:rPr lang="en-US" sz="1800" dirty="0" err="1">
                <a:effectLst/>
                <a:latin typeface="Times New Roman" pitchFamily="18" charset="0"/>
                <a:cs typeface="Times New Roman" pitchFamily="18" charset="0"/>
              </a:rPr>
              <a:t>Yolande</a:t>
            </a:r>
            <a:r>
              <a:rPr lang="en-US" sz="1800" dirty="0">
                <a:effectLst/>
                <a:latin typeface="Times New Roman" pitchFamily="18" charset="0"/>
                <a:cs typeface="Times New Roman" pitchFamily="18" charset="0"/>
              </a:rPr>
              <a:t>, (2022). How to be flexible in the workplace: Responding to change quickly and positively, How to Be Flexible at Work - Career Skills From MindTools.com. Available at: https://www.mindtools.com/pages/article/flexibility-at-work.htm (Accessed: November 14, 2022).</a:t>
            </a:r>
            <a:endParaRPr lang="en-IN" sz="1800" dirty="0">
              <a:effectLst/>
              <a:latin typeface="Times New Roman" pitchFamily="18" charset="0"/>
              <a:cs typeface="Times New Roman" pitchFamily="18" charset="0"/>
            </a:endParaRPr>
          </a:p>
          <a:p>
            <a:r>
              <a:rPr lang="en-US" sz="1800" dirty="0">
                <a:effectLst/>
                <a:latin typeface="Times New Roman" pitchFamily="18" charset="0"/>
                <a:cs typeface="Times New Roman" pitchFamily="18" charset="0"/>
              </a:rPr>
              <a:t>Service, G.D. (2018) </a:t>
            </a:r>
            <a:r>
              <a:rPr lang="en-US" sz="1800" i="1" dirty="0">
                <a:effectLst/>
                <a:latin typeface="Times New Roman" pitchFamily="18" charset="0"/>
                <a:cs typeface="Times New Roman" pitchFamily="18" charset="0"/>
              </a:rPr>
              <a:t>Flexible working</a:t>
            </a:r>
            <a:r>
              <a:rPr lang="en-US" sz="1800" dirty="0">
                <a:effectLst/>
                <a:latin typeface="Times New Roman" pitchFamily="18" charset="0"/>
                <a:cs typeface="Times New Roman" pitchFamily="18" charset="0"/>
              </a:rPr>
              <a:t>, </a:t>
            </a:r>
            <a:r>
              <a:rPr lang="en-US" sz="1800" i="1" dirty="0">
                <a:effectLst/>
                <a:latin typeface="Times New Roman" pitchFamily="18" charset="0"/>
                <a:cs typeface="Times New Roman" pitchFamily="18" charset="0"/>
              </a:rPr>
              <a:t>GOV.UK</a:t>
            </a:r>
            <a:r>
              <a:rPr lang="en-US" sz="1800" dirty="0">
                <a:effectLst/>
                <a:latin typeface="Times New Roman" pitchFamily="18" charset="0"/>
                <a:cs typeface="Times New Roman" pitchFamily="18" charset="0"/>
              </a:rPr>
              <a:t>. GOV.UK. Available at: https://www.gov.uk/flexible-working/types-of-flexible-working (Accessed: December 1, 2022). </a:t>
            </a:r>
            <a:endParaRPr lang="en-IN" sz="1800" dirty="0">
              <a:effectLst/>
              <a:latin typeface="Times New Roman" pitchFamily="18" charset="0"/>
              <a:cs typeface="Times New Roman" pitchFamily="18" charset="0"/>
            </a:endParaRPr>
          </a:p>
        </p:txBody>
      </p:sp>
    </p:spTree>
    <p:extLst>
      <p:ext uri="{BB962C8B-B14F-4D97-AF65-F5344CB8AC3E}">
        <p14:creationId xmlns:p14="http://schemas.microsoft.com/office/powerpoint/2010/main" val="292999570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96" y="609600"/>
            <a:ext cx="3624954" cy="1326321"/>
          </a:xfrm>
        </p:spPr>
        <p:txBody>
          <a:bodyPr/>
          <a:lstStyle/>
          <a:p>
            <a:r>
              <a:rPr lang="en-IN" dirty="0">
                <a:latin typeface="Times New Roman" pitchFamily="18" charset="0"/>
                <a:cs typeface="Times New Roman" pitchFamily="18" charset="0"/>
              </a:rPr>
              <a:t>Appendix</a:t>
            </a:r>
          </a:p>
        </p:txBody>
      </p:sp>
      <p:pic>
        <p:nvPicPr>
          <p:cNvPr id="1026" name="Picture 2" descr="Negative views of flexible working prevalent, especially among men |  Today's Research by Fortinberry Murray"/>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1587" y="1643843"/>
            <a:ext cx="8340032" cy="46912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979598"/>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Damask">
  <a:themeElements>
    <a:clrScheme name="Damask">
      <a:dk1>
        <a:sysClr val="windowText" lastClr="000000"/>
      </a:dk1>
      <a:lt1>
        <a:sysClr val="window" lastClr="FFFFFF"/>
      </a:lt1>
      <a:dk2>
        <a:srgbClr val="2A5B7F"/>
      </a:dk2>
      <a:lt2>
        <a:srgbClr val="ABDAFC"/>
      </a:lt2>
      <a:accent1>
        <a:srgbClr val="9EC544"/>
      </a:accent1>
      <a:accent2>
        <a:srgbClr val="50BEA3"/>
      </a:accent2>
      <a:accent3>
        <a:srgbClr val="4A9CCC"/>
      </a:accent3>
      <a:accent4>
        <a:srgbClr val="9A66CA"/>
      </a:accent4>
      <a:accent5>
        <a:srgbClr val="C54F71"/>
      </a:accent5>
      <a:accent6>
        <a:srgbClr val="DE9C3C"/>
      </a:accent6>
      <a:hlink>
        <a:srgbClr val="6BA9DA"/>
      </a:hlink>
      <a:folHlink>
        <a:srgbClr val="A0BCD3"/>
      </a:folHlink>
    </a:clrScheme>
    <a:fontScheme name="Damask">
      <a:majorFont>
        <a:latin typeface="Bookman Old Style"/>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Rockwel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amask">
      <a:fillStyleLst>
        <a:solidFill>
          <a:schemeClr val="phClr"/>
        </a:solidFill>
        <a:gradFill rotWithShape="1">
          <a:gsLst>
            <a:gs pos="0">
              <a:schemeClr val="phClr">
                <a:tint val="48000"/>
                <a:satMod val="105000"/>
                <a:lumMod val="110000"/>
              </a:schemeClr>
            </a:gs>
            <a:gs pos="100000">
              <a:schemeClr val="phClr">
                <a:tint val="78000"/>
                <a:satMod val="109000"/>
                <a:lumMod val="100000"/>
              </a:schemeClr>
            </a:gs>
          </a:gsLst>
          <a:lin ang="5400000" scaled="0"/>
        </a:gradFill>
        <a:gradFill rotWithShape="1">
          <a:gsLst>
            <a:gs pos="0">
              <a:schemeClr val="phClr">
                <a:tint val="94000"/>
                <a:satMod val="100000"/>
                <a:lumMod val="104000"/>
              </a:schemeClr>
            </a:gs>
            <a:gs pos="69000">
              <a:schemeClr val="phClr">
                <a:shade val="86000"/>
                <a:satMod val="130000"/>
                <a:lumMod val="102000"/>
              </a:schemeClr>
            </a:gs>
            <a:gs pos="100000">
              <a:schemeClr val="phClr">
                <a:shade val="72000"/>
                <a:satMod val="130000"/>
                <a:lumMod val="100000"/>
              </a:schemeClr>
            </a:gs>
          </a:gsLst>
          <a:lin ang="5400000" scaled="0"/>
        </a:gradFill>
      </a:fillStyleLst>
      <a:lnStyleLst>
        <a:ln w="12700" cap="flat" cmpd="sng" algn="ctr">
          <a:solidFill>
            <a:schemeClr val="ph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50800" dist="38100" dir="5400000" sy="96000" rotWithShape="0">
              <a:srgbClr val="000000">
                <a:alpha val="54000"/>
              </a:srgbClr>
            </a:outerShdw>
          </a:effectLst>
        </a:effectStyle>
        <a:effectStyle>
          <a:effectLst>
            <a:outerShdw blurRad="76200" dist="38100" dir="5400000" algn="ctr" rotWithShape="0">
              <a:srgbClr val="000000">
                <a:alpha val="76000"/>
              </a:srgbClr>
            </a:outerShdw>
          </a:effectLst>
          <a:scene3d>
            <a:camera prst="orthographicFront">
              <a:rot lat="0" lon="0" rev="0"/>
            </a:camera>
            <a:lightRig rig="balanced" dir="t"/>
          </a:scene3d>
          <a:sp3d prstMaterial="matte">
            <a:bevelT w="25400" h="25400" prst="relaxedInset"/>
          </a:sp3d>
        </a:effectStyle>
      </a:effectStyleLst>
      <a:bgFillStyleLst>
        <a:solidFill>
          <a:schemeClr val="phClr"/>
        </a:solidFill>
        <a:solidFill>
          <a:schemeClr val="phClr">
            <a:tint val="95000"/>
            <a:satMod val="170000"/>
          </a:schemeClr>
        </a:solidFill>
        <a:blipFill rotWithShape="1">
          <a:blip xmlns:r="http://schemas.openxmlformats.org/officeDocument/2006/relationships" r:embed="rId1">
            <a:duotone>
              <a:schemeClr val="phClr">
                <a:shade val="18000"/>
                <a:satMod val="160000"/>
                <a:lumMod val="28000"/>
              </a:schemeClr>
              <a:schemeClr val="phClr">
                <a:tint val="95000"/>
                <a:satMod val="160000"/>
                <a:lumMod val="116000"/>
              </a:schemeClr>
            </a:duotone>
          </a:blip>
          <a:stretch/>
        </a:blipFill>
      </a:bgFillStyleLst>
    </a:fmtScheme>
  </a:themeElements>
  <a:objectDefaults/>
  <a:extraClrSchemeLst/>
  <a:extLst>
    <a:ext uri="{05A4C25C-085E-4340-85A3-A5531E510DB2}">
      <thm15:themeFamily xmlns:thm15="http://schemas.microsoft.com/office/thememl/2012/main" name="Damask" id="{F9A299A0-33D0-4E0F-9F3F-7163E3744208}" vid="{746EEEEA-FB6A-406B-B510-531588D5481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Damask</Template>
  <TotalTime>160</TotalTime>
  <Words>2461</Words>
  <Application>Microsoft Office PowerPoint</Application>
  <PresentationFormat>Widescreen</PresentationFormat>
  <Paragraphs>112</Paragraphs>
  <Slides>13</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Bookman Old Style</vt:lpstr>
      <vt:lpstr>Calibri</vt:lpstr>
      <vt:lpstr>Rockwell</vt:lpstr>
      <vt:lpstr>Times New Roman</vt:lpstr>
      <vt:lpstr>Damask</vt:lpstr>
      <vt:lpstr>BA Business Management</vt:lpstr>
      <vt:lpstr>Introduction </vt:lpstr>
      <vt:lpstr> flexible working</vt:lpstr>
      <vt:lpstr> flexible working</vt:lpstr>
      <vt:lpstr>Explanation of diversity and inclusion </vt:lpstr>
      <vt:lpstr>Diversity and inclusion</vt:lpstr>
      <vt:lpstr>The role of Human Resources in promoting diversity through flexibility </vt:lpstr>
      <vt:lpstr>Role of Human resources</vt:lpstr>
      <vt:lpstr>The role of Human Resources in promoting diversity through flexibility </vt:lpstr>
      <vt:lpstr>Strategy for flexible working at work place </vt:lpstr>
      <vt:lpstr>Conclusion </vt:lpstr>
      <vt:lpstr>References</vt:lpstr>
      <vt:lpstr>Appendix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Business Management</dc:title>
  <dc:creator>amt new five</dc:creator>
  <cp:lastModifiedBy>laurentiu oprea</cp:lastModifiedBy>
  <cp:revision>9</cp:revision>
  <dcterms:created xsi:type="dcterms:W3CDTF">2022-11-14T12:49:09Z</dcterms:created>
  <dcterms:modified xsi:type="dcterms:W3CDTF">2022-12-02T18:48:25Z</dcterms:modified>
</cp:coreProperties>
</file>