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1"/>
  </p:notesMasterIdLst>
  <p:sldIdLst>
    <p:sldId id="719" r:id="rId6"/>
    <p:sldId id="843" r:id="rId7"/>
    <p:sldId id="795" r:id="rId8"/>
    <p:sldId id="841" r:id="rId9"/>
    <p:sldId id="839" r:id="rId10"/>
    <p:sldId id="842" r:id="rId11"/>
    <p:sldId id="840" r:id="rId12"/>
    <p:sldId id="844" r:id="rId13"/>
    <p:sldId id="850" r:id="rId14"/>
    <p:sldId id="845" r:id="rId15"/>
    <p:sldId id="846" r:id="rId16"/>
    <p:sldId id="848" r:id="rId17"/>
    <p:sldId id="849" r:id="rId18"/>
    <p:sldId id="851" r:id="rId19"/>
    <p:sldId id="72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59741D1-A15C-470E-9797-1428F5E4B4E5}"/>
    <pc:docChg chg="modSld">
      <pc:chgData name="Jenifer Prince Devaraj" userId="c3fb109c-09d1-42a6-93f4-69472d709861" providerId="ADAL" clId="{359741D1-A15C-470E-9797-1428F5E4B4E5}" dt="2025-10-23T20:38:43.856" v="2" actId="1076"/>
      <pc:docMkLst>
        <pc:docMk/>
      </pc:docMkLst>
      <pc:sldChg chg="modSp mod">
        <pc:chgData name="Jenifer Prince Devaraj" userId="c3fb109c-09d1-42a6-93f4-69472d709861" providerId="ADAL" clId="{359741D1-A15C-470E-9797-1428F5E4B4E5}" dt="2025-10-23T20:37:44.037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59741D1-A15C-470E-9797-1428F5E4B4E5}" dt="2025-10-23T20:37:44.037" v="1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359741D1-A15C-470E-9797-1428F5E4B4E5}" dt="2025-10-23T20:38:43.856" v="2" actId="1076"/>
        <pc:sldMkLst>
          <pc:docMk/>
          <pc:sldMk cId="2858809897" sldId="843"/>
        </pc:sldMkLst>
        <pc:spChg chg="mod">
          <ac:chgData name="Jenifer Prince Devaraj" userId="c3fb109c-09d1-42a6-93f4-69472d709861" providerId="ADAL" clId="{359741D1-A15C-470E-9797-1428F5E4B4E5}" dt="2025-10-23T20:38:43.856" v="2" actId="1076"/>
          <ac:spMkLst>
            <pc:docMk/>
            <pc:sldMk cId="2858809897" sldId="843"/>
            <ac:spMk id="2" creationId="{BBD1089C-42CE-462F-F9D5-CBB6DE9A441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6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372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3122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954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481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7653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8394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AFE0E-FE48-3884-0E12-4A6EFD8988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89D416-AE6D-26B7-CE0E-A4A4179D68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52F4DF-08CE-231E-373E-5FDC027F3F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B51FD5D-5425-5E41-1457-FAE6FC93307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16392A-44A3-6694-3448-AE2F98B97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DECF8A-5116-E06B-9BF4-F48159CD5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6650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9800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2721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8761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3506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2B7F8D-9511-E812-82AA-B8559996F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9D8149-B3D3-93A4-E963-236B241F28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570D87-51F8-BACC-C6CF-6B97308BEE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16C7D95-7A2A-007B-24F3-CDE2C57C3AF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F2ABF3-2E93-A09E-BC64-3B4448A83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D521F3-6706-4B6A-EE67-2DCF2F6E2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3547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rceptive-ic.com/news-detailed/LM393-comparator-application-circuit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Operational Amplifiers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044" y="914160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647831" y="1833086"/>
            <a:ext cx="10641396" cy="45284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Op-Amps are used to amplify the input signals and to perform different operations such as summing, integrating, comparing, filtering, and differentiating.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Op- Amps are used in analogue circuits, used in applications like signal conditioning, mathematical operations, active filters, oscillators, and voltage regulators. 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Used in applications such as audio processing, instrumentation, control systems, and communication systems.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58809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6" y="1198430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Operation of Operational Amplifiers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A7131B-75BC-5439-181A-1FB2032AB0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4223" y="2855692"/>
            <a:ext cx="3734836" cy="177726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BC60F4DE-2360-E8FA-23BC-065076E1BCE2}"/>
                  </a:ext>
                </a:extLst>
              </p:cNvPr>
              <p:cNvSpPr txBox="1"/>
              <p:nvPr/>
            </p:nvSpPr>
            <p:spPr>
              <a:xfrm>
                <a:off x="172941" y="2388757"/>
                <a:ext cx="7871662" cy="32344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1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Example : Differential amplifiers amplifies the difference between the two input signals. </a:t>
                </a: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The output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𝑂𝑢𝑡</m:t>
                        </m:r>
                      </m:sub>
                    </m:sSub>
                    <m:r>
                      <a:rPr lang="en-GB" sz="2100" i="1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sz="2100" i="1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100" i="1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100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if the open loop  gain of the amplifier is A. </a:t>
                </a:r>
              </a:p>
              <a:p>
                <a:pPr marL="285750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1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If any of the input voltage is grounded, then the output will be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𝑂𝑢𝑡</m:t>
                        </m:r>
                      </m:sub>
                    </m:sSub>
                    <m:r>
                      <a:rPr lang="en-GB" sz="2100" i="1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sz="2100" i="1">
                        <a:latin typeface="Cambria Math" panose="02040503050406030204" pitchFamily="18" charset="0"/>
                      </a:rPr>
                      <m:t>𝐴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𝑂𝑢𝑡</m:t>
                        </m:r>
                      </m:sub>
                    </m:sSub>
                    <m:r>
                      <a:rPr lang="en-GB" sz="2100" i="1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sz="2100" i="1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sz="2100" i="1">
                        <a:latin typeface="Cambria Math" panose="02040503050406030204" pitchFamily="18" charset="0"/>
                      </a:rPr>
                      <m:t>(−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). </m:t>
                    </m:r>
                  </m:oMath>
                </a14:m>
                <a:endParaRPr lang="en-GB" sz="2100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BC60F4DE-2360-E8FA-23BC-065076E1BC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941" y="2388757"/>
                <a:ext cx="7871662" cy="3234412"/>
              </a:xfrm>
              <a:prstGeom prst="rect">
                <a:avLst/>
              </a:prstGeom>
              <a:blipFill>
                <a:blip r:embed="rId4"/>
                <a:stretch>
                  <a:fillRect l="-929" r="-851" b="-28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510BE88-E8EB-73EE-5529-99246BEC5BF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07548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34533" y="161827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Dual Comparator (LM393 op-amp)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A4DAA4-69BD-56BB-29C8-69C095872F20}"/>
              </a:ext>
            </a:extLst>
          </p:cNvPr>
          <p:cNvSpPr txBox="1"/>
          <p:nvPr/>
        </p:nvSpPr>
        <p:spPr>
          <a:xfrm>
            <a:off x="740410" y="2361198"/>
            <a:ext cx="10816590" cy="2468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IC LM393 includes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two op-amps 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internally and each op-amp has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two inputs 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as well as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one output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This circuit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uses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only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one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 </a:t>
            </a:r>
            <a:r>
              <a:rPr lang="en-GB" sz="2100" b="0" i="0" strike="noStrike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operational amplifier,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 and the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other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op-amp will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not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be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connected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Both the op-amps are necessary only for monitoring and comparing numerous levels.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C5E3081-8F8F-AB37-AF43-D326CAAB8811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FD90A92-0BDE-6AA7-444D-BE8C46434016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808109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299941" y="148296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Dual Comparator (LM393 op-amp) </a:t>
            </a:r>
            <a:endParaRPr lang="en-GB" sz="24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4BA28AB-F676-ACFA-CE98-1F73E1528EFB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6867773" y="2489928"/>
            <a:ext cx="3672840" cy="274730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D5F2C7E-13B7-050A-EF1C-370EE340F2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9745" y="2318083"/>
            <a:ext cx="4224972" cy="3090997"/>
          </a:xfrm>
          <a:prstGeom prst="rect">
            <a:avLst/>
          </a:pr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201062AC-7D04-C0BF-FD89-7093447297F9}"/>
              </a:ext>
            </a:extLst>
          </p:cNvPr>
          <p:cNvSpPr txBox="1">
            <a:spLocks/>
          </p:cNvSpPr>
          <p:nvPr/>
        </p:nvSpPr>
        <p:spPr>
          <a:xfrm>
            <a:off x="3631528" y="3128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6617C4F-D8E2-9748-2A25-39C30A33BEF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15971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72941" y="1495521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LM393 op-amp </a:t>
            </a:r>
            <a:endParaRPr lang="en-GB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A4DAA4-69BD-56BB-29C8-69C095872F20}"/>
              </a:ext>
            </a:extLst>
          </p:cNvPr>
          <p:cNvSpPr txBox="1"/>
          <p:nvPr/>
        </p:nvSpPr>
        <p:spPr>
          <a:xfrm>
            <a:off x="1334770" y="2676254"/>
            <a:ext cx="8901430" cy="29068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If </a:t>
            </a:r>
            <a:r>
              <a:rPr lang="en-GB" sz="2100" dirty="0" err="1">
                <a:latin typeface="Book Antiqua" panose="02040602050305030304" pitchFamily="18" charset="0"/>
                <a:ea typeface="Cambria" panose="02040503050406030204" pitchFamily="18" charset="0"/>
              </a:rPr>
              <a:t>V</a:t>
            </a:r>
            <a:r>
              <a:rPr lang="en-GB" sz="1400" i="1" dirty="0" err="1">
                <a:latin typeface="Book Antiqua" panose="02040602050305030304" pitchFamily="18" charset="0"/>
                <a:ea typeface="Cambria" panose="02040503050406030204" pitchFamily="18" charset="0"/>
              </a:rPr>
              <a:t>inv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&gt; </a:t>
            </a:r>
            <a:r>
              <a:rPr lang="en-GB" sz="2100" b="0" i="0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V</a:t>
            </a:r>
            <a:r>
              <a:rPr lang="en-GB" sz="1400" b="0" i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non</a:t>
            </a:r>
            <a:r>
              <a:rPr lang="en-GB" sz="1400" b="0" i="1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-inv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 , then the V</a:t>
            </a:r>
            <a:r>
              <a:rPr lang="en-GB" sz="1400" b="0" i="1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out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will fall to the ground, and there will be  flow of current will be from positive supply to GND.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Similarly,if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  <a:r>
              <a:rPr lang="en-GB" sz="40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  <a:r>
              <a:rPr lang="en-GB" sz="2100" dirty="0" err="1">
                <a:latin typeface="Book Antiqua" panose="02040602050305030304" pitchFamily="18" charset="0"/>
                <a:ea typeface="Cambria" panose="02040503050406030204" pitchFamily="18" charset="0"/>
              </a:rPr>
              <a:t>V</a:t>
            </a:r>
            <a:r>
              <a:rPr lang="en-GB" sz="1400" i="1" dirty="0" err="1">
                <a:latin typeface="Book Antiqua" panose="02040602050305030304" pitchFamily="18" charset="0"/>
                <a:ea typeface="Cambria" panose="02040503050406030204" pitchFamily="18" charset="0"/>
              </a:rPr>
              <a:t>inv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&lt; </a:t>
            </a:r>
            <a:r>
              <a:rPr lang="en-GB" sz="2100" b="0" i="0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V</a:t>
            </a:r>
            <a:r>
              <a:rPr lang="en-GB" sz="1400" b="0" i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non-inv</a:t>
            </a:r>
            <a:r>
              <a:rPr lang="en-GB" sz="14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, then </a:t>
            </a:r>
            <a:r>
              <a:rPr lang="en-GB" sz="2100" b="0" i="0" u="none" strike="noStrike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V</a:t>
            </a:r>
            <a:r>
              <a:rPr lang="en-GB" sz="1400" i="1" dirty="0">
                <a:latin typeface="Book Antiqua" panose="02040602050305030304" pitchFamily="18" charset="0"/>
                <a:ea typeface="Cambria" panose="02040503050406030204" pitchFamily="18" charset="0"/>
              </a:rPr>
              <a:t>out  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will stay at the voltage supply (</a:t>
            </a:r>
            <a:r>
              <a:rPr lang="en-GB" sz="2100" b="0" i="0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Vcc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), and there is no flow of current because there is no potential difference across the load.</a:t>
            </a: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95816-1CE9-67B9-5B94-1EB1C9A817A5}"/>
              </a:ext>
            </a:extLst>
          </p:cNvPr>
          <p:cNvSpPr txBox="1">
            <a:spLocks/>
          </p:cNvSpPr>
          <p:nvPr/>
        </p:nvSpPr>
        <p:spPr>
          <a:xfrm>
            <a:off x="3885528" y="2417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FE221-54A7-FB43-D826-CC01F9C3C92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4474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CCEADA-19AC-5F29-840F-181592BCB7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60" y="2351484"/>
            <a:ext cx="5165409" cy="29672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Application of LM393 - Night Light Sensor</a:t>
            </a:r>
            <a:endParaRPr lang="en-GB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29FEFD-4731-F1BB-7FB4-B275FCDCCE33}"/>
              </a:ext>
            </a:extLst>
          </p:cNvPr>
          <p:cNvSpPr txBox="1"/>
          <p:nvPr/>
        </p:nvSpPr>
        <p:spPr>
          <a:xfrm>
            <a:off x="5364480" y="2260600"/>
            <a:ext cx="6430638" cy="35843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LM393 IC is used in the night light sensor circuit.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If the voltage of the first terminal has a high-voltage than the second terminal, the switch will activate.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But, if the first terminal has a low-voltage than the second terminal, the switch will deactivate. 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BE6EC-A592-7ECE-79CE-9F1D2B0B07C2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87B6ECE-A2DA-FD76-A5CB-BE9D2A3EECB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D84E911-03F6-0E57-11DE-5AC115EC7733}"/>
              </a:ext>
            </a:extLst>
          </p:cNvPr>
          <p:cNvSpPr/>
          <p:nvPr/>
        </p:nvSpPr>
        <p:spPr>
          <a:xfrm>
            <a:off x="2367280" y="2895600"/>
            <a:ext cx="731520" cy="21894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>
                <a:solidFill>
                  <a:schemeClr val="tx1"/>
                </a:solidFill>
              </a:rPr>
              <a:t>Vout</a:t>
            </a: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r>
              <a:rPr lang="en-GB" sz="900" b="1" dirty="0">
                <a:solidFill>
                  <a:schemeClr val="tx1"/>
                </a:solidFill>
              </a:rPr>
              <a:t> inv</a:t>
            </a: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r>
              <a:rPr lang="en-GB" sz="900" b="1" dirty="0">
                <a:solidFill>
                  <a:schemeClr val="tx1"/>
                </a:solidFill>
              </a:rPr>
              <a:t> non -inv</a:t>
            </a: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r>
              <a:rPr lang="en-GB" sz="900" b="1" dirty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en-GB" sz="900" b="1" dirty="0">
                <a:solidFill>
                  <a:schemeClr val="tx1"/>
                </a:solidFill>
              </a:rPr>
              <a:t>Gnd</a:t>
            </a:r>
          </a:p>
        </p:txBody>
      </p:sp>
    </p:spTree>
    <p:extLst>
      <p:ext uri="{BB962C8B-B14F-4D97-AF65-F5344CB8AC3E}">
        <p14:creationId xmlns:p14="http://schemas.microsoft.com/office/powerpoint/2010/main" val="3445711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29FEFD-4731-F1BB-7FB4-B275FCDCCE33}"/>
              </a:ext>
            </a:extLst>
          </p:cNvPr>
          <p:cNvSpPr txBox="1"/>
          <p:nvPr/>
        </p:nvSpPr>
        <p:spPr>
          <a:xfrm>
            <a:off x="403970" y="2224436"/>
            <a:ext cx="11170699" cy="3235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7800" algn="just">
              <a:lnSpc>
                <a:spcPct val="200000"/>
              </a:lnSpc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</a:rPr>
              <a:t>P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hotoresistor :</a:t>
            </a:r>
          </a:p>
          <a:p>
            <a:pPr marL="625475" indent="-265113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photoresistor has low resistance in sunlight, high resistance in darkness which is used for controlling the circuit of a voltage divider.</a:t>
            </a:r>
          </a:p>
          <a:p>
            <a:pPr marL="625475" indent="-265113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In bright light, the photoresistor absorbs light, and the output LED is turned OFF.</a:t>
            </a:r>
          </a:p>
          <a:p>
            <a:pPr marL="625475" indent="-265113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In darkness, the photoresistor has high resistance, and the output LED is turned ON.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91937C-1122-9783-E193-8E6DA02FBA1D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14BA673-775F-6A7E-2EBF-2BA82C6E3BEC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52720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ACCD98-4EF9-7717-A144-0B02986433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1D838833-0A09-C6D0-3AED-6914D1C2BCB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7AB369-5076-53D2-ADDA-96ABBADED1E1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D1BE2A9-C33A-EAC3-CBB4-D7DB30A1A7D7}"/>
                  </a:ext>
                </a:extLst>
              </p:cNvPr>
              <p:cNvSpPr txBox="1"/>
              <p:nvPr/>
            </p:nvSpPr>
            <p:spPr>
              <a:xfrm>
                <a:off x="548861" y="2057215"/>
                <a:ext cx="10225819" cy="392113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177800" algn="just">
                  <a:lnSpc>
                    <a:spcPct val="150000"/>
                  </a:lnSpc>
                </a:pPr>
                <a:r>
                  <a:rPr lang="en-GB" sz="2100" b="1" i="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</a:rPr>
                  <a:t>Comparator Operation:</a:t>
                </a:r>
              </a:p>
              <a:p>
                <a:pPr marL="177800" algn="just">
                  <a:lnSpc>
                    <a:spcPct val="150000"/>
                  </a:lnSpc>
                </a:pPr>
                <a:endParaRPr lang="en-GB" sz="2100" b="0" i="0" dirty="0">
                  <a:effectLst/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985838" indent="-447675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b="0" i="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</a:rPr>
                  <a:t>If the inverting terminal (𝑉₁) voltage is higher than the non-inverting terminal (𝑉₂), the output device activates:</a:t>
                </a:r>
              </a:p>
              <a:p>
                <a:pPr marL="1971675" lvl="1" indent="-447675" algn="just">
                  <a:lnSpc>
                    <a:spcPct val="150000"/>
                  </a:lnSpc>
                  <a:buFont typeface="Cambria" panose="02040503050406030204" pitchFamily="18" charset="0"/>
                  <a:buChar char="­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→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</a:rPr>
                      <m:t>LED</m:t>
                    </m:r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</a:rPr>
                      <m:t>ON</m:t>
                    </m:r>
                  </m:oMath>
                </a14:m>
                <a:endParaRPr lang="en-GB" sz="2100" b="0" i="0" dirty="0">
                  <a:latin typeface="Book Antiqua" panose="02040602050305030304" pitchFamily="18" charset="0"/>
                </a:endParaRPr>
              </a:p>
              <a:p>
                <a:pPr marL="985838" lvl="1" indent="-447675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b="0" i="0" dirty="0">
                    <a:latin typeface="Book Antiqua" panose="02040602050305030304" pitchFamily="18" charset="0"/>
                  </a:rPr>
                  <a:t>If the inverting terminal (𝑉₁) voltage is lower than the non-inverting terminal (𝑉₂), the output device deactivates:</a:t>
                </a:r>
              </a:p>
              <a:p>
                <a:pPr marL="1971675" lvl="1" indent="-447675" algn="just">
                  <a:lnSpc>
                    <a:spcPct val="150000"/>
                  </a:lnSpc>
                  <a:buFont typeface="Cambria" panose="02040503050406030204" pitchFamily="18" charset="0"/>
                  <a:buChar char="­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&lt;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→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</a:rPr>
                      <m:t>LED</m:t>
                    </m:r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</a:rPr>
                      <m:t>OFF</m:t>
                    </m:r>
                  </m:oMath>
                </a14:m>
                <a:endParaRPr lang="en-GB" sz="2100" b="0" i="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D1BE2A9-C33A-EAC3-CBB4-D7DB30A1A7D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861" y="2057215"/>
                <a:ext cx="10225819" cy="3921138"/>
              </a:xfrm>
              <a:prstGeom prst="rect">
                <a:avLst/>
              </a:prstGeom>
              <a:blipFill>
                <a:blip r:embed="rId3"/>
                <a:stretch>
                  <a:fillRect r="-656" b="-15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C33D5573-0DA5-C943-9EF0-56C4D415D196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0EEA342-107D-1076-E1E7-1EDACAF1A9C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02839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4A892B-7690-86F3-F35E-466934722C4F}"/>
              </a:ext>
            </a:extLst>
          </p:cNvPr>
          <p:cNvSpPr txBox="1"/>
          <p:nvPr/>
        </p:nvSpPr>
        <p:spPr>
          <a:xfrm>
            <a:off x="332740" y="1880489"/>
            <a:ext cx="7500620" cy="4049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25475" indent="-5334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If the voltage at the inverting terminal is greater than the voltage at the noninverting terminal, </a:t>
            </a:r>
          </a:p>
          <a:p>
            <a:pPr marL="1082675" lvl="1" indent="-5334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the output of the op amp will be drawn down to ground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lang="en-GB" sz="2200" b="0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082675" lvl="1" indent="-5334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allowing electricity to flow from VCC to ground, turning ON the output device. 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01F7C58D-1450-E8DF-5176-C65AC94C1F7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9FEE40-AB90-AE1A-64B5-345C487146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8875" y="2459788"/>
            <a:ext cx="3702577" cy="2340812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4D42A2E9-C279-F11A-EDF6-FE1E874B62C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47648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72941" y="1448241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4A892B-7690-86F3-F35E-466934722C4F}"/>
              </a:ext>
            </a:extLst>
          </p:cNvPr>
          <p:cNvSpPr txBox="1"/>
          <p:nvPr/>
        </p:nvSpPr>
        <p:spPr>
          <a:xfrm>
            <a:off x="186092" y="2066148"/>
            <a:ext cx="7834976" cy="4049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If the voltage at the inverting terminal is less than at the noninverting terminal, 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95363" lvl="1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the output of the op amp stays at VCC allowing no electricity to flow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995363" lvl="1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there is no electric potential difference across the output device.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A0F7A-D810-3034-FD7F-24A0F7357B28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374681-A90F-7F14-1BE4-8D63667D93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3623" y="2739649"/>
            <a:ext cx="3749617" cy="2370551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3C37BD6-BC71-5D3A-D62A-5F9C8AA8E9DA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847632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A0F7A-D810-3034-FD7F-24A0F7357B28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C064978-1071-9620-BCE1-AAF5F1C88BA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6CA464-DB00-1248-66D3-CA1A0EFA1606}"/>
              </a:ext>
            </a:extLst>
          </p:cNvPr>
          <p:cNvSpPr txBox="1"/>
          <p:nvPr/>
        </p:nvSpPr>
        <p:spPr>
          <a:xfrm>
            <a:off x="474277" y="1905668"/>
            <a:ext cx="10864735" cy="3974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Exercise </a:t>
            </a:r>
          </a:p>
          <a:p>
            <a:pPr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</a:rPr>
              <a:t>	Design and simulate a light-sensitive circuit using an </a:t>
            </a:r>
            <a:r>
              <a:rPr lang="en-GB" sz="2100" dirty="0" err="1">
                <a:latin typeface="Book Antiqua" panose="02040602050305030304" pitchFamily="18" charset="0"/>
              </a:rPr>
              <a:t>LDR</a:t>
            </a:r>
            <a:r>
              <a:rPr lang="en-GB" sz="2100" dirty="0">
                <a:latin typeface="Book Antiqua" panose="02040602050305030304" pitchFamily="18" charset="0"/>
              </a:rPr>
              <a:t> and an LM393 	comparator in Proteus. Connect the </a:t>
            </a:r>
            <a:r>
              <a:rPr lang="en-GB" sz="2100" dirty="0" err="1">
                <a:latin typeface="Book Antiqua" panose="02040602050305030304" pitchFamily="18" charset="0"/>
              </a:rPr>
              <a:t>LDR</a:t>
            </a:r>
            <a:r>
              <a:rPr lang="en-GB" sz="2100" dirty="0">
                <a:latin typeface="Book Antiqua" panose="02040602050305030304" pitchFamily="18" charset="0"/>
              </a:rPr>
              <a:t> to a voltage divider at the inverting input 	and use a variable resistor to set the reference voltage at the non-inverting input. 	Observe and simulate the LED </a:t>
            </a:r>
            <a:r>
              <a:rPr lang="en-GB" sz="2100" dirty="0" err="1">
                <a:latin typeface="Book Antiqua" panose="02040602050305030304" pitchFamily="18" charset="0"/>
              </a:rPr>
              <a:t>behavior</a:t>
            </a:r>
            <a:r>
              <a:rPr lang="en-GB" sz="2100" dirty="0">
                <a:latin typeface="Book Antiqua" panose="02040602050305030304" pitchFamily="18" charset="0"/>
              </a:rPr>
              <a:t>, turning ON in darkness and OFF </a:t>
            </a:r>
            <a:r>
              <a:rPr lang="en-GB" sz="2100">
                <a:latin typeface="Book Antiqua" panose="02040602050305030304" pitchFamily="18" charset="0"/>
              </a:rPr>
              <a:t>in 	bright </a:t>
            </a:r>
            <a:r>
              <a:rPr lang="en-GB" sz="2100" dirty="0">
                <a:latin typeface="Book Antiqua" panose="02040602050305030304" pitchFamily="18" charset="0"/>
              </a:rPr>
              <a:t>light, while adjusting the threshold using the variable resistor.</a:t>
            </a:r>
          </a:p>
        </p:txBody>
      </p:sp>
    </p:spTree>
    <p:extLst>
      <p:ext uri="{BB962C8B-B14F-4D97-AF65-F5344CB8AC3E}">
        <p14:creationId xmlns:p14="http://schemas.microsoft.com/office/powerpoint/2010/main" val="18200225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A0F7A-D810-3034-FD7F-24A0F7357B28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B0FDD4-E8D0-19B0-8BA3-A87908B080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4763" y="2148551"/>
            <a:ext cx="4455370" cy="266030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15D5426-12D6-CB84-2F28-7C61DD9741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3964" y="2098755"/>
            <a:ext cx="4282025" cy="27736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52A5E3A-E8E9-909D-1BD0-4A2697212902}"/>
              </a:ext>
            </a:extLst>
          </p:cNvPr>
          <p:cNvSpPr txBox="1"/>
          <p:nvPr/>
        </p:nvSpPr>
        <p:spPr>
          <a:xfrm>
            <a:off x="721360" y="1729423"/>
            <a:ext cx="1457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LED 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B497C4-05C0-D241-6AD2-F331B96EF799}"/>
              </a:ext>
            </a:extLst>
          </p:cNvPr>
          <p:cNvSpPr txBox="1"/>
          <p:nvPr/>
        </p:nvSpPr>
        <p:spPr>
          <a:xfrm>
            <a:off x="5737773" y="1584568"/>
            <a:ext cx="1457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LED OFF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4" name="Table 14">
                <a:extLst>
                  <a:ext uri="{FF2B5EF4-FFF2-40B4-BE49-F238E27FC236}">
                    <a16:creationId xmlns:a16="http://schemas.microsoft.com/office/drawing/2014/main" id="{6F1FC46B-027C-3B89-4AD6-D1F84A6D5E5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59539224"/>
                  </p:ext>
                </p:extLst>
              </p:nvPr>
            </p:nvGraphicFramePr>
            <p:xfrm>
              <a:off x="2326640" y="4911805"/>
              <a:ext cx="8128000" cy="143497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25600">
                      <a:extLst>
                        <a:ext uri="{9D8B030D-6E8A-4147-A177-3AD203B41FA5}">
                          <a16:colId xmlns:a16="http://schemas.microsoft.com/office/drawing/2014/main" val="286039095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75692691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261584970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39967072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270967123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Condition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1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(Inverting)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2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(</a:t>
                          </a:r>
                          <a:r>
                            <a:rPr lang="en-GB" i="1">
                              <a:solidFill>
                                <a:schemeClr val="bg1"/>
                              </a:solidFill>
                            </a:rPr>
                            <a:t>Non-</a:t>
                          </a:r>
                          <a:r>
                            <a:rPr lang="en-GB" i="1" baseline="0">
                              <a:solidFill>
                                <a:schemeClr val="bg1"/>
                              </a:solidFill>
                            </a:rPr>
                            <a:t> Inverting)</a:t>
                          </a:r>
                          <a:endParaRPr lang="en-GB" i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LED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Resistance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6101713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Dark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4.8399 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2.5V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/>
                            <a:t>High</a:t>
                          </a:r>
                          <a:endParaRPr lang="en-GB" i="1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4315179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Light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0.147 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2.499V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OFF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Low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167379239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14" name="Table 14">
                <a:extLst>
                  <a:ext uri="{FF2B5EF4-FFF2-40B4-BE49-F238E27FC236}">
                    <a16:creationId xmlns:a16="http://schemas.microsoft.com/office/drawing/2014/main" id="{6F1FC46B-027C-3B89-4AD6-D1F84A6D5E5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59539224"/>
                  </p:ext>
                </p:extLst>
              </p:nvPr>
            </p:nvGraphicFramePr>
            <p:xfrm>
              <a:off x="2326640" y="4911805"/>
              <a:ext cx="8128000" cy="143497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25600">
                      <a:extLst>
                        <a:ext uri="{9D8B030D-6E8A-4147-A177-3AD203B41FA5}">
                          <a16:colId xmlns:a16="http://schemas.microsoft.com/office/drawing/2014/main" val="286039095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75692691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261584970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39967072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270967123"/>
                        </a:ext>
                      </a:extLst>
                    </a:gridCol>
                  </a:tblGrid>
                  <a:tr h="693293"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Condition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5"/>
                          <a:stretch>
                            <a:fillRect l="-100375" t="-4348" r="-301498" b="-11826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5"/>
                          <a:stretch>
                            <a:fillRect l="-201128" t="-4348" r="-202632" b="-11826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LED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Resistance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6101713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Dark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4.8399 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2.5V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/>
                            <a:t>High</a:t>
                          </a:r>
                          <a:endParaRPr lang="en-GB" i="1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4315179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Light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0.147 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2.499V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OFF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Low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167379239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1A7E8A9-8454-D88B-C5D9-92DB428C492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95457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DD5651-9F89-527F-8FDD-9F4A5E67BC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EA7FA652-4DCC-8EA9-2A57-2E9BBCD16DE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C1A3ED-9853-72F7-C741-7394274CBE11}"/>
              </a:ext>
            </a:extLst>
          </p:cNvPr>
          <p:cNvSpPr txBox="1"/>
          <p:nvPr/>
        </p:nvSpPr>
        <p:spPr>
          <a:xfrm>
            <a:off x="172941" y="1448241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99930D-89F0-42CC-9C2C-7A66F5755377}"/>
              </a:ext>
            </a:extLst>
          </p:cNvPr>
          <p:cNvSpPr txBox="1"/>
          <p:nvPr/>
        </p:nvSpPr>
        <p:spPr>
          <a:xfrm>
            <a:off x="715346" y="2081388"/>
            <a:ext cx="10765454" cy="43951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2075" algn="just">
              <a:lnSpc>
                <a:spcPct val="150000"/>
              </a:lnSpc>
            </a:pPr>
            <a:r>
              <a:rPr lang="en-GB" sz="2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[1] LM393 Comparator Application Circuit," Perceptive IC Official Website, [Online]. </a:t>
            </a:r>
            <a:r>
              <a:rPr lang="en-GB" sz="21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Available:</a:t>
            </a:r>
            <a:r>
              <a:rPr lang="en-GB" sz="21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  <a:hlinkClick r:id="rId3"/>
              </a:rPr>
              <a:t>https</a:t>
            </a:r>
            <a:r>
              <a:rPr lang="en-GB" sz="2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  <a:hlinkClick r:id="rId3"/>
              </a:rPr>
              <a:t>://www.perceptive-ic.com/news-detailed/LM393-comparator-application-circuit</a:t>
            </a:r>
            <a:r>
              <a:rPr lang="en-GB" sz="2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92075" algn="just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[2] P. Horowitz and W. Hill, The Art of Electronics, 3rd ed. Cambridge, UK: Cambridge University Press, 2015.</a:t>
            </a:r>
          </a:p>
          <a:p>
            <a:pPr marL="92075" algn="just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 [3] </a:t>
            </a:r>
            <a:r>
              <a:rPr lang="en-GB" sz="2100" dirty="0" err="1">
                <a:latin typeface="Cambria" panose="02040503050406030204" pitchFamily="18" charset="0"/>
                <a:ea typeface="Cambria" panose="02040503050406030204" pitchFamily="18" charset="0"/>
              </a:rPr>
              <a:t>Elprocus</a:t>
            </a: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, "LM393 IC Pin Configuration, Circuit Diagram, and its Working," Accessed: Jan. 21, 2025. [Online]. Available: https://www.elprocus.com/lm393-ic-pin-configuration-circuit-diagram-and-its-working/</a:t>
            </a:r>
          </a:p>
          <a:p>
            <a:pPr marL="92075" algn="just">
              <a:lnSpc>
                <a:spcPct val="150000"/>
              </a:lnSpc>
            </a:pPr>
            <a:endParaRPr lang="en-GB" sz="21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0BC124-8BFA-4515-AD3A-E2B8FCADC5E6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12C87AB-1343-51D4-0546-A1032B3D47F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671758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1013</Words>
  <Application>Microsoft Office PowerPoint</Application>
  <PresentationFormat>Widescreen</PresentationFormat>
  <Paragraphs>165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Operational Amplifiers</vt:lpstr>
      <vt:lpstr>Operation of Operational Amplifiers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32</cp:revision>
  <dcterms:created xsi:type="dcterms:W3CDTF">2021-03-09T15:35:42Z</dcterms:created>
  <dcterms:modified xsi:type="dcterms:W3CDTF">2025-10-23T20:38:52Z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