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61" r:id="rId6"/>
    <p:sldId id="263" r:id="rId7"/>
    <p:sldId id="266" r:id="rId8"/>
    <p:sldId id="274" r:id="rId9"/>
    <p:sldId id="275" r:id="rId10"/>
    <p:sldId id="277" r:id="rId11"/>
    <p:sldId id="307" r:id="rId12"/>
    <p:sldId id="278" r:id="rId13"/>
    <p:sldId id="279" r:id="rId14"/>
    <p:sldId id="280" r:id="rId15"/>
    <p:sldId id="281" r:id="rId16"/>
    <p:sldId id="306" r:id="rId17"/>
    <p:sldId id="283" r:id="rId18"/>
    <p:sldId id="308" r:id="rId19"/>
    <p:sldId id="309" r:id="rId20"/>
    <p:sldId id="293" r:id="rId21"/>
    <p:sldId id="298" r:id="rId22"/>
    <p:sldId id="297" r:id="rId23"/>
    <p:sldId id="299" r:id="rId24"/>
    <p:sldId id="302" r:id="rId25"/>
    <p:sldId id="303" r:id="rId26"/>
    <p:sldId id="305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10" d="100"/>
          <a:sy n="110" d="100"/>
        </p:scale>
        <p:origin x="594" y="10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49A526-4D69-449D-8C62-CA056F9442BB}" type="datetimeFigureOut">
              <a:rPr lang="en-GB" smtClean="0"/>
              <a:t>03/10/2017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C480631B-C572-41D1-B10F-9932D577D7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69596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49A526-4D69-449D-8C62-CA056F9442BB}" type="datetimeFigureOut">
              <a:rPr lang="en-GB" smtClean="0"/>
              <a:t>03/10/2017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0631B-C572-41D1-B10F-9932D577D7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30219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49A526-4D69-449D-8C62-CA056F9442BB}" type="datetimeFigureOut">
              <a:rPr lang="en-GB" smtClean="0"/>
              <a:t>03/10/2017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C480631B-C572-41D1-B10F-9932D577D7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216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49A526-4D69-449D-8C62-CA056F9442BB}" type="datetimeFigureOut">
              <a:rPr lang="en-GB" smtClean="0"/>
              <a:t>03/10/2017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C480631B-C572-41D1-B10F-9932D577D7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56728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49A526-4D69-449D-8C62-CA056F9442BB}" type="datetimeFigureOut">
              <a:rPr lang="en-GB" smtClean="0"/>
              <a:t>03/10/2017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C480631B-C572-41D1-B10F-9932D577D7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29554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49A526-4D69-449D-8C62-CA056F9442BB}" type="datetimeFigureOut">
              <a:rPr lang="en-GB" smtClean="0"/>
              <a:t>03/10/2017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0631B-C572-41D1-B10F-9932D577D7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3845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49A526-4D69-449D-8C62-CA056F9442BB}" type="datetimeFigureOut">
              <a:rPr lang="en-GB" smtClean="0"/>
              <a:t>03/10/2017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0631B-C572-41D1-B10F-9932D577D7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18201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49A526-4D69-449D-8C62-CA056F9442BB}" type="datetimeFigureOut">
              <a:rPr lang="en-GB" smtClean="0"/>
              <a:t>03/10/2017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0631B-C572-41D1-B10F-9932D577D7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09291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49A526-4D69-449D-8C62-CA056F9442BB}" type="datetimeFigureOut">
              <a:rPr lang="en-GB" smtClean="0"/>
              <a:t>03/10/2017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480631B-C572-41D1-B10F-9932D577D7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82013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49A526-4D69-449D-8C62-CA056F9442BB}" type="datetimeFigureOut">
              <a:rPr lang="en-GB" smtClean="0"/>
              <a:t>03/10/2017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C480631B-C572-41D1-B10F-9932D577D7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9554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49A526-4D69-449D-8C62-CA056F9442BB}" type="datetimeFigureOut">
              <a:rPr lang="en-GB" smtClean="0"/>
              <a:t>03/10/2017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C480631B-C572-41D1-B10F-9932D577D729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1467284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49A526-4D69-449D-8C62-CA056F9442BB}" type="datetimeFigureOut">
              <a:rPr lang="en-GB" smtClean="0"/>
              <a:t>03/10/2017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480631B-C572-41D1-B10F-9932D577D7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085898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49A526-4D69-449D-8C62-CA056F9442BB}" type="datetimeFigureOut">
              <a:rPr lang="en-GB" smtClean="0"/>
              <a:t>03/10/2017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480631B-C572-41D1-B10F-9932D577D729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6911435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49A526-4D69-449D-8C62-CA056F9442BB}" type="datetimeFigureOut">
              <a:rPr lang="en-GB" smtClean="0"/>
              <a:t>03/10/2017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480631B-C572-41D1-B10F-9932D577D7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647060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49A526-4D69-449D-8C62-CA056F9442BB}" type="datetimeFigureOut">
              <a:rPr lang="en-GB" smtClean="0"/>
              <a:t>03/10/2017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0631B-C572-41D1-B10F-9932D577D7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410547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49A526-4D69-449D-8C62-CA056F9442BB}" type="datetimeFigureOut">
              <a:rPr lang="en-GB" smtClean="0"/>
              <a:t>03/10/2017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0631B-C572-41D1-B10F-9932D577D7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06573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49A526-4D69-449D-8C62-CA056F9442BB}" type="datetimeFigureOut">
              <a:rPr lang="en-GB" smtClean="0"/>
              <a:t>03/10/2017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C480631B-C572-41D1-B10F-9932D577D7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73424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ECAY4002: Giving Voice to Values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Phillip Morgan &amp; Matthew Philpott: Session 1</a:t>
            </a:r>
          </a:p>
          <a:p>
            <a:r>
              <a:rPr lang="en-GB" dirty="0" smtClean="0"/>
              <a:t>September 2017</a:t>
            </a:r>
          </a:p>
          <a:p>
            <a:r>
              <a:rPr lang="en-GB" dirty="0"/>
              <a:t>https://www.youtube.com/watch?v=Xqf1lj0Jdco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83727" y="374527"/>
            <a:ext cx="4424039" cy="24885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4246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80755" y="624110"/>
            <a:ext cx="10441576" cy="1256941"/>
          </a:xfrm>
        </p:spPr>
        <p:txBody>
          <a:bodyPr>
            <a:normAutofit/>
          </a:bodyPr>
          <a:lstStyle/>
          <a:p>
            <a:pPr algn="ctr"/>
            <a:r>
              <a:rPr lang="en-GB" dirty="0" smtClean="0"/>
              <a:t>Giving Voice to Values (GVV)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88870" y="1463043"/>
            <a:ext cx="11347269" cy="5490754"/>
          </a:xfrm>
        </p:spPr>
        <p:txBody>
          <a:bodyPr>
            <a:noAutofit/>
          </a:bodyPr>
          <a:lstStyle/>
          <a:p>
            <a:r>
              <a:rPr lang="en-GB" sz="2400" dirty="0" smtClean="0"/>
              <a:t>Gentile, 2010 guides us to believe that ‘</a:t>
            </a:r>
            <a:r>
              <a:rPr lang="en-GB" sz="2400" i="1" dirty="0" smtClean="0"/>
              <a:t>Giving Voice to your values’ is:</a:t>
            </a:r>
          </a:p>
          <a:p>
            <a:endParaRPr lang="en-GB" sz="2400" i="1" dirty="0" smtClean="0"/>
          </a:p>
          <a:p>
            <a:pPr marL="0" indent="0" algn="ctr">
              <a:buNone/>
            </a:pPr>
            <a:r>
              <a:rPr lang="en-GB" sz="2400" b="1" i="1" dirty="0" smtClean="0"/>
              <a:t>Speaking Your Mind When You Know what Is Right</a:t>
            </a:r>
          </a:p>
          <a:p>
            <a:pPr marL="0" indent="0" algn="ctr">
              <a:buNone/>
            </a:pPr>
            <a:endParaRPr lang="en-GB" sz="2400" b="1" i="1" dirty="0" smtClean="0"/>
          </a:p>
          <a:p>
            <a:r>
              <a:rPr lang="en-GB" sz="2400" dirty="0" smtClean="0"/>
              <a:t>Citing Barack Obama’s inaugural speech where Obama called for:</a:t>
            </a:r>
          </a:p>
          <a:p>
            <a:pPr marL="0" indent="0" algn="ctr">
              <a:buNone/>
            </a:pPr>
            <a:r>
              <a:rPr lang="en-GB" sz="2400" dirty="0" smtClean="0"/>
              <a:t>‘</a:t>
            </a:r>
            <a:r>
              <a:rPr lang="en-GB" sz="2400" i="1" dirty="0" smtClean="0"/>
              <a:t>An Era of Responsibility</a:t>
            </a:r>
            <a:r>
              <a:rPr lang="en-GB" sz="2400" dirty="0" smtClean="0"/>
              <a:t>’</a:t>
            </a:r>
          </a:p>
          <a:p>
            <a:pPr marL="0" indent="0" algn="ctr">
              <a:buNone/>
            </a:pPr>
            <a:endParaRPr lang="en-GB" sz="2400" dirty="0" smtClean="0"/>
          </a:p>
          <a:p>
            <a:r>
              <a:rPr lang="en-GB" sz="2400" dirty="0" smtClean="0"/>
              <a:t>Asserting the view that there had been:</a:t>
            </a:r>
          </a:p>
          <a:p>
            <a:pPr marL="0" indent="0" algn="ctr">
              <a:buNone/>
            </a:pPr>
            <a:r>
              <a:rPr lang="en-GB" sz="2400" i="1" dirty="0" smtClean="0"/>
              <a:t>‘Collective Failure to Make the Hard Choices’</a:t>
            </a:r>
          </a:p>
          <a:p>
            <a:pPr marL="0" indent="0" algn="ctr">
              <a:buNone/>
            </a:pPr>
            <a:endParaRPr lang="en-GB" sz="2400" i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80755" y="192244"/>
            <a:ext cx="1696919" cy="11749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89272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Testing This 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00445" y="1454333"/>
            <a:ext cx="9599075" cy="530787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 smtClean="0"/>
              <a:t>Consider then, ‘Landmark’ child-abuse cases</a:t>
            </a:r>
          </a:p>
          <a:p>
            <a:pPr marL="0" indent="0">
              <a:buNone/>
            </a:pPr>
            <a:r>
              <a:rPr lang="en-GB" sz="2800" b="1" dirty="0" smtClean="0"/>
              <a:t>Question: </a:t>
            </a:r>
            <a:r>
              <a:rPr lang="en-GB" sz="2800" dirty="0" smtClean="0"/>
              <a:t>At what point for example should a child be removed from a parent?</a:t>
            </a:r>
          </a:p>
          <a:p>
            <a:pPr marL="0" indent="0">
              <a:buNone/>
            </a:pPr>
            <a:endParaRPr lang="en-GB" sz="2800" dirty="0" smtClean="0"/>
          </a:p>
          <a:p>
            <a:pPr marL="0" indent="0">
              <a:buNone/>
            </a:pPr>
            <a:r>
              <a:rPr lang="en-GB" sz="2800" b="1" dirty="0" smtClean="0"/>
              <a:t>Question: </a:t>
            </a:r>
            <a:r>
              <a:rPr lang="en-GB" sz="2800" dirty="0" smtClean="0"/>
              <a:t>In light of Serious Case Reviews (Climbie’, Baby ‘P’ and sadly more…)</a:t>
            </a:r>
          </a:p>
          <a:p>
            <a:pPr lvl="1"/>
            <a:r>
              <a:rPr lang="en-GB" sz="2800" dirty="0" smtClean="0"/>
              <a:t>Are social workers acting too quickly?</a:t>
            </a:r>
          </a:p>
          <a:p>
            <a:pPr lvl="1"/>
            <a:r>
              <a:rPr lang="en-GB" sz="2800" dirty="0" smtClean="0"/>
              <a:t>Are social workers focussing attention on the needs of the parent before those of child?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92666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dirty="0" smtClean="0"/>
              <a:t>Ethics</a:t>
            </a:r>
            <a:endParaRPr lang="en-GB" sz="4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sz="2800" dirty="0" smtClean="0"/>
              <a:t>Gentile, 2010 identifies what she calls</a:t>
            </a:r>
          </a:p>
          <a:p>
            <a:pPr marL="0" indent="0" algn="ctr">
              <a:buNone/>
            </a:pPr>
            <a:r>
              <a:rPr lang="en-GB" sz="2800" dirty="0" smtClean="0"/>
              <a:t>‘</a:t>
            </a:r>
            <a:r>
              <a:rPr lang="en-GB" sz="2800" b="1" dirty="0" smtClean="0"/>
              <a:t>Ethics Fatigue</a:t>
            </a:r>
            <a:r>
              <a:rPr lang="en-GB" sz="2800" dirty="0" smtClean="0"/>
              <a:t>’</a:t>
            </a:r>
          </a:p>
          <a:p>
            <a:pPr marL="0" indent="0" algn="ctr">
              <a:buNone/>
            </a:pPr>
            <a:endParaRPr lang="en-GB" sz="2800" dirty="0" smtClean="0"/>
          </a:p>
          <a:p>
            <a:r>
              <a:rPr lang="en-GB" sz="2800" dirty="0" smtClean="0"/>
              <a:t>Wherein ‘</a:t>
            </a:r>
            <a:r>
              <a:rPr lang="en-GB" sz="2800" i="1" dirty="0" smtClean="0"/>
              <a:t>Functional Process</a:t>
            </a:r>
            <a:r>
              <a:rPr lang="en-GB" sz="2800" dirty="0" smtClean="0"/>
              <a:t>’ rather than ‘</a:t>
            </a:r>
            <a:r>
              <a:rPr lang="en-GB" sz="2800" i="1" dirty="0" smtClean="0"/>
              <a:t>Rights Based</a:t>
            </a:r>
            <a:r>
              <a:rPr lang="en-GB" sz="2800" dirty="0" smtClean="0"/>
              <a:t>’ decision making has become the norm (Austerity, Higher Social Worker workloads)</a:t>
            </a:r>
          </a:p>
          <a:p>
            <a:endParaRPr lang="en-GB" sz="2800" dirty="0" smtClean="0"/>
          </a:p>
          <a:p>
            <a:pPr marL="0" indent="0" algn="ctr">
              <a:buNone/>
            </a:pPr>
            <a:r>
              <a:rPr lang="en-GB" sz="2800" dirty="0" smtClean="0"/>
              <a:t>Class exercise: </a:t>
            </a:r>
            <a:r>
              <a:rPr lang="en-GB" sz="2800" b="1" dirty="0" smtClean="0"/>
              <a:t>What are Ethics/Rights?</a:t>
            </a:r>
          </a:p>
          <a:p>
            <a:pPr marL="0" indent="0" algn="ctr">
              <a:buNone/>
            </a:pPr>
            <a:r>
              <a:rPr lang="en-GB" sz="2800" dirty="0" smtClean="0"/>
              <a:t>Discuss and feedback to group</a:t>
            </a:r>
            <a:endParaRPr lang="en-GB" sz="28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10541" y="242082"/>
            <a:ext cx="2503318" cy="16629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52499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dirty="0" smtClean="0"/>
              <a:t>Definitions</a:t>
            </a:r>
            <a:endParaRPr lang="en-GB" sz="4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sz="2800" dirty="0" smtClean="0"/>
              <a:t>Ethics / Virtue / Morality</a:t>
            </a:r>
          </a:p>
          <a:p>
            <a:r>
              <a:rPr lang="en-GB" sz="2800" dirty="0" smtClean="0"/>
              <a:t>Deontology  (what should I do?)</a:t>
            </a:r>
          </a:p>
          <a:p>
            <a:r>
              <a:rPr lang="en-GB" sz="2800" dirty="0" smtClean="0"/>
              <a:t>Virtue Ethics  (What sort of person should I be?)</a:t>
            </a:r>
          </a:p>
          <a:p>
            <a:r>
              <a:rPr lang="en-GB" sz="2800" dirty="0" smtClean="0"/>
              <a:t>Consequentialism  (What is the outcome?)</a:t>
            </a:r>
          </a:p>
          <a:p>
            <a:r>
              <a:rPr lang="en-GB" sz="2800" dirty="0" smtClean="0"/>
              <a:t>Rights</a:t>
            </a:r>
          </a:p>
          <a:p>
            <a:endParaRPr lang="en-GB" sz="2800" dirty="0"/>
          </a:p>
          <a:p>
            <a:pPr marL="0" indent="0">
              <a:buNone/>
            </a:pPr>
            <a:r>
              <a:rPr lang="en-GB" sz="2800" dirty="0" smtClean="0"/>
              <a:t>Are we moral relativists? Or moral absolutists?</a:t>
            </a:r>
          </a:p>
          <a:p>
            <a:endParaRPr lang="en-GB" sz="2800" dirty="0" smtClean="0"/>
          </a:p>
          <a:p>
            <a:pPr marL="0" indent="0" algn="ctr">
              <a:buNone/>
            </a:pPr>
            <a:r>
              <a:rPr lang="en-GB" sz="2800" dirty="0" smtClean="0"/>
              <a:t>Question: </a:t>
            </a:r>
            <a:r>
              <a:rPr lang="en-GB" sz="2800" b="1" dirty="0" smtClean="0"/>
              <a:t>Why do we need to know these ?</a:t>
            </a:r>
            <a:endParaRPr lang="en-GB" sz="2800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6912" y="160338"/>
            <a:ext cx="1534404" cy="1841284"/>
          </a:xfrm>
          <a:prstGeom prst="rect">
            <a:avLst/>
          </a:prstGeom>
        </p:spPr>
      </p:pic>
      <p:sp>
        <p:nvSpPr>
          <p:cNvPr id="5" name="AutoShape 2" descr="Image result for immanuel kant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98546" y="110998"/>
            <a:ext cx="1423736" cy="1857328"/>
          </a:xfrm>
          <a:prstGeom prst="rect">
            <a:avLst/>
          </a:prstGeom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912" y="2590533"/>
            <a:ext cx="1534404" cy="20840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09315" y="2717921"/>
            <a:ext cx="1504154" cy="19566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809897" y="2063931"/>
            <a:ext cx="77136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 smtClean="0"/>
              <a:t>Aristotle</a:t>
            </a:r>
            <a:endParaRPr lang="en-GB" sz="1200" dirty="0"/>
          </a:p>
        </p:txBody>
      </p:sp>
      <p:sp>
        <p:nvSpPr>
          <p:cNvPr id="9" name="TextBox 8"/>
          <p:cNvSpPr txBox="1"/>
          <p:nvPr/>
        </p:nvSpPr>
        <p:spPr>
          <a:xfrm>
            <a:off x="606912" y="4674575"/>
            <a:ext cx="145264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 smtClean="0"/>
              <a:t>Jeremy Bentham</a:t>
            </a:r>
            <a:endParaRPr lang="en-GB" sz="1200" dirty="0"/>
          </a:p>
        </p:txBody>
      </p:sp>
      <p:sp>
        <p:nvSpPr>
          <p:cNvPr id="10" name="TextBox 9"/>
          <p:cNvSpPr txBox="1"/>
          <p:nvPr/>
        </p:nvSpPr>
        <p:spPr>
          <a:xfrm>
            <a:off x="10598870" y="2014646"/>
            <a:ext cx="1223412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 smtClean="0"/>
              <a:t>Immanuel Kant</a:t>
            </a:r>
            <a:endParaRPr lang="en-GB" sz="1100" dirty="0"/>
          </a:p>
        </p:txBody>
      </p:sp>
      <p:sp>
        <p:nvSpPr>
          <p:cNvPr id="11" name="TextBox 10"/>
          <p:cNvSpPr txBox="1"/>
          <p:nvPr/>
        </p:nvSpPr>
        <p:spPr>
          <a:xfrm>
            <a:off x="10564914" y="4674575"/>
            <a:ext cx="11929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 smtClean="0"/>
              <a:t>Thomas</a:t>
            </a:r>
            <a:r>
              <a:rPr lang="en-GB" dirty="0" smtClean="0"/>
              <a:t> </a:t>
            </a:r>
            <a:r>
              <a:rPr lang="en-GB" sz="1200" dirty="0" smtClean="0"/>
              <a:t>Paine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676547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dirty="0" smtClean="0"/>
              <a:t>Question: Why do we need to know these 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92925" y="2481943"/>
            <a:ext cx="8915400" cy="3777622"/>
          </a:xfrm>
        </p:spPr>
        <p:txBody>
          <a:bodyPr>
            <a:noAutofit/>
          </a:bodyPr>
          <a:lstStyle/>
          <a:p>
            <a:r>
              <a:rPr lang="en-GB" sz="2400" dirty="0" smtClean="0"/>
              <a:t>‘</a:t>
            </a:r>
            <a:r>
              <a:rPr lang="en-GB" sz="2400" i="1" dirty="0" smtClean="0"/>
              <a:t>Building Ethical Muscle</a:t>
            </a:r>
            <a:r>
              <a:rPr lang="en-GB" sz="2400" dirty="0" smtClean="0"/>
              <a:t>’ in order to</a:t>
            </a:r>
          </a:p>
          <a:p>
            <a:pPr marL="0" indent="0" algn="ctr">
              <a:buNone/>
            </a:pPr>
            <a:r>
              <a:rPr lang="en-GB" sz="2400" dirty="0" smtClean="0"/>
              <a:t> ‘</a:t>
            </a:r>
            <a:r>
              <a:rPr lang="en-GB" sz="2400" i="1" dirty="0" smtClean="0"/>
              <a:t>to act upon your most deeply held values</a:t>
            </a:r>
            <a:r>
              <a:rPr lang="en-GB" sz="2400" dirty="0" smtClean="0"/>
              <a:t>’</a:t>
            </a:r>
          </a:p>
          <a:p>
            <a:pPr marL="0" indent="0" algn="ctr">
              <a:buNone/>
            </a:pPr>
            <a:endParaRPr lang="en-GB" sz="2400" dirty="0" smtClean="0"/>
          </a:p>
          <a:p>
            <a:pPr marL="0" indent="0">
              <a:buNone/>
            </a:pPr>
            <a:r>
              <a:rPr lang="en-GB" sz="2400" b="1" dirty="0" smtClean="0"/>
              <a:t>Question</a:t>
            </a:r>
            <a:r>
              <a:rPr lang="en-GB" sz="2400" dirty="0" smtClean="0"/>
              <a:t>:</a:t>
            </a:r>
            <a:r>
              <a:rPr lang="en-GB" sz="2400" dirty="0"/>
              <a:t> </a:t>
            </a:r>
            <a:r>
              <a:rPr lang="en-GB" sz="2400" dirty="0" smtClean="0"/>
              <a:t>As an Advocate, who’s </a:t>
            </a:r>
            <a:r>
              <a:rPr lang="en-GB" sz="2400" b="1" dirty="0"/>
              <a:t>v</a:t>
            </a:r>
            <a:r>
              <a:rPr lang="en-GB" sz="2400" b="1" dirty="0" smtClean="0"/>
              <a:t>alues</a:t>
            </a:r>
            <a:r>
              <a:rPr lang="en-GB" sz="2400" dirty="0" smtClean="0"/>
              <a:t> should we work with?</a:t>
            </a:r>
          </a:p>
          <a:p>
            <a:pPr marL="0" indent="0" algn="ctr">
              <a:buNone/>
            </a:pPr>
            <a:r>
              <a:rPr lang="en-GB" sz="2400" dirty="0" smtClean="0"/>
              <a:t>1. Your Organisation</a:t>
            </a:r>
            <a:r>
              <a:rPr lang="en-GB" sz="2400" dirty="0"/>
              <a:t>?</a:t>
            </a:r>
            <a:endParaRPr lang="en-GB" sz="2400" dirty="0" smtClean="0"/>
          </a:p>
          <a:p>
            <a:pPr marL="0" indent="0" algn="ctr">
              <a:buNone/>
            </a:pPr>
            <a:r>
              <a:rPr lang="en-GB" sz="2400" dirty="0" smtClean="0"/>
              <a:t>2. Your Client?</a:t>
            </a:r>
          </a:p>
          <a:p>
            <a:pPr marL="0" indent="0" algn="ctr">
              <a:buNone/>
            </a:pPr>
            <a:r>
              <a:rPr lang="en-GB" sz="2400" dirty="0" smtClean="0"/>
              <a:t>3. Your Own?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7788373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20389" y="95794"/>
            <a:ext cx="10032274" cy="676220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800" b="1" dirty="0" smtClean="0"/>
              <a:t>So Giving Voice to Values then, where do we start?</a:t>
            </a:r>
          </a:p>
          <a:p>
            <a:pPr marL="0" indent="0" algn="ctr">
              <a:buNone/>
            </a:pPr>
            <a:endParaRPr lang="en-GB" sz="2800" b="1" dirty="0" smtClean="0"/>
          </a:p>
          <a:p>
            <a:pPr marL="0" indent="0">
              <a:buNone/>
            </a:pPr>
            <a:r>
              <a:rPr lang="en-GB" sz="2400" dirty="0" smtClean="0"/>
              <a:t>Do we focus on:</a:t>
            </a:r>
          </a:p>
          <a:p>
            <a:pPr lvl="1"/>
            <a:r>
              <a:rPr lang="en-GB" sz="2400" dirty="0" smtClean="0"/>
              <a:t>The Person?</a:t>
            </a:r>
          </a:p>
          <a:p>
            <a:pPr lvl="1"/>
            <a:r>
              <a:rPr lang="en-GB" sz="2400" dirty="0" smtClean="0"/>
              <a:t>The Problem? </a:t>
            </a:r>
          </a:p>
          <a:p>
            <a:pPr lvl="1"/>
            <a:r>
              <a:rPr lang="en-GB" sz="2400" dirty="0" smtClean="0"/>
              <a:t>The Procedure?</a:t>
            </a:r>
          </a:p>
          <a:p>
            <a:pPr lvl="1"/>
            <a:endParaRPr lang="en-GB" sz="2400" dirty="0" smtClean="0"/>
          </a:p>
          <a:p>
            <a:pPr marL="0" indent="0" algn="ctr">
              <a:buNone/>
            </a:pPr>
            <a:r>
              <a:rPr lang="en-GB" sz="2400" dirty="0" smtClean="0"/>
              <a:t>In exploring the answer to this should we first ask ourselves:</a:t>
            </a:r>
          </a:p>
          <a:p>
            <a:pPr marL="0" indent="0" algn="ctr">
              <a:buNone/>
            </a:pPr>
            <a:endParaRPr lang="en-GB" sz="2400" dirty="0" smtClean="0"/>
          </a:p>
          <a:p>
            <a:pPr lvl="1"/>
            <a:r>
              <a:rPr lang="en-GB" sz="2400" dirty="0" smtClean="0"/>
              <a:t>What habits of being do we have?</a:t>
            </a:r>
          </a:p>
          <a:p>
            <a:pPr lvl="1"/>
            <a:r>
              <a:rPr lang="en-GB" sz="2400" dirty="0" smtClean="0"/>
              <a:t>What level of ‘</a:t>
            </a:r>
            <a:r>
              <a:rPr lang="en-GB" sz="2400" i="1" dirty="0" smtClean="0"/>
              <a:t>Values</a:t>
            </a:r>
            <a:r>
              <a:rPr lang="en-GB" sz="2400" dirty="0" smtClean="0"/>
              <a:t>’ do we hold within these habits of being?</a:t>
            </a:r>
          </a:p>
          <a:p>
            <a:pPr lvl="1"/>
            <a:r>
              <a:rPr lang="en-GB" sz="2400" dirty="0" smtClean="0"/>
              <a:t>Do we take our ‘</a:t>
            </a:r>
            <a:r>
              <a:rPr lang="en-GB" sz="2400" i="1" dirty="0" smtClean="0"/>
              <a:t>whole selves</a:t>
            </a:r>
            <a:r>
              <a:rPr lang="en-GB" sz="2400" dirty="0" smtClean="0"/>
              <a:t>’ to work?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86743" y="748978"/>
            <a:ext cx="4259802" cy="28487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2571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4548" y="138607"/>
            <a:ext cx="8911687" cy="1280890"/>
          </a:xfrm>
        </p:spPr>
        <p:txBody>
          <a:bodyPr>
            <a:normAutofit/>
          </a:bodyPr>
          <a:lstStyle/>
          <a:p>
            <a:pPr algn="ctr"/>
            <a:r>
              <a:rPr lang="en-GB" sz="4800" dirty="0" smtClean="0"/>
              <a:t>Practice</a:t>
            </a:r>
            <a:endParaRPr lang="en-GB" sz="4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77440" y="1419497"/>
            <a:ext cx="9692640" cy="5438503"/>
          </a:xfrm>
        </p:spPr>
        <p:txBody>
          <a:bodyPr>
            <a:normAutofit/>
          </a:bodyPr>
          <a:lstStyle/>
          <a:p>
            <a:r>
              <a:rPr lang="en-GB" sz="2400" dirty="0" smtClean="0"/>
              <a:t>Are we practised in ‘Voicing’ our own Values?</a:t>
            </a:r>
          </a:p>
          <a:p>
            <a:r>
              <a:rPr lang="en-GB" sz="2400" dirty="0" smtClean="0"/>
              <a:t>Are we consistent in who we really are?</a:t>
            </a:r>
          </a:p>
          <a:p>
            <a:r>
              <a:rPr lang="en-GB" sz="2400" dirty="0" smtClean="0"/>
              <a:t>Are we consistent in what we hold true to?</a:t>
            </a:r>
          </a:p>
          <a:p>
            <a:endParaRPr lang="en-GB" sz="2400" dirty="0" smtClean="0"/>
          </a:p>
          <a:p>
            <a:pPr marL="0" indent="0" algn="ctr">
              <a:buNone/>
            </a:pPr>
            <a:r>
              <a:rPr lang="en-GB" sz="2400" dirty="0" smtClean="0"/>
              <a:t>And importantly..</a:t>
            </a:r>
          </a:p>
          <a:p>
            <a:pPr marL="0" indent="0">
              <a:buNone/>
            </a:pPr>
            <a:r>
              <a:rPr lang="en-GB" sz="2400" dirty="0" smtClean="0"/>
              <a:t>How do we react when </a:t>
            </a:r>
            <a:r>
              <a:rPr lang="en-GB" sz="2400" b="1" dirty="0" smtClean="0"/>
              <a:t>our</a:t>
            </a:r>
            <a:r>
              <a:rPr lang="en-GB" sz="2400" dirty="0" smtClean="0"/>
              <a:t> ‘Values’ are challenged by:</a:t>
            </a:r>
          </a:p>
          <a:p>
            <a:pPr lvl="1"/>
            <a:r>
              <a:rPr lang="en-GB" sz="2400" dirty="0" smtClean="0"/>
              <a:t>1. Our Clients?</a:t>
            </a:r>
          </a:p>
          <a:p>
            <a:pPr lvl="1"/>
            <a:r>
              <a:rPr lang="en-GB" sz="2400" dirty="0" smtClean="0"/>
              <a:t>2. Our Organisation?</a:t>
            </a:r>
          </a:p>
          <a:p>
            <a:pPr lvl="1"/>
            <a:r>
              <a:rPr lang="en-GB" sz="2400" dirty="0" smtClean="0"/>
              <a:t>3. Ourselves?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8113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Obama’s Call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Asking us to be…</a:t>
            </a:r>
          </a:p>
          <a:p>
            <a:pPr marL="0" indent="0" algn="ctr">
              <a:buNone/>
            </a:pPr>
            <a:r>
              <a:rPr lang="en-GB" sz="5400" i="1" dirty="0" smtClean="0"/>
              <a:t>Ready, willing, and able to ‘make the hard call choices’</a:t>
            </a:r>
            <a:endParaRPr lang="en-GB" sz="5400" i="1" dirty="0"/>
          </a:p>
        </p:txBody>
      </p:sp>
      <p:sp>
        <p:nvSpPr>
          <p:cNvPr id="4" name="AutoShape 2" descr="Image result for obama speech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05673" y="4565504"/>
            <a:ext cx="2981231" cy="19447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7675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Choice to Act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400" dirty="0" smtClean="0"/>
              <a:t>So when people see misbehaviours i.e. When lapses in ethical behaviour are recognised..</a:t>
            </a:r>
          </a:p>
          <a:p>
            <a:pPr marL="0" indent="0">
              <a:buNone/>
            </a:pPr>
            <a:endParaRPr lang="en-GB" sz="2400" dirty="0" smtClean="0"/>
          </a:p>
          <a:p>
            <a:pPr marL="0" indent="0" algn="ctr">
              <a:buNone/>
            </a:pPr>
            <a:r>
              <a:rPr lang="en-GB" sz="2400" b="1" dirty="0" smtClean="0"/>
              <a:t>Why do people fail to act or speak out?</a:t>
            </a:r>
          </a:p>
          <a:p>
            <a:pPr marL="0" indent="0" algn="ctr">
              <a:buNone/>
            </a:pPr>
            <a:endParaRPr lang="en-GB" sz="2400" b="1" dirty="0" smtClean="0"/>
          </a:p>
          <a:p>
            <a:pPr marL="400050" lvl="1" indent="0">
              <a:buNone/>
            </a:pPr>
            <a:r>
              <a:rPr lang="en-GB" sz="2400" dirty="0" smtClean="0"/>
              <a:t>Is it because…</a:t>
            </a:r>
          </a:p>
          <a:p>
            <a:pPr marL="400050" lvl="1" indent="0">
              <a:buNone/>
            </a:pPr>
            <a:endParaRPr lang="en-GB" sz="2400" dirty="0" smtClean="0"/>
          </a:p>
          <a:p>
            <a:pPr marL="0" indent="0" algn="ctr">
              <a:buNone/>
            </a:pPr>
            <a:r>
              <a:rPr lang="en-GB" sz="2400" dirty="0" smtClean="0"/>
              <a:t>they believe that it is not possible to do so?</a:t>
            </a:r>
          </a:p>
          <a:p>
            <a:pPr marL="0" indent="0" algn="ctr">
              <a:buNone/>
            </a:pPr>
            <a:endParaRPr lang="en-GB" sz="2400" dirty="0" smtClean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78492" y="194164"/>
            <a:ext cx="2281115" cy="17108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55684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La </a:t>
            </a:r>
            <a:r>
              <a:rPr lang="en-GB" dirty="0" err="1" smtClean="0"/>
              <a:t>Mauvaise</a:t>
            </a:r>
            <a:r>
              <a:rPr lang="en-GB" dirty="0" smtClean="0"/>
              <a:t> </a:t>
            </a:r>
            <a:r>
              <a:rPr lang="en-GB" dirty="0" err="1" smtClean="0"/>
              <a:t>Foi</a:t>
            </a:r>
            <a:r>
              <a:rPr lang="en-GB" dirty="0" smtClean="0"/>
              <a:t> &amp;</a:t>
            </a:r>
            <a:br>
              <a:rPr lang="en-GB" dirty="0" smtClean="0"/>
            </a:br>
            <a:r>
              <a:rPr lang="en-GB" dirty="0" smtClean="0"/>
              <a:t>The ‘Disablers’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1" y="2133600"/>
            <a:ext cx="9422275" cy="4631184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sz="2400" dirty="0" smtClean="0"/>
              <a:t>‘Disablers’ are reasons we give for not acting on moral values, </a:t>
            </a:r>
            <a:r>
              <a:rPr lang="en-GB" sz="2400" dirty="0" err="1" smtClean="0"/>
              <a:t>i.e</a:t>
            </a:r>
            <a:r>
              <a:rPr lang="en-GB" sz="2400" dirty="0" smtClean="0"/>
              <a:t> “I had no choice!”, the denial of freedom</a:t>
            </a:r>
          </a:p>
          <a:p>
            <a:pPr marL="0" indent="0" algn="ctr">
              <a:buNone/>
            </a:pPr>
            <a:endParaRPr lang="en-GB" sz="2400" dirty="0" smtClean="0"/>
          </a:p>
          <a:p>
            <a:pPr marL="0" indent="0">
              <a:buNone/>
            </a:pPr>
            <a:r>
              <a:rPr lang="en-GB" sz="2400" dirty="0" err="1" smtClean="0"/>
              <a:t>Mauvaise</a:t>
            </a:r>
            <a:r>
              <a:rPr lang="en-GB" sz="2400" dirty="0" smtClean="0"/>
              <a:t> </a:t>
            </a:r>
            <a:r>
              <a:rPr lang="en-GB" sz="2400" dirty="0" err="1" smtClean="0"/>
              <a:t>Foi</a:t>
            </a:r>
            <a:r>
              <a:rPr lang="en-GB" sz="2400" dirty="0" smtClean="0"/>
              <a:t> can take several forms:</a:t>
            </a:r>
          </a:p>
          <a:p>
            <a:pPr marL="0" indent="0">
              <a:buNone/>
            </a:pPr>
            <a:endParaRPr lang="en-GB" sz="2400" dirty="0" smtClean="0"/>
          </a:p>
          <a:p>
            <a:r>
              <a:rPr lang="en-GB" sz="2400" dirty="0" smtClean="0"/>
              <a:t>Banality or inaction (failure by omission)</a:t>
            </a:r>
          </a:p>
          <a:p>
            <a:r>
              <a:rPr lang="en-GB" sz="2400" dirty="0" smtClean="0"/>
              <a:t>Identifying with the past, refusing to progress or advance</a:t>
            </a:r>
          </a:p>
          <a:p>
            <a:r>
              <a:rPr lang="en-GB" sz="2400" dirty="0" smtClean="0"/>
              <a:t>Living according to the image others have made of us, and fulfilling their expectations</a:t>
            </a:r>
          </a:p>
          <a:p>
            <a:endParaRPr lang="en-GB" sz="2400" dirty="0"/>
          </a:p>
          <a:p>
            <a:pPr marL="0" indent="0" algn="ctr">
              <a:buNone/>
            </a:pPr>
            <a:r>
              <a:rPr lang="en-GB" sz="2400" b="1" dirty="0" smtClean="0"/>
              <a:t>All of which are methods of avoiding personal choice and responsibility!</a:t>
            </a:r>
          </a:p>
        </p:txBody>
      </p:sp>
      <p:pic>
        <p:nvPicPr>
          <p:cNvPr id="1026" name="Picture 2" descr="Image result for sartre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2465" y="178258"/>
            <a:ext cx="1753491" cy="1758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1516111" y="1935355"/>
            <a:ext cx="1293944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 smtClean="0"/>
              <a:t>Jean-Paul Sartre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11104793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dirty="0" smtClean="0"/>
              <a:t>Practice</a:t>
            </a:r>
            <a:endParaRPr lang="en-GB" sz="4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400" dirty="0" smtClean="0"/>
              <a:t>So if we practice what we believe i.e.</a:t>
            </a:r>
          </a:p>
          <a:p>
            <a:endParaRPr lang="en-GB" sz="2400" dirty="0" smtClean="0"/>
          </a:p>
          <a:p>
            <a:r>
              <a:rPr lang="en-GB" sz="2400" dirty="0" smtClean="0"/>
              <a:t>Demonstrate our beliefs through our actions then…</a:t>
            </a:r>
          </a:p>
          <a:p>
            <a:endParaRPr lang="en-GB" sz="2400" dirty="0" smtClean="0"/>
          </a:p>
          <a:p>
            <a:r>
              <a:rPr lang="en-GB" sz="2400" dirty="0" smtClean="0"/>
              <a:t>Using the idiom: ‘Practice makes perfect’ (which may not be entirely accurate)</a:t>
            </a:r>
          </a:p>
          <a:p>
            <a:endParaRPr lang="en-GB" sz="2400" dirty="0" smtClean="0"/>
          </a:p>
          <a:p>
            <a:r>
              <a:rPr lang="en-GB" sz="2400" dirty="0" smtClean="0"/>
              <a:t>And according to Gentile, 2010, ‘Practice makes our Voice &amp; Action more likely’, Hopefully arriving at a place where we </a:t>
            </a:r>
            <a:endParaRPr lang="en-GB" sz="24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3907" y="78918"/>
            <a:ext cx="2564722" cy="18260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80274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82509" y="206099"/>
            <a:ext cx="8911687" cy="1280890"/>
          </a:xfrm>
        </p:spPr>
        <p:txBody>
          <a:bodyPr/>
          <a:lstStyle/>
          <a:p>
            <a:pPr algn="ctr"/>
            <a:r>
              <a:rPr lang="en-GB" dirty="0" smtClean="0"/>
              <a:t>Practice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0502" y="1071153"/>
            <a:ext cx="9515703" cy="5199017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600" dirty="0" smtClean="0"/>
              <a:t>Where we…</a:t>
            </a:r>
          </a:p>
          <a:p>
            <a:pPr marL="0" indent="0" algn="ctr">
              <a:buNone/>
            </a:pPr>
            <a:endParaRPr lang="en-GB" sz="2600" dirty="0" smtClean="0"/>
          </a:p>
          <a:p>
            <a:r>
              <a:rPr lang="en-GB" sz="2400" dirty="0" smtClean="0"/>
              <a:t>Carry Ourselves and the Voice of our client with…</a:t>
            </a:r>
          </a:p>
          <a:p>
            <a:endParaRPr lang="en-GB" sz="2400" dirty="0" smtClean="0"/>
          </a:p>
          <a:p>
            <a:r>
              <a:rPr lang="en-GB" sz="2400" dirty="0" smtClean="0"/>
              <a:t>Competence &amp; Conviction with both…</a:t>
            </a:r>
          </a:p>
          <a:p>
            <a:endParaRPr lang="en-GB" sz="2400" dirty="0" smtClean="0"/>
          </a:p>
          <a:p>
            <a:r>
              <a:rPr lang="en-GB" sz="2400" dirty="0" smtClean="0"/>
              <a:t>Individual &amp; Collective Responsibility i.e. Knowing What is Right and…</a:t>
            </a:r>
          </a:p>
          <a:p>
            <a:endParaRPr lang="en-GB" sz="2400" dirty="0" smtClean="0"/>
          </a:p>
          <a:p>
            <a:r>
              <a:rPr lang="en-GB" sz="2400" dirty="0" smtClean="0"/>
              <a:t>Making it happen</a:t>
            </a:r>
          </a:p>
          <a:p>
            <a:pPr marL="0" indent="0">
              <a:buNone/>
            </a:pPr>
            <a:endParaRPr lang="en-GB" sz="24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0266" y="120424"/>
            <a:ext cx="1452240" cy="1452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0588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Part 2: Values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https://www.youtube.com/watch?v=U9t4KQYcO6M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46911" y="372861"/>
            <a:ext cx="2729883" cy="27298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9376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918087"/>
          </a:xfrm>
        </p:spPr>
        <p:txBody>
          <a:bodyPr/>
          <a:lstStyle/>
          <a:p>
            <a:pPr algn="ctr"/>
            <a:r>
              <a:rPr lang="en-GB" dirty="0" smtClean="0"/>
              <a:t>The Challenge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1542197"/>
            <a:ext cx="8915400" cy="436902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000" dirty="0" smtClean="0"/>
              <a:t>The challenge is not so much to consider purely what is the </a:t>
            </a:r>
            <a:r>
              <a:rPr lang="en-GB" sz="2000" b="1" dirty="0" smtClean="0"/>
              <a:t>RIGHT</a:t>
            </a:r>
            <a:r>
              <a:rPr lang="en-GB" sz="2000" dirty="0" smtClean="0"/>
              <a:t> answer but:</a:t>
            </a:r>
          </a:p>
          <a:p>
            <a:pPr marL="0" indent="0">
              <a:buNone/>
            </a:pPr>
            <a:endParaRPr lang="en-GB" sz="2000" dirty="0" smtClean="0"/>
          </a:p>
          <a:p>
            <a:r>
              <a:rPr lang="en-GB" sz="2000" dirty="0" smtClean="0"/>
              <a:t>To address the Ethical Challenges and to…</a:t>
            </a:r>
          </a:p>
          <a:p>
            <a:r>
              <a:rPr lang="en-GB" sz="2000" dirty="0" smtClean="0"/>
              <a:t>Focus on how to act on ones’ values in a given situation</a:t>
            </a:r>
          </a:p>
          <a:p>
            <a:endParaRPr lang="en-GB" sz="2000" dirty="0" smtClean="0"/>
          </a:p>
          <a:p>
            <a:pPr marL="0" indent="0">
              <a:buNone/>
            </a:pPr>
            <a:r>
              <a:rPr lang="en-GB" sz="2000" dirty="0" smtClean="0"/>
              <a:t>That is to practice handling the </a:t>
            </a:r>
          </a:p>
          <a:p>
            <a:pPr lvl="1"/>
            <a:r>
              <a:rPr lang="en-GB" sz="2000" dirty="0" smtClean="0"/>
              <a:t>Discomforts </a:t>
            </a:r>
          </a:p>
          <a:p>
            <a:pPr lvl="1"/>
            <a:r>
              <a:rPr lang="en-GB" sz="2000" dirty="0" smtClean="0"/>
              <a:t>Threats</a:t>
            </a:r>
          </a:p>
          <a:p>
            <a:pPr lvl="1"/>
            <a:r>
              <a:rPr lang="en-GB" sz="2000" dirty="0" smtClean="0"/>
              <a:t>Isolation</a:t>
            </a:r>
          </a:p>
          <a:p>
            <a:pPr lvl="1"/>
            <a:r>
              <a:rPr lang="en-GB" sz="2000" dirty="0" smtClean="0"/>
              <a:t>Embarrassments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5396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Values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400" b="1" dirty="0"/>
              <a:t>So what then are values?</a:t>
            </a:r>
          </a:p>
          <a:p>
            <a:pPr marL="0" indent="0" algn="ctr">
              <a:buNone/>
            </a:pPr>
            <a:endParaRPr lang="en-GB" sz="2400" b="1" dirty="0"/>
          </a:p>
          <a:p>
            <a:r>
              <a:rPr lang="en-GB" sz="2400" dirty="0"/>
              <a:t>What values do you share?</a:t>
            </a:r>
          </a:p>
          <a:p>
            <a:endParaRPr lang="en-GB" sz="2400" dirty="0"/>
          </a:p>
          <a:p>
            <a:pPr marL="0" indent="0" algn="ctr">
              <a:buNone/>
            </a:pPr>
            <a:r>
              <a:rPr lang="en-GB" sz="2400" b="1" dirty="0"/>
              <a:t>In your groups describe what values </a:t>
            </a:r>
            <a:r>
              <a:rPr lang="en-GB" sz="2400" b="1" dirty="0" smtClean="0"/>
              <a:t>are</a:t>
            </a:r>
          </a:p>
          <a:p>
            <a:pPr marL="0" indent="0" algn="ctr">
              <a:buNone/>
            </a:pPr>
            <a:endParaRPr lang="en-GB" sz="2400" b="1" dirty="0"/>
          </a:p>
          <a:p>
            <a:r>
              <a:rPr lang="en-GB" sz="2400" i="1" dirty="0"/>
              <a:t>Feedback to the group your agreed definition(s)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32377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822553"/>
          </a:xfrm>
        </p:spPr>
        <p:txBody>
          <a:bodyPr/>
          <a:lstStyle/>
          <a:p>
            <a:pPr algn="ctr"/>
            <a:r>
              <a:rPr lang="en-GB" dirty="0" smtClean="0"/>
              <a:t>Values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01824" y="1202823"/>
            <a:ext cx="9602788" cy="5319897"/>
          </a:xfrm>
        </p:spPr>
        <p:txBody>
          <a:bodyPr>
            <a:noAutofit/>
          </a:bodyPr>
          <a:lstStyle/>
          <a:p>
            <a:endParaRPr lang="en-GB" sz="2400" dirty="0" smtClean="0"/>
          </a:p>
          <a:p>
            <a:pPr marL="0" indent="0" algn="ctr">
              <a:buNone/>
            </a:pPr>
            <a:r>
              <a:rPr lang="en-GB" sz="2400" b="1" dirty="0" smtClean="0"/>
              <a:t>Knowing what values we do and don’t share is useful, Why?</a:t>
            </a:r>
          </a:p>
          <a:p>
            <a:pPr marL="0" indent="0" algn="ctr">
              <a:buNone/>
            </a:pPr>
            <a:endParaRPr lang="en-GB" sz="2400" b="1" dirty="0" smtClean="0"/>
          </a:p>
          <a:p>
            <a:r>
              <a:rPr lang="en-GB" sz="2400" i="1" dirty="0" smtClean="0"/>
              <a:t>Return to your groups and identify why</a:t>
            </a:r>
          </a:p>
          <a:p>
            <a:pPr marL="0" indent="0" algn="ctr">
              <a:buNone/>
            </a:pPr>
            <a:endParaRPr lang="en-GB" sz="2400" i="1" dirty="0" smtClean="0"/>
          </a:p>
          <a:p>
            <a:pPr lvl="1"/>
            <a:r>
              <a:rPr lang="en-GB" sz="2400" i="1" dirty="0" smtClean="0"/>
              <a:t>1. What differences or disagreements might challenge these values sets?</a:t>
            </a:r>
          </a:p>
          <a:p>
            <a:pPr lvl="1"/>
            <a:r>
              <a:rPr lang="en-GB" sz="2400" i="1" dirty="0" smtClean="0"/>
              <a:t>2. Would they prevent you working together towards shared goals?</a:t>
            </a:r>
          </a:p>
          <a:p>
            <a:pPr lvl="1"/>
            <a:endParaRPr lang="en-GB" sz="2400" i="1" dirty="0" smtClean="0"/>
          </a:p>
          <a:p>
            <a:pPr marL="457200" lvl="1" indent="0">
              <a:buNone/>
            </a:pPr>
            <a:r>
              <a:rPr lang="en-GB" sz="2400" b="1" dirty="0" smtClean="0"/>
              <a:t>Consider these two points with regards to culture, contexts, belief systems, religions, </a:t>
            </a:r>
            <a:r>
              <a:rPr lang="en-GB" sz="2400" b="1" dirty="0"/>
              <a:t>l</a:t>
            </a:r>
            <a:r>
              <a:rPr lang="en-GB" sz="2400" b="1" dirty="0" smtClean="0"/>
              <a:t>aw, policies and ‘Value Conflicts’</a:t>
            </a:r>
          </a:p>
          <a:p>
            <a:endParaRPr lang="en-GB" sz="2400" i="1" dirty="0"/>
          </a:p>
        </p:txBody>
      </p:sp>
    </p:spTree>
    <p:extLst>
      <p:ext uri="{BB962C8B-B14F-4D97-AF65-F5344CB8AC3E}">
        <p14:creationId xmlns:p14="http://schemas.microsoft.com/office/powerpoint/2010/main" val="6994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822553"/>
          </a:xfrm>
        </p:spPr>
        <p:txBody>
          <a:bodyPr/>
          <a:lstStyle/>
          <a:p>
            <a:pPr algn="ctr"/>
            <a:r>
              <a:rPr lang="en-GB" dirty="0" smtClean="0"/>
              <a:t>Common Ground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01824" y="1202823"/>
            <a:ext cx="9602788" cy="531989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 smtClean="0"/>
              <a:t>Shared values / consensus can be a short list!</a:t>
            </a:r>
          </a:p>
          <a:p>
            <a:r>
              <a:rPr lang="en-GB" sz="2400" dirty="0" smtClean="0"/>
              <a:t>Freedom</a:t>
            </a:r>
          </a:p>
          <a:p>
            <a:r>
              <a:rPr lang="en-GB" sz="2400" dirty="0" smtClean="0"/>
              <a:t>Justice</a:t>
            </a:r>
          </a:p>
          <a:p>
            <a:r>
              <a:rPr lang="en-GB" sz="2400" dirty="0" smtClean="0"/>
              <a:t>Honesty</a:t>
            </a:r>
          </a:p>
          <a:p>
            <a:r>
              <a:rPr lang="en-GB" sz="2400" dirty="0" smtClean="0"/>
              <a:t>Fairness, and so on..</a:t>
            </a:r>
          </a:p>
          <a:p>
            <a:endParaRPr lang="en-GB" sz="2400" dirty="0"/>
          </a:p>
          <a:p>
            <a:pPr marL="0" indent="0">
              <a:buNone/>
            </a:pPr>
            <a:r>
              <a:rPr lang="en-GB" sz="2400" dirty="0" smtClean="0"/>
              <a:t>It’s important to consider what we mean by these terms, and how different people have different ideas about fairness, justice, etc. 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 smtClean="0"/>
          </a:p>
          <a:p>
            <a:endParaRPr lang="en-GB" sz="24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25265" y="5014018"/>
            <a:ext cx="3562905" cy="1657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7500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822553"/>
          </a:xfrm>
        </p:spPr>
        <p:txBody>
          <a:bodyPr/>
          <a:lstStyle/>
          <a:p>
            <a:pPr algn="ctr"/>
            <a:r>
              <a:rPr lang="en-GB" dirty="0" smtClean="0"/>
              <a:t>Common Ground &amp; The General Will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70836" y="1211449"/>
            <a:ext cx="9602788" cy="5319897"/>
          </a:xfrm>
        </p:spPr>
        <p:txBody>
          <a:bodyPr>
            <a:noAutofit/>
          </a:bodyPr>
          <a:lstStyle/>
          <a:p>
            <a:r>
              <a:rPr lang="en-GB" sz="2400" dirty="0" smtClean="0"/>
              <a:t>Rousseau proposes that the ‘general will’ consists of the collective wishes of everyone, directed towards common interests.</a:t>
            </a:r>
          </a:p>
          <a:p>
            <a:endParaRPr lang="en-GB" sz="2400" dirty="0"/>
          </a:p>
          <a:p>
            <a:pPr marL="0" indent="0" algn="ctr">
              <a:buNone/>
            </a:pPr>
            <a:r>
              <a:rPr lang="en-GB" sz="2400" b="1" dirty="0" smtClean="0"/>
              <a:t>But common ground/consensus is no refuge for immorality either!</a:t>
            </a:r>
          </a:p>
          <a:p>
            <a:pPr marL="0" indent="0" algn="ctr">
              <a:buNone/>
            </a:pPr>
            <a:r>
              <a:rPr lang="en-GB" sz="2400" b="1" dirty="0" smtClean="0"/>
              <a:t>‘</a:t>
            </a:r>
            <a:r>
              <a:rPr lang="en-GB" sz="2400" i="1" dirty="0" smtClean="0"/>
              <a:t>Terror is nothing more than justice, prompt, severe and inflexible</a:t>
            </a:r>
            <a:r>
              <a:rPr lang="en-GB" sz="2400" b="1" dirty="0" smtClean="0"/>
              <a:t>’ - Robespierre</a:t>
            </a:r>
          </a:p>
          <a:p>
            <a:pPr marL="0" indent="0" algn="ctr">
              <a:buNone/>
            </a:pPr>
            <a:endParaRPr lang="en-GB" sz="2400" b="1" dirty="0" smtClean="0"/>
          </a:p>
          <a:p>
            <a:pPr marL="0" indent="0">
              <a:buNone/>
            </a:pPr>
            <a:r>
              <a:rPr lang="en-GB" sz="2400" i="1" dirty="0" smtClean="0"/>
              <a:t>‘Thou </a:t>
            </a:r>
            <a:r>
              <a:rPr lang="en-GB" sz="2400" i="1" dirty="0"/>
              <a:t>shalt not follow a multitude to do evil; neither shalt thou speak in a cause to decline after many to wrest judgment</a:t>
            </a:r>
            <a:r>
              <a:rPr lang="en-GB" sz="2400" i="1" dirty="0" smtClean="0"/>
              <a:t>.’</a:t>
            </a:r>
            <a:r>
              <a:rPr lang="en-GB" sz="2400" i="1" dirty="0"/>
              <a:t> – Exodus 23:2</a:t>
            </a:r>
            <a:endParaRPr lang="en-GB" sz="2400" b="1" i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619" y="1285604"/>
            <a:ext cx="1443221" cy="20096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620" y="4064243"/>
            <a:ext cx="1443220" cy="19268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216830" y="5973176"/>
            <a:ext cx="1754006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 err="1"/>
              <a:t>Maximilien</a:t>
            </a:r>
            <a:r>
              <a:rPr lang="en-GB" sz="1100" dirty="0"/>
              <a:t> Robespierre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75152" y="3274139"/>
            <a:ext cx="1837362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 smtClean="0"/>
              <a:t>Jean-Jacques Rousseau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38290448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822553"/>
          </a:xfrm>
        </p:spPr>
        <p:txBody>
          <a:bodyPr/>
          <a:lstStyle/>
          <a:p>
            <a:pPr algn="ctr"/>
            <a:r>
              <a:rPr lang="en-GB" dirty="0" smtClean="0"/>
              <a:t>Value Conflict in the Workplace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1446663"/>
            <a:ext cx="8915400" cy="5008728"/>
          </a:xfrm>
        </p:spPr>
        <p:txBody>
          <a:bodyPr/>
          <a:lstStyle/>
          <a:p>
            <a:r>
              <a:rPr lang="en-GB" dirty="0" smtClean="0"/>
              <a:t>Do we have the ability to </a:t>
            </a:r>
            <a:r>
              <a:rPr lang="en-GB" b="1" dirty="0" smtClean="0"/>
              <a:t>chose</a:t>
            </a:r>
            <a:r>
              <a:rPr lang="en-GB" dirty="0" smtClean="0"/>
              <a:t> our response?</a:t>
            </a:r>
          </a:p>
          <a:p>
            <a:r>
              <a:rPr lang="en-GB" dirty="0" smtClean="0"/>
              <a:t>Are we free to act with ‘Agency’?</a:t>
            </a:r>
          </a:p>
          <a:p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In other words are we (all)</a:t>
            </a:r>
          </a:p>
          <a:p>
            <a:pPr lvl="1"/>
            <a:r>
              <a:rPr lang="en-GB" dirty="0" smtClean="0"/>
              <a:t>‘</a:t>
            </a:r>
            <a:r>
              <a:rPr lang="en-GB" i="1" dirty="0" smtClean="0"/>
              <a:t>Capable of speaking and acting on our values?</a:t>
            </a:r>
          </a:p>
          <a:p>
            <a:pPr lvl="1"/>
            <a:r>
              <a:rPr lang="en-GB" i="1" dirty="0" smtClean="0"/>
              <a:t>Have we always done so?</a:t>
            </a:r>
          </a:p>
          <a:p>
            <a:pPr lvl="1"/>
            <a:endParaRPr lang="en-GB" i="1" dirty="0" smtClean="0"/>
          </a:p>
          <a:p>
            <a:r>
              <a:rPr lang="en-GB" dirty="0" smtClean="0"/>
              <a:t>Assuming the answer ‘No!’ then we begin to understand that</a:t>
            </a:r>
          </a:p>
          <a:p>
            <a:pPr lvl="1"/>
            <a:r>
              <a:rPr lang="en-GB" i="1" dirty="0" smtClean="0"/>
              <a:t>Good versus Evil</a:t>
            </a:r>
          </a:p>
          <a:p>
            <a:pPr lvl="1"/>
            <a:r>
              <a:rPr lang="en-GB" i="1" dirty="0" smtClean="0"/>
              <a:t>Right versus Wrong</a:t>
            </a:r>
          </a:p>
          <a:p>
            <a:pPr lvl="1"/>
            <a:r>
              <a:rPr lang="en-GB" i="1" dirty="0" smtClean="0"/>
              <a:t>Action versus Inaction </a:t>
            </a:r>
          </a:p>
          <a:p>
            <a:pPr marL="0" indent="0" algn="ctr">
              <a:buNone/>
            </a:pPr>
            <a:r>
              <a:rPr lang="en-GB" b="1" dirty="0" smtClean="0"/>
              <a:t>Becomes a matter of </a:t>
            </a:r>
            <a:r>
              <a:rPr lang="en-GB" b="1" u="sng" dirty="0" smtClean="0"/>
              <a:t>Choice!</a:t>
            </a:r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67771" y="4744171"/>
            <a:ext cx="3024229" cy="2074851"/>
          </a:xfrm>
          <a:prstGeom prst="rect">
            <a:avLst/>
          </a:prstGeom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783" y="1347664"/>
            <a:ext cx="1923073" cy="19230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6603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Conflicts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32458" y="1367246"/>
            <a:ext cx="9672456" cy="53731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 smtClean="0"/>
              <a:t>Are: </a:t>
            </a:r>
          </a:p>
          <a:p>
            <a:pPr lvl="1"/>
            <a:r>
              <a:rPr lang="en-GB" sz="2000" dirty="0" smtClean="0"/>
              <a:t>Expected </a:t>
            </a:r>
          </a:p>
          <a:p>
            <a:pPr lvl="1"/>
            <a:r>
              <a:rPr lang="en-GB" sz="2000" dirty="0" smtClean="0"/>
              <a:t>Anticipated</a:t>
            </a:r>
          </a:p>
          <a:p>
            <a:pPr lvl="1"/>
            <a:r>
              <a:rPr lang="en-GB" sz="2000" dirty="0" smtClean="0"/>
              <a:t>Identifiable</a:t>
            </a:r>
          </a:p>
          <a:p>
            <a:pPr lvl="1"/>
            <a:r>
              <a:rPr lang="en-GB" sz="2000" dirty="0" smtClean="0"/>
              <a:t>Planned for</a:t>
            </a:r>
          </a:p>
          <a:p>
            <a:pPr lvl="1"/>
            <a:r>
              <a:rPr lang="en-GB" sz="2000" dirty="0" smtClean="0"/>
              <a:t>Welcomed</a:t>
            </a:r>
          </a:p>
          <a:p>
            <a:pPr lvl="1"/>
            <a:r>
              <a:rPr lang="en-GB" sz="2000" dirty="0" smtClean="0"/>
              <a:t>An opportunity!</a:t>
            </a:r>
          </a:p>
          <a:p>
            <a:pPr marL="0" indent="0" algn="ctr">
              <a:buNone/>
            </a:pPr>
            <a:r>
              <a:rPr lang="en-GB" sz="2000" b="1" dirty="0" smtClean="0"/>
              <a:t>Why? </a:t>
            </a:r>
          </a:p>
          <a:p>
            <a:r>
              <a:rPr lang="en-GB" sz="2000" dirty="0" smtClean="0"/>
              <a:t>We are able to demonstrate our integrity, consistency, equity and moral positioning.</a:t>
            </a:r>
          </a:p>
          <a:p>
            <a:r>
              <a:rPr lang="en-GB" sz="2000" dirty="0" smtClean="0"/>
              <a:t>This is important to others, Why?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20397" y="1723908"/>
            <a:ext cx="4284215" cy="22599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20945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Moral Positioning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80206" y="1367246"/>
            <a:ext cx="9811794" cy="5490754"/>
          </a:xfrm>
        </p:spPr>
        <p:txBody>
          <a:bodyPr>
            <a:noAutofit/>
          </a:bodyPr>
          <a:lstStyle/>
          <a:p>
            <a:endParaRPr lang="en-GB" sz="3200" dirty="0"/>
          </a:p>
          <a:p>
            <a:r>
              <a:rPr lang="en-GB" sz="3200" dirty="0" smtClean="0"/>
              <a:t>To know</a:t>
            </a:r>
          </a:p>
          <a:p>
            <a:r>
              <a:rPr lang="en-GB" sz="3200" dirty="0" smtClean="0"/>
              <a:t>To be known</a:t>
            </a:r>
          </a:p>
          <a:p>
            <a:r>
              <a:rPr lang="en-GB" sz="3200" dirty="0" smtClean="0"/>
              <a:t>To be relied upon</a:t>
            </a:r>
          </a:p>
          <a:p>
            <a:endParaRPr lang="en-GB" sz="3200" dirty="0" smtClean="0"/>
          </a:p>
          <a:p>
            <a:pPr marL="0" indent="0" algn="ctr">
              <a:buNone/>
            </a:pPr>
            <a:r>
              <a:rPr lang="en-GB" sz="3200" b="1" dirty="0"/>
              <a:t>Moral positioning ‘Frames’ who we are </a:t>
            </a:r>
            <a:r>
              <a:rPr lang="en-GB" sz="3200" b="1" dirty="0" smtClean="0"/>
              <a:t>and what we stand for!</a:t>
            </a:r>
            <a:endParaRPr lang="en-GB" sz="3200" b="1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81949" y="1482571"/>
            <a:ext cx="3922663" cy="26300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5802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Framing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92925" y="1349828"/>
            <a:ext cx="9485864" cy="507709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dirty="0" smtClean="0"/>
              <a:t>Our Values – i.e. Our Moral Position</a:t>
            </a:r>
          </a:p>
          <a:p>
            <a:pPr marL="0" indent="0">
              <a:buNone/>
            </a:pPr>
            <a:r>
              <a:rPr lang="en-GB" sz="2000" dirty="0" smtClean="0"/>
              <a:t>Our Words – i.e. Our Operational Position</a:t>
            </a:r>
          </a:p>
          <a:p>
            <a:endParaRPr lang="en-GB" sz="2000" dirty="0" smtClean="0"/>
          </a:p>
          <a:p>
            <a:pPr marL="0" indent="0">
              <a:buNone/>
            </a:pPr>
            <a:r>
              <a:rPr lang="en-GB" sz="2000" dirty="0" smtClean="0"/>
              <a:t>Allows us to speak</a:t>
            </a:r>
          </a:p>
          <a:p>
            <a:pPr lvl="1"/>
            <a:r>
              <a:rPr lang="en-GB" sz="2000" dirty="0" smtClean="0"/>
              <a:t>Less emotionally (about client issues)</a:t>
            </a:r>
          </a:p>
          <a:p>
            <a:pPr lvl="1"/>
            <a:r>
              <a:rPr lang="en-GB" sz="2000" dirty="0" smtClean="0"/>
              <a:t>More effectively (in support of client wishes)</a:t>
            </a:r>
          </a:p>
          <a:p>
            <a:pPr lvl="1"/>
            <a:endParaRPr lang="en-GB" sz="2000" dirty="0" smtClean="0"/>
          </a:p>
          <a:p>
            <a:pPr marL="0" indent="0">
              <a:buNone/>
            </a:pPr>
            <a:r>
              <a:rPr lang="en-GB" sz="2000" dirty="0" smtClean="0"/>
              <a:t>Normalising the process will diffuse the issues/topic</a:t>
            </a:r>
          </a:p>
          <a:p>
            <a:pPr lvl="1"/>
            <a:r>
              <a:rPr lang="en-GB" sz="2000" dirty="0" smtClean="0"/>
              <a:t>For ourselves</a:t>
            </a:r>
          </a:p>
          <a:p>
            <a:pPr lvl="1"/>
            <a:r>
              <a:rPr lang="en-GB" sz="2000" dirty="0" smtClean="0"/>
              <a:t>Our client</a:t>
            </a:r>
          </a:p>
          <a:p>
            <a:pPr lvl="1"/>
            <a:r>
              <a:rPr lang="en-GB" sz="2000" dirty="0" smtClean="0"/>
              <a:t>Our Audience </a:t>
            </a:r>
          </a:p>
          <a:p>
            <a:pPr marL="457200" lvl="1" indent="0" algn="ctr">
              <a:buNone/>
            </a:pPr>
            <a:r>
              <a:rPr lang="en-GB" sz="2000" dirty="0" smtClean="0"/>
              <a:t>That is: </a:t>
            </a:r>
            <a:r>
              <a:rPr lang="en-GB" sz="2000" b="1" dirty="0" smtClean="0"/>
              <a:t>Framing our Position</a:t>
            </a:r>
          </a:p>
          <a:p>
            <a:pPr lvl="1"/>
            <a:endParaRPr lang="en-GB" sz="2000" dirty="0" smtClean="0"/>
          </a:p>
        </p:txBody>
      </p:sp>
    </p:spTree>
    <p:extLst>
      <p:ext uri="{BB962C8B-B14F-4D97-AF65-F5344CB8AC3E}">
        <p14:creationId xmlns:p14="http://schemas.microsoft.com/office/powerpoint/2010/main" val="2700007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Alignment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27666" y="1755531"/>
            <a:ext cx="8915400" cy="377762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800" dirty="0" smtClean="0"/>
              <a:t>Alignment of our values, beliefs, morals with Actions increases</a:t>
            </a:r>
          </a:p>
          <a:p>
            <a:pPr marL="0" indent="0" algn="ctr">
              <a:buNone/>
            </a:pPr>
            <a:r>
              <a:rPr lang="en-GB" sz="2800" i="1" dirty="0" smtClean="0"/>
              <a:t>‘Moral and Ethical Muscle’</a:t>
            </a:r>
          </a:p>
          <a:p>
            <a:pPr marL="0" indent="0">
              <a:buNone/>
            </a:pPr>
            <a:r>
              <a:rPr lang="en-GB" sz="2800" i="1" dirty="0" smtClean="0"/>
              <a:t>Therefore…</a:t>
            </a:r>
          </a:p>
          <a:p>
            <a:r>
              <a:rPr lang="en-GB" sz="2800" i="1" dirty="0" smtClean="0"/>
              <a:t>Knowing your own-self integrates acting on our Values with who we truly are!</a:t>
            </a:r>
          </a:p>
          <a:p>
            <a:endParaRPr lang="en-GB" sz="2800" i="1" dirty="0"/>
          </a:p>
          <a:p>
            <a:endParaRPr lang="en-GB" sz="2800" i="1" dirty="0" smtClean="0"/>
          </a:p>
          <a:p>
            <a:pPr marL="0" indent="0" algn="r">
              <a:buNone/>
            </a:pPr>
            <a:r>
              <a:rPr lang="en-GB" sz="2800" i="1" dirty="0" smtClean="0"/>
              <a:t>(Keirsey, 2011)</a:t>
            </a:r>
            <a:endParaRPr lang="en-GB" sz="2800" i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3859" y="395510"/>
            <a:ext cx="2906514" cy="1291784"/>
          </a:xfrm>
          <a:prstGeom prst="rect">
            <a:avLst/>
          </a:prstGeom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2770" y="4812202"/>
            <a:ext cx="2965029" cy="19500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5257799" y="6202909"/>
            <a:ext cx="7489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 smtClean="0"/>
              <a:t>‘Know</a:t>
            </a:r>
          </a:p>
          <a:p>
            <a:r>
              <a:rPr lang="en-GB" sz="1200" dirty="0" smtClean="0"/>
              <a:t> thyself’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44743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Alignment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92924" y="1367245"/>
            <a:ext cx="9416196" cy="534706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 smtClean="0"/>
              <a:t>Alignment of </a:t>
            </a:r>
          </a:p>
          <a:p>
            <a:pPr lvl="1"/>
            <a:r>
              <a:rPr lang="en-GB" sz="2400" dirty="0" smtClean="0"/>
              <a:t>Self-image</a:t>
            </a:r>
          </a:p>
          <a:p>
            <a:pPr lvl="1"/>
            <a:r>
              <a:rPr lang="en-GB" sz="2400" dirty="0" smtClean="0"/>
              <a:t>Ethical stance </a:t>
            </a:r>
          </a:p>
          <a:p>
            <a:pPr lvl="1"/>
            <a:endParaRPr lang="en-GB" sz="2400" dirty="0" smtClean="0"/>
          </a:p>
          <a:p>
            <a:pPr marL="0" indent="0">
              <a:buNone/>
            </a:pPr>
            <a:r>
              <a:rPr lang="en-GB" sz="2400" dirty="0" smtClean="0"/>
              <a:t>Allows us to </a:t>
            </a:r>
            <a:r>
              <a:rPr lang="en-GB" sz="2400" dirty="0"/>
              <a:t>o</a:t>
            </a:r>
            <a:r>
              <a:rPr lang="en-GB" sz="2400" dirty="0" smtClean="0"/>
              <a:t>perate within a comfortable and competent way</a:t>
            </a:r>
          </a:p>
          <a:p>
            <a:pPr marL="0" indent="0">
              <a:buNone/>
            </a:pPr>
            <a:r>
              <a:rPr lang="en-GB" sz="2400" dirty="0" smtClean="0"/>
              <a:t>In Voicing Your Values and importantly those of our Clients we find our Default Position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5577" y="5115522"/>
            <a:ext cx="3242475" cy="15563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553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686075"/>
          </a:xfrm>
        </p:spPr>
        <p:txBody>
          <a:bodyPr/>
          <a:lstStyle/>
          <a:p>
            <a:pPr algn="ctr"/>
            <a:r>
              <a:rPr lang="en-GB" dirty="0" smtClean="0"/>
              <a:t>Class 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1528549"/>
            <a:ext cx="8915400" cy="4382673"/>
          </a:xfrm>
        </p:spPr>
        <p:txBody>
          <a:bodyPr>
            <a:normAutofit/>
          </a:bodyPr>
          <a:lstStyle/>
          <a:p>
            <a:r>
              <a:rPr lang="en-GB" sz="3200" dirty="0" smtClean="0"/>
              <a:t>Spend 5-10 minutes</a:t>
            </a:r>
          </a:p>
          <a:p>
            <a:r>
              <a:rPr lang="en-GB" sz="3200" dirty="0" smtClean="0"/>
              <a:t>Individually - Frame your Values</a:t>
            </a:r>
          </a:p>
          <a:p>
            <a:r>
              <a:rPr lang="en-GB" sz="3200" dirty="0" smtClean="0"/>
              <a:t>In pairs compare your ‘Value Sets’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956741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998</TotalTime>
  <Words>1260</Words>
  <Application>Microsoft Office PowerPoint</Application>
  <PresentationFormat>Widescreen</PresentationFormat>
  <Paragraphs>227</Paragraphs>
  <Slides>26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0" baseType="lpstr">
      <vt:lpstr>Arial</vt:lpstr>
      <vt:lpstr>Century Gothic</vt:lpstr>
      <vt:lpstr>Wingdings 3</vt:lpstr>
      <vt:lpstr>Wisp</vt:lpstr>
      <vt:lpstr>ECAY4002: Giving Voice to Values</vt:lpstr>
      <vt:lpstr>Giving Voice to Values (GVV)</vt:lpstr>
      <vt:lpstr>Testing This View</vt:lpstr>
      <vt:lpstr>Ethics</vt:lpstr>
      <vt:lpstr>Definitions</vt:lpstr>
      <vt:lpstr>Question: Why do we need to know these ?</vt:lpstr>
      <vt:lpstr>PowerPoint Presentation</vt:lpstr>
      <vt:lpstr>Practice</vt:lpstr>
      <vt:lpstr>Obama’s Call</vt:lpstr>
      <vt:lpstr>Choice to Act</vt:lpstr>
      <vt:lpstr>La Mauvaise Foi &amp; The ‘Disablers’</vt:lpstr>
      <vt:lpstr>Practice</vt:lpstr>
      <vt:lpstr>Practice</vt:lpstr>
      <vt:lpstr>Part 2: Values</vt:lpstr>
      <vt:lpstr>The Challenge</vt:lpstr>
      <vt:lpstr>Values</vt:lpstr>
      <vt:lpstr>Values</vt:lpstr>
      <vt:lpstr>Common Ground</vt:lpstr>
      <vt:lpstr>Common Ground &amp; The General Will</vt:lpstr>
      <vt:lpstr>Value Conflict in the Workplace</vt:lpstr>
      <vt:lpstr>Conflicts</vt:lpstr>
      <vt:lpstr>Moral Positioning</vt:lpstr>
      <vt:lpstr>Framing</vt:lpstr>
      <vt:lpstr>Alignment</vt:lpstr>
      <vt:lpstr>Alignment</vt:lpstr>
      <vt:lpstr>Class Task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ECAY4002: Giving Voice to Values</dc:title>
  <dc:creator>Phill Morgan</dc:creator>
  <cp:lastModifiedBy>Matthew PhilPott</cp:lastModifiedBy>
  <cp:revision>40</cp:revision>
  <dcterms:created xsi:type="dcterms:W3CDTF">2017-09-06T14:20:08Z</dcterms:created>
  <dcterms:modified xsi:type="dcterms:W3CDTF">2017-10-03T12:14:55Z</dcterms:modified>
</cp:coreProperties>
</file>