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7"/>
  </p:notesMasterIdLst>
  <p:sldIdLst>
    <p:sldId id="271" r:id="rId2"/>
    <p:sldId id="256" r:id="rId3"/>
    <p:sldId id="257" r:id="rId4"/>
    <p:sldId id="258" r:id="rId5"/>
    <p:sldId id="259" r:id="rId6"/>
    <p:sldId id="262" r:id="rId7"/>
    <p:sldId id="261" r:id="rId8"/>
    <p:sldId id="263" r:id="rId9"/>
    <p:sldId id="264" r:id="rId10"/>
    <p:sldId id="265" r:id="rId11"/>
    <p:sldId id="266" r:id="rId12"/>
    <p:sldId id="267" r:id="rId13"/>
    <p:sldId id="269" r:id="rId14"/>
    <p:sldId id="268" r:id="rId15"/>
    <p:sldId id="270"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76"/>
  </p:normalViewPr>
  <p:slideViewPr>
    <p:cSldViewPr snapToGrid="0" snapToObjects="1">
      <p:cViewPr varScale="1">
        <p:scale>
          <a:sx n="106" d="100"/>
          <a:sy n="106" d="100"/>
        </p:scale>
        <p:origin x="1800" y="16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DC8471-D0B1-40F3-B272-E7CE9D3BAB98}" type="datetimeFigureOut">
              <a:rPr lang="en-US" smtClean="0"/>
              <a:t>5/19/25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680294-B784-4EC7-B07E-CDF2ACA08214}" type="slidenum">
              <a:rPr lang="en-US" smtClean="0"/>
              <a:t>‹#›</a:t>
            </a:fld>
            <a:endParaRPr lang="en-US"/>
          </a:p>
        </p:txBody>
      </p:sp>
    </p:spTree>
    <p:extLst>
      <p:ext uri="{BB962C8B-B14F-4D97-AF65-F5344CB8AC3E}">
        <p14:creationId xmlns:p14="http://schemas.microsoft.com/office/powerpoint/2010/main" val="2744354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support the Visit Wales campaign Year of </a:t>
            </a:r>
            <a:r>
              <a:rPr lang="en-GB" sz="1200" kern="1200" dirty="0" err="1">
                <a:solidFill>
                  <a:schemeClr val="tx1"/>
                </a:solidFill>
                <a:effectLst/>
                <a:latin typeface="+mn-lt"/>
                <a:ea typeface="+mn-ea"/>
                <a:cs typeface="+mn-cs"/>
              </a:rPr>
              <a:t>Croeso</a:t>
            </a:r>
            <a:r>
              <a:rPr lang="en-GB" sz="1200" kern="1200" dirty="0">
                <a:solidFill>
                  <a:schemeClr val="tx1"/>
                </a:solidFill>
                <a:effectLst/>
                <a:latin typeface="+mn-lt"/>
                <a:ea typeface="+mn-ea"/>
                <a:cs typeface="+mn-cs"/>
              </a:rPr>
              <a:t> 2025, the feasibility study outlines a MICE event concept dubbed The Welsh Mythology Immersive Trail. The event hopes to bring in overseas delegates through a distinctive leisure activity rooted in the history of Wales. Held in the beautiful Betws-y-Coed, the event will turn the whole town into a trail of Welsh legends with live performers, AR technology, and hands-on activities. This idea is perfect for today’s </a:t>
            </a:r>
            <a:r>
              <a:rPr lang="en-GB" sz="1200" kern="1200" dirty="0" err="1">
                <a:solidFill>
                  <a:schemeClr val="tx1"/>
                </a:solidFill>
                <a:effectLst/>
                <a:latin typeface="+mn-lt"/>
                <a:ea typeface="+mn-ea"/>
                <a:cs typeface="+mn-cs"/>
              </a:rPr>
              <a:t>travelers</a:t>
            </a:r>
            <a:r>
              <a:rPr lang="en-GB" sz="1200" kern="1200" dirty="0">
                <a:solidFill>
                  <a:schemeClr val="tx1"/>
                </a:solidFill>
                <a:effectLst/>
                <a:latin typeface="+mn-lt"/>
                <a:ea typeface="+mn-ea"/>
                <a:cs typeface="+mn-cs"/>
              </a:rPr>
              <a:t> who like to get deeply involved in the local culture and technology. Cultural events are becoming more popular for tourists since COVID, mostly among Millennials and Gen Z, and can strongly benefit regional economies (UNWTO, 2020). The pathway will not only feature Welsh folklore like the </a:t>
            </a:r>
            <a:r>
              <a:rPr lang="en-GB" sz="1200" kern="1200" dirty="0" err="1">
                <a:solidFill>
                  <a:schemeClr val="tx1"/>
                </a:solidFill>
                <a:effectLst/>
                <a:latin typeface="+mn-lt"/>
                <a:ea typeface="+mn-ea"/>
                <a:cs typeface="+mn-cs"/>
              </a:rPr>
              <a:t>Mabinogion</a:t>
            </a:r>
            <a:r>
              <a:rPr lang="en-GB" sz="1200" kern="1200" dirty="0">
                <a:solidFill>
                  <a:schemeClr val="tx1"/>
                </a:solidFill>
                <a:effectLst/>
                <a:latin typeface="+mn-lt"/>
                <a:ea typeface="+mn-ea"/>
                <a:cs typeface="+mn-cs"/>
              </a:rPr>
              <a:t> but also use technology and eco-friendly practices as suggested by Visit Wales to promote Welsh culture and attract all visitors</a:t>
            </a:r>
            <a:endParaRPr lang="en-US" dirty="0"/>
          </a:p>
        </p:txBody>
      </p:sp>
      <p:sp>
        <p:nvSpPr>
          <p:cNvPr id="4" name="Slide Number Placeholder 3"/>
          <p:cNvSpPr>
            <a:spLocks noGrp="1"/>
          </p:cNvSpPr>
          <p:nvPr>
            <p:ph type="sldNum" sz="quarter" idx="10"/>
          </p:nvPr>
        </p:nvSpPr>
        <p:spPr/>
        <p:txBody>
          <a:bodyPr/>
          <a:lstStyle/>
          <a:p>
            <a:fld id="{D8680294-B784-4EC7-B07E-CDF2ACA08214}" type="slidenum">
              <a:rPr lang="en-US" smtClean="0"/>
              <a:t>2</a:t>
            </a:fld>
            <a:endParaRPr lang="en-US"/>
          </a:p>
        </p:txBody>
      </p:sp>
    </p:spTree>
    <p:extLst>
      <p:ext uri="{BB962C8B-B14F-4D97-AF65-F5344CB8AC3E}">
        <p14:creationId xmlns:p14="http://schemas.microsoft.com/office/powerpoint/2010/main" val="167189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Welsh Mythology Immersive Trail is being built in Betws-y-Coed, a beautiful village within the Snowdonia National Park. Since it is often called “The Gateway to Snowdonia,” the place provides a great mix of nature, ease of access, and services for tourists. The charming wooded areas, squares in the villages, and old buildings all help to create the right scene for tales based on Welsh myths. Rail and road links are both good in the town, so visitors from overseas and nearby places can easily get there. Being near famous attractions such as Swallow Falls and Mount Snowdon adds to the chances that the event can hold visitors’ interest for a longer period (Visit Wales, 2023). Smith (2021) points out that occasions based in local culture and experience tend to stay with the people who attend them. Because Betws-y-Coed is surrounded by nature and rich in myths, it perfectly suits a cultural festival seeking to introduce Welsh legends to people from all over the world.</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D8680294-B784-4EC7-B07E-CDF2ACA08214}" type="slidenum">
              <a:rPr lang="en-US" smtClean="0"/>
              <a:t>3</a:t>
            </a:fld>
            <a:endParaRPr lang="en-US"/>
          </a:p>
        </p:txBody>
      </p:sp>
    </p:spTree>
    <p:extLst>
      <p:ext uri="{BB962C8B-B14F-4D97-AF65-F5344CB8AC3E}">
        <p14:creationId xmlns:p14="http://schemas.microsoft.com/office/powerpoint/2010/main" val="962562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Welsh Mythology Immersive Trail is a hiking event that brings Betws-y-Coed to life by turning the area into an interactive storytelling place. Following a set route, visitors will see live scenes from Welsh myths including the Lady of the Lake, The </a:t>
            </a:r>
            <a:r>
              <a:rPr lang="en-GB" sz="1200" kern="1200" dirty="0" err="1">
                <a:solidFill>
                  <a:schemeClr val="tx1"/>
                </a:solidFill>
                <a:effectLst/>
                <a:latin typeface="+mn-lt"/>
                <a:ea typeface="+mn-ea"/>
                <a:cs typeface="+mn-cs"/>
              </a:rPr>
              <a:t>Mabinogion</a:t>
            </a:r>
            <a:r>
              <a:rPr lang="en-GB" sz="1200" kern="1200" dirty="0">
                <a:solidFill>
                  <a:schemeClr val="tx1"/>
                </a:solidFill>
                <a:effectLst/>
                <a:latin typeface="+mn-lt"/>
                <a:ea typeface="+mn-ea"/>
                <a:cs typeface="+mn-cs"/>
              </a:rPr>
              <a:t>, and dragon tales, alongside interactive workshops and AR elements. The primary aim is to show off Welsh traditions while also giving visitors from other countries a real taste of what this place is like. The event is meant for MICE guests who like to travel for fun, mixing fun activities with learning. The use of AR helps make things more interactive and interested to people who use digital devices a lot. By combining ancient storytelling with innovative technology, the event answers the global demand for tourism that focuses on heritage, making it a key cultural highlight of </a:t>
            </a:r>
            <a:r>
              <a:rPr lang="en-GB" sz="1200" kern="1200" dirty="0" err="1">
                <a:solidFill>
                  <a:schemeClr val="tx1"/>
                </a:solidFill>
                <a:effectLst/>
                <a:latin typeface="+mn-lt"/>
                <a:ea typeface="+mn-ea"/>
                <a:cs typeface="+mn-cs"/>
              </a:rPr>
              <a:t>Croeso</a:t>
            </a:r>
            <a:r>
              <a:rPr lang="en-GB" sz="1200" kern="1200" dirty="0">
                <a:solidFill>
                  <a:schemeClr val="tx1"/>
                </a:solidFill>
                <a:effectLst/>
                <a:latin typeface="+mn-lt"/>
                <a:ea typeface="+mn-ea"/>
                <a:cs typeface="+mn-cs"/>
              </a:rPr>
              <a:t> 2025.</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8680294-B784-4EC7-B07E-CDF2ACA08214}" type="slidenum">
              <a:rPr lang="en-US" smtClean="0"/>
              <a:t>4</a:t>
            </a:fld>
            <a:endParaRPr lang="en-US"/>
          </a:p>
        </p:txBody>
      </p:sp>
    </p:spTree>
    <p:extLst>
      <p:ext uri="{BB962C8B-B14F-4D97-AF65-F5344CB8AC3E}">
        <p14:creationId xmlns:p14="http://schemas.microsoft.com/office/powerpoint/2010/main" val="40932113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Guided Trail has been prepared for travelers looking to explore culture, relax on a trip, explore MICE venues, discover history, or share a heritage experience with family. The primary visitors are Europeans and North Americans aged 25 to 45, looking for travel experiences with stories at their heart. A study by </a:t>
            </a:r>
            <a:r>
              <a:rPr lang="en-US" sz="1200" kern="1200" dirty="0" err="1">
                <a:solidFill>
                  <a:schemeClr val="tx1"/>
                </a:solidFill>
                <a:effectLst/>
                <a:latin typeface="+mn-lt"/>
                <a:ea typeface="+mn-ea"/>
                <a:cs typeface="+mn-cs"/>
              </a:rPr>
              <a:t>VisitBritain</a:t>
            </a:r>
            <a:r>
              <a:rPr lang="en-US" sz="1200" kern="1200" dirty="0">
                <a:solidFill>
                  <a:schemeClr val="tx1"/>
                </a:solidFill>
                <a:effectLst/>
                <a:latin typeface="+mn-lt"/>
                <a:ea typeface="+mn-ea"/>
                <a:cs typeface="+mn-cs"/>
              </a:rPr>
              <a:t> (2023) revealed that 61% of visitors travelling to the UK are interested in the country’s local culture and heritage. Years of </a:t>
            </a:r>
            <a:r>
              <a:rPr lang="en-US" sz="1200" kern="1200" dirty="0" err="1">
                <a:solidFill>
                  <a:schemeClr val="tx1"/>
                </a:solidFill>
                <a:effectLst/>
                <a:latin typeface="+mn-lt"/>
                <a:ea typeface="+mn-ea"/>
                <a:cs typeface="+mn-cs"/>
              </a:rPr>
              <a:t>Croeso</a:t>
            </a:r>
            <a:r>
              <a:rPr lang="en-US" sz="1200" kern="1200" dirty="0">
                <a:solidFill>
                  <a:schemeClr val="tx1"/>
                </a:solidFill>
                <a:effectLst/>
                <a:latin typeface="+mn-lt"/>
                <a:ea typeface="+mn-ea"/>
                <a:cs typeface="+mn-cs"/>
              </a:rPr>
              <a:t> 2025 also aims to celebrate slowness, personal experiences, place, and kindness, making the event even more attractive to those seeking such experiences and ways of travel (Welsh Government, 2023). In addition, factors such as people being tired of virtual events and hesitant to travel due to the pandemic encourage more nature-based and emotional gatherings (</a:t>
            </a:r>
            <a:r>
              <a:rPr lang="en-US" sz="1200" kern="1200" dirty="0" err="1">
                <a:solidFill>
                  <a:schemeClr val="tx1"/>
                </a:solidFill>
                <a:effectLst/>
                <a:latin typeface="+mn-lt"/>
                <a:ea typeface="+mn-ea"/>
                <a:cs typeface="+mn-cs"/>
              </a:rPr>
              <a:t>Skift</a:t>
            </a:r>
            <a:r>
              <a:rPr lang="en-US" sz="1200" kern="1200" dirty="0">
                <a:solidFill>
                  <a:schemeClr val="tx1"/>
                </a:solidFill>
                <a:effectLst/>
                <a:latin typeface="+mn-lt"/>
                <a:ea typeface="+mn-ea"/>
                <a:cs typeface="+mn-cs"/>
              </a:rPr>
              <a:t>, 2022). </a:t>
            </a:r>
          </a:p>
          <a:p>
            <a:endParaRPr lang="en-US" dirty="0"/>
          </a:p>
        </p:txBody>
      </p:sp>
      <p:sp>
        <p:nvSpPr>
          <p:cNvPr id="4" name="Slide Number Placeholder 3"/>
          <p:cNvSpPr>
            <a:spLocks noGrp="1"/>
          </p:cNvSpPr>
          <p:nvPr>
            <p:ph type="sldNum" sz="quarter" idx="10"/>
          </p:nvPr>
        </p:nvSpPr>
        <p:spPr/>
        <p:txBody>
          <a:bodyPr/>
          <a:lstStyle/>
          <a:p>
            <a:fld id="{D8680294-B784-4EC7-B07E-CDF2ACA08214}" type="slidenum">
              <a:rPr lang="en-US" smtClean="0"/>
              <a:t>5</a:t>
            </a:fld>
            <a:endParaRPr lang="en-US"/>
          </a:p>
        </p:txBody>
      </p:sp>
    </p:spTree>
    <p:extLst>
      <p:ext uri="{BB962C8B-B14F-4D97-AF65-F5344CB8AC3E}">
        <p14:creationId xmlns:p14="http://schemas.microsoft.com/office/powerpoint/2010/main" val="35393459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fact that The Welsh Mythology Immersive Trail takes place outside and includes technology means mitigating risks is very important for its success. Key risks include:</a:t>
            </a:r>
          </a:p>
          <a:p>
            <a:pPr lvl="0"/>
            <a:r>
              <a:rPr lang="en-US" sz="1200" kern="1200" dirty="0">
                <a:solidFill>
                  <a:schemeClr val="tx1"/>
                </a:solidFill>
                <a:effectLst/>
                <a:latin typeface="+mn-lt"/>
                <a:ea typeface="+mn-ea"/>
                <a:cs typeface="+mn-cs"/>
              </a:rPr>
              <a:t>Adverse climate making it difficult to stage outdoor events</a:t>
            </a:r>
          </a:p>
          <a:p>
            <a:pPr lvl="0"/>
            <a:r>
              <a:rPr lang="en-US" sz="1200" kern="1200" dirty="0">
                <a:solidFill>
                  <a:schemeClr val="tx1"/>
                </a:solidFill>
                <a:effectLst/>
                <a:latin typeface="+mn-lt"/>
                <a:ea typeface="+mn-ea"/>
                <a:cs typeface="+mn-cs"/>
              </a:rPr>
              <a:t>The main problem comes from the technology failing at the AR places.</a:t>
            </a:r>
          </a:p>
          <a:p>
            <a:pPr lvl="0"/>
            <a:r>
              <a:rPr lang="en-US" sz="1200" kern="1200" dirty="0">
                <a:solidFill>
                  <a:schemeClr val="tx1"/>
                </a:solidFill>
                <a:effectLst/>
                <a:latin typeface="+mn-lt"/>
                <a:ea typeface="+mn-ea"/>
                <a:cs typeface="+mn-cs"/>
              </a:rPr>
              <a:t>Forest trails have sometimes been the site of safety and health-related incidents.</a:t>
            </a:r>
          </a:p>
          <a:p>
            <a:pPr lvl="0"/>
            <a:r>
              <a:rPr lang="en-US" sz="1200" kern="1200" dirty="0">
                <a:solidFill>
                  <a:schemeClr val="tx1"/>
                </a:solidFill>
                <a:effectLst/>
                <a:latin typeface="+mn-lt"/>
                <a:ea typeface="+mn-ea"/>
                <a:cs typeface="+mn-cs"/>
              </a:rPr>
              <a:t>A small number of people are attending shows or canceling right before hand</a:t>
            </a:r>
          </a:p>
          <a:p>
            <a:pPr lvl="0"/>
            <a:r>
              <a:rPr lang="en-US" sz="1200" kern="1200" dirty="0">
                <a:solidFill>
                  <a:schemeClr val="tx1"/>
                </a:solidFill>
                <a:effectLst/>
                <a:latin typeface="+mn-lt"/>
                <a:ea typeface="+mn-ea"/>
                <a:cs typeface="+mn-cs"/>
              </a:rPr>
              <a:t>How myths are depicted can lead to unintended changes in their original meanings</a:t>
            </a:r>
          </a:p>
          <a:p>
            <a:r>
              <a:rPr lang="en-US" sz="1200" kern="1200" dirty="0">
                <a:solidFill>
                  <a:schemeClr val="tx1"/>
                </a:solidFill>
                <a:effectLst/>
                <a:latin typeface="+mn-lt"/>
                <a:ea typeface="+mn-ea"/>
                <a:cs typeface="+mn-cs"/>
              </a:rPr>
              <a:t>Proactive risk planning increases both the resilience, reputation, and effective running of events, particularly those that are open-air or multi-sensory according to </a:t>
            </a:r>
            <a:r>
              <a:rPr lang="en-US" sz="1200" kern="1200" dirty="0" err="1">
                <a:solidFill>
                  <a:schemeClr val="tx1"/>
                </a:solidFill>
                <a:effectLst/>
                <a:latin typeface="+mn-lt"/>
                <a:ea typeface="+mn-ea"/>
                <a:cs typeface="+mn-cs"/>
              </a:rPr>
              <a:t>Bowdin</a:t>
            </a:r>
            <a:r>
              <a:rPr lang="en-US" sz="1200" kern="1200" dirty="0">
                <a:solidFill>
                  <a:schemeClr val="tx1"/>
                </a:solidFill>
                <a:effectLst/>
                <a:latin typeface="+mn-lt"/>
                <a:ea typeface="+mn-ea"/>
                <a:cs typeface="+mn-cs"/>
              </a:rPr>
              <a:t> et al. (2017).</a:t>
            </a: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D8680294-B784-4EC7-B07E-CDF2ACA08214}" type="slidenum">
              <a:rPr lang="en-US" smtClean="0"/>
              <a:t>6</a:t>
            </a:fld>
            <a:endParaRPr lang="en-US"/>
          </a:p>
        </p:txBody>
      </p:sp>
    </p:spTree>
    <p:extLst>
      <p:ext uri="{BB962C8B-B14F-4D97-AF65-F5344CB8AC3E}">
        <p14:creationId xmlns:p14="http://schemas.microsoft.com/office/powerpoint/2010/main" val="12124347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Top 10 Planning Considerations</a:t>
            </a:r>
          </a:p>
          <a:p>
            <a:r>
              <a:rPr lang="en-US" sz="1200" kern="1200" dirty="0">
                <a:solidFill>
                  <a:schemeClr val="tx1"/>
                </a:solidFill>
                <a:effectLst/>
                <a:latin typeface="+mn-lt"/>
                <a:ea typeface="+mn-ea"/>
                <a:cs typeface="+mn-cs"/>
              </a:rPr>
              <a:t>This trail must be planned by working out all the logistics as well as creating interesting stories. The ten key considerations are:</a:t>
            </a:r>
          </a:p>
          <a:p>
            <a:r>
              <a:rPr lang="en-US" sz="1200" kern="1200" dirty="0">
                <a:solidFill>
                  <a:schemeClr val="tx1"/>
                </a:solidFill>
                <a:effectLst/>
                <a:latin typeface="+mn-lt"/>
                <a:ea typeface="+mn-ea"/>
                <a:cs typeface="+mn-cs"/>
              </a:rPr>
              <a:t>1. I made sure every myth zone in the game was linked via a safe and understandable route.</a:t>
            </a:r>
          </a:p>
          <a:p>
            <a:r>
              <a:rPr lang="en-US" sz="1200" kern="1200" dirty="0">
                <a:solidFill>
                  <a:schemeClr val="tx1"/>
                </a:solidFill>
                <a:effectLst/>
                <a:latin typeface="+mn-lt"/>
                <a:ea typeface="+mn-ea"/>
                <a:cs typeface="+mn-cs"/>
              </a:rPr>
              <a:t>2. Agreements and permits are needed to set up outside or install digital art.</a:t>
            </a:r>
          </a:p>
          <a:p>
            <a:r>
              <a:rPr lang="en-US" sz="1200" kern="1200" dirty="0">
                <a:solidFill>
                  <a:schemeClr val="tx1"/>
                </a:solidFill>
                <a:effectLst/>
                <a:latin typeface="+mn-lt"/>
                <a:ea typeface="+mn-ea"/>
                <a:cs typeface="+mn-cs"/>
              </a:rPr>
              <a:t>3. Set up Wi-Fi connections and mobile markers for those wishing to use AR.</a:t>
            </a:r>
          </a:p>
          <a:p>
            <a:r>
              <a:rPr lang="en-US" sz="1200" kern="1200" dirty="0">
                <a:solidFill>
                  <a:schemeClr val="tx1"/>
                </a:solidFill>
                <a:effectLst/>
                <a:latin typeface="+mn-lt"/>
                <a:ea typeface="+mn-ea"/>
                <a:cs typeface="+mn-cs"/>
              </a:rPr>
              <a:t>4. Providing access – Offering help in various languages and helping any guests with disabilities.</a:t>
            </a:r>
          </a:p>
          <a:p>
            <a:r>
              <a:rPr lang="en-US" sz="1200" kern="1200" dirty="0">
                <a:solidFill>
                  <a:schemeClr val="tx1"/>
                </a:solidFill>
                <a:effectLst/>
                <a:latin typeface="+mn-lt"/>
                <a:ea typeface="+mn-ea"/>
                <a:cs typeface="+mn-cs"/>
              </a:rPr>
              <a:t>5. Health &amp; Safety – Complete measures to evaluate risks for the trail and crowd control.</a:t>
            </a:r>
          </a:p>
          <a:p>
            <a:r>
              <a:rPr lang="en-US" sz="1200" kern="1200" dirty="0">
                <a:solidFill>
                  <a:schemeClr val="tx1"/>
                </a:solidFill>
                <a:effectLst/>
                <a:latin typeface="+mn-lt"/>
                <a:ea typeface="+mn-ea"/>
                <a:cs typeface="+mn-cs"/>
              </a:rPr>
              <a:t>6. Getting in touch with artists, teaching them if needed, and organizing their performances when necessary.</a:t>
            </a:r>
          </a:p>
          <a:p>
            <a:r>
              <a:rPr lang="en-US" sz="1200" kern="1200" dirty="0">
                <a:solidFill>
                  <a:schemeClr val="tx1"/>
                </a:solidFill>
                <a:effectLst/>
                <a:latin typeface="+mn-lt"/>
                <a:ea typeface="+mn-ea"/>
                <a:cs typeface="+mn-cs"/>
              </a:rPr>
              <a:t>7. Back-up Plan – It is possible to hold rain-interrupted performances indoors.	</a:t>
            </a:r>
          </a:p>
          <a:p>
            <a:r>
              <a:rPr lang="en-US" sz="1200" kern="1200" dirty="0">
                <a:solidFill>
                  <a:schemeClr val="tx1"/>
                </a:solidFill>
                <a:effectLst/>
                <a:latin typeface="+mn-lt"/>
                <a:ea typeface="+mn-ea"/>
                <a:cs typeface="+mn-cs"/>
              </a:rPr>
              <a:t>Working with the local schools and artists to encourage people to be involved with the project. The planning process for cultural events includes ensuring creativity, safety, organization, and the creation of social value (Getz &amp; Page, 2019).</a:t>
            </a:r>
          </a:p>
          <a:p>
            <a:endParaRPr lang="en-US" dirty="0"/>
          </a:p>
        </p:txBody>
      </p:sp>
      <p:sp>
        <p:nvSpPr>
          <p:cNvPr id="4" name="Slide Number Placeholder 3"/>
          <p:cNvSpPr>
            <a:spLocks noGrp="1"/>
          </p:cNvSpPr>
          <p:nvPr>
            <p:ph type="sldNum" sz="quarter" idx="10"/>
          </p:nvPr>
        </p:nvSpPr>
        <p:spPr/>
        <p:txBody>
          <a:bodyPr/>
          <a:lstStyle/>
          <a:p>
            <a:fld id="{D8680294-B784-4EC7-B07E-CDF2ACA08214}" type="slidenum">
              <a:rPr lang="en-US" smtClean="0"/>
              <a:t>7</a:t>
            </a:fld>
            <a:endParaRPr lang="en-US"/>
          </a:p>
        </p:txBody>
      </p:sp>
    </p:spTree>
    <p:extLst>
      <p:ext uri="{BB962C8B-B14F-4D97-AF65-F5344CB8AC3E}">
        <p14:creationId xmlns:p14="http://schemas.microsoft.com/office/powerpoint/2010/main" val="14256493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reason Betws-y-Coed is chosen as the base for this event is its beautiful trails, well-located village, and tourism background. The village green, some river paths, and St. Mary’s Church make excellent spots for trail highlights. Local hotels and other places such as cafés, and artisan shops are set up for international visitors and will play a big role in providing support during the forum.</a:t>
            </a:r>
          </a:p>
          <a:p>
            <a:r>
              <a:rPr lang="en-US" sz="1200" kern="1200" dirty="0">
                <a:solidFill>
                  <a:schemeClr val="tx1"/>
                </a:solidFill>
                <a:effectLst/>
                <a:latin typeface="+mn-lt"/>
                <a:ea typeface="+mn-ea"/>
                <a:cs typeface="+mn-cs"/>
              </a:rPr>
              <a:t>Operational needs include:</a:t>
            </a:r>
          </a:p>
          <a:p>
            <a:r>
              <a:rPr lang="en-US" sz="1200" kern="1200" dirty="0">
                <a:solidFill>
                  <a:schemeClr val="tx1"/>
                </a:solidFill>
                <a:effectLst/>
                <a:latin typeface="+mn-lt"/>
                <a:ea typeface="+mn-ea"/>
                <a:cs typeface="+mn-cs"/>
              </a:rPr>
              <a:t> </a:t>
            </a:r>
          </a:p>
          <a:p>
            <a:pPr lvl="0"/>
            <a:r>
              <a:rPr lang="en-US" sz="1200" kern="1200" dirty="0">
                <a:solidFill>
                  <a:schemeClr val="tx1"/>
                </a:solidFill>
                <a:effectLst/>
                <a:latin typeface="+mn-lt"/>
                <a:ea typeface="+mn-ea"/>
                <a:cs typeface="+mn-cs"/>
              </a:rPr>
              <a:t>Bringing in talent for the shows, team for tours, and backroom staff</a:t>
            </a:r>
          </a:p>
          <a:p>
            <a:r>
              <a:rPr lang="en-US" sz="1200" kern="1200" dirty="0">
                <a:solidFill>
                  <a:schemeClr val="tx1"/>
                </a:solidFill>
                <a:effectLst/>
                <a:latin typeface="+mn-lt"/>
                <a:ea typeface="+mn-ea"/>
                <a:cs typeface="+mn-cs"/>
              </a:rPr>
              <a:t> </a:t>
            </a:r>
          </a:p>
          <a:p>
            <a:pPr lvl="0"/>
            <a:r>
              <a:rPr lang="en-US" sz="1200" kern="1200" dirty="0">
                <a:solidFill>
                  <a:schemeClr val="tx1"/>
                </a:solidFill>
                <a:effectLst/>
                <a:latin typeface="+mn-lt"/>
                <a:ea typeface="+mn-ea"/>
                <a:cs typeface="+mn-cs"/>
              </a:rPr>
              <a:t>Putting up AR-enabled signs, checkpoints, and safety barriers</a:t>
            </a:r>
          </a:p>
          <a:p>
            <a:r>
              <a:rPr lang="en-US" sz="1200" kern="1200" dirty="0">
                <a:solidFill>
                  <a:schemeClr val="tx1"/>
                </a:solidFill>
                <a:effectLst/>
                <a:latin typeface="+mn-lt"/>
                <a:ea typeface="+mn-ea"/>
                <a:cs typeface="+mn-cs"/>
              </a:rPr>
              <a:t> </a:t>
            </a:r>
          </a:p>
          <a:p>
            <a:pPr lvl="0"/>
            <a:r>
              <a:rPr lang="en-US" sz="1200" kern="1200" dirty="0">
                <a:solidFill>
                  <a:schemeClr val="tx1"/>
                </a:solidFill>
                <a:effectLst/>
                <a:latin typeface="+mn-lt"/>
                <a:ea typeface="+mn-ea"/>
                <a:cs typeface="+mn-cs"/>
              </a:rPr>
              <a:t>Organizing local transport for guest pick-up and parking space</a:t>
            </a:r>
          </a:p>
          <a:p>
            <a:r>
              <a:rPr lang="en-US" sz="1200" kern="1200" dirty="0">
                <a:solidFill>
                  <a:schemeClr val="tx1"/>
                </a:solidFill>
                <a:effectLst/>
                <a:latin typeface="+mn-lt"/>
                <a:ea typeface="+mn-ea"/>
                <a:cs typeface="+mn-cs"/>
              </a:rPr>
              <a:t> </a:t>
            </a:r>
          </a:p>
          <a:p>
            <a:pPr lvl="0"/>
            <a:r>
              <a:rPr lang="en-US" sz="1200" kern="1200" dirty="0">
                <a:solidFill>
                  <a:schemeClr val="tx1"/>
                </a:solidFill>
                <a:effectLst/>
                <a:latin typeface="+mn-lt"/>
                <a:ea typeface="+mn-ea"/>
                <a:cs typeface="+mn-cs"/>
              </a:rPr>
              <a:t>Supply of power, the need for restrooms, and medical support points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Enlisting help from college volunteers and interns near your location can help with duties on the front lines and cut down the costs of hiring new staff.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D8680294-B784-4EC7-B07E-CDF2ACA08214}" type="slidenum">
              <a:rPr lang="en-US" smtClean="0"/>
              <a:t>8</a:t>
            </a:fld>
            <a:endParaRPr lang="en-US"/>
          </a:p>
        </p:txBody>
      </p:sp>
    </p:spTree>
    <p:extLst>
      <p:ext uri="{BB962C8B-B14F-4D97-AF65-F5344CB8AC3E}">
        <p14:creationId xmlns:p14="http://schemas.microsoft.com/office/powerpoint/2010/main" val="10418876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total budget for The Welsh Mythology Immersive Trail is £72,000, with that money going mainly to the core components.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Estimate for AR development and app integration – £20,000</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Performer and staff fees – £15,000</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Costs related to getting permits and organizing signage and logistics – £10,000</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Catering and vendor partnerships – £7,000</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Marketing, media, and promotion – £12,000</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Contingency reserve – £8,000</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Projected revenue includes: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Ticket sales (600 attendees at £75) – £45,000</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Welsh Government grants – £15,000</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Brand sponsorships and partnerships – £20,000</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With this plan, an £8,000 surplus is left, which is good for the business long term. The event observes Meredith’s (2022) recommendations by looking at break-even points and making the budget adjust with possible inflation and unanticipated weather.</a:t>
            </a:r>
          </a:p>
          <a:p>
            <a:endParaRPr lang="en-US" dirty="0"/>
          </a:p>
        </p:txBody>
      </p:sp>
      <p:sp>
        <p:nvSpPr>
          <p:cNvPr id="4" name="Slide Number Placeholder 3"/>
          <p:cNvSpPr>
            <a:spLocks noGrp="1"/>
          </p:cNvSpPr>
          <p:nvPr>
            <p:ph type="sldNum" sz="quarter" idx="10"/>
          </p:nvPr>
        </p:nvSpPr>
        <p:spPr/>
        <p:txBody>
          <a:bodyPr/>
          <a:lstStyle/>
          <a:p>
            <a:fld id="{D8680294-B784-4EC7-B07E-CDF2ACA08214}" type="slidenum">
              <a:rPr lang="en-US" smtClean="0"/>
              <a:t>9</a:t>
            </a:fld>
            <a:endParaRPr lang="en-US"/>
          </a:p>
        </p:txBody>
      </p:sp>
    </p:spTree>
    <p:extLst>
      <p:ext uri="{BB962C8B-B14F-4D97-AF65-F5344CB8AC3E}">
        <p14:creationId xmlns:p14="http://schemas.microsoft.com/office/powerpoint/2010/main" val="10428117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Setting up The Welsh Mythology Immersive Trail involves teamwork from various people, each focusing on different parts of the process. Key stakeholder groups include:</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Visit Wales is supporting and partnering with the Year of </a:t>
            </a:r>
            <a:r>
              <a:rPr lang="en-US" sz="1200" kern="1200" dirty="0" err="1">
                <a:solidFill>
                  <a:schemeClr val="tx1"/>
                </a:solidFill>
                <a:effectLst/>
                <a:latin typeface="+mn-lt"/>
                <a:ea typeface="+mn-ea"/>
                <a:cs typeface="+mn-cs"/>
              </a:rPr>
              <a:t>Croeso</a:t>
            </a:r>
            <a:r>
              <a:rPr lang="en-US" sz="1200" kern="1200" dirty="0">
                <a:solidFill>
                  <a:schemeClr val="tx1"/>
                </a:solidFill>
                <a:effectLst/>
                <a:latin typeface="+mn-lt"/>
                <a:ea typeface="+mn-ea"/>
                <a:cs typeface="+mn-cs"/>
              </a:rPr>
              <a:t> 2025 as a strategic and branding partner.</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The Betws-y-Coed Town Council handles bookings, city infrastructure, and expectations for safety.</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Local hotels and restaurants – to provide food, drinks, and accommodation for everyone</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People in the creative world – such as actors, artists, developers of AR and storytellers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Local schools, groups of tourism students, and volunteer teams from the community</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Allen et al. (2017) state that success in event management is achieved when stakeholders are noticed early and work together to ensure everybody has the same goals, resources will be supplied, and the community is on board.</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D8680294-B784-4EC7-B07E-CDF2ACA08214}" type="slidenum">
              <a:rPr lang="en-US" smtClean="0"/>
              <a:t>10</a:t>
            </a:fld>
            <a:endParaRPr lang="en-US"/>
          </a:p>
        </p:txBody>
      </p:sp>
    </p:spTree>
    <p:extLst>
      <p:ext uri="{BB962C8B-B14F-4D97-AF65-F5344CB8AC3E}">
        <p14:creationId xmlns:p14="http://schemas.microsoft.com/office/powerpoint/2010/main" val="26268265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With a broad approach to sponsorship, financing and upgrading The Welsh Mythology Immersive Trail will be much easier. Because of its cultural and technological elements, the event attracts businesses and governmental groups. Target sponsors include:</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Visit Wales – adopt new guidelines in line with the </a:t>
            </a:r>
            <a:r>
              <a:rPr lang="en-US" sz="1200" kern="1200" dirty="0" err="1">
                <a:solidFill>
                  <a:schemeClr val="tx1"/>
                </a:solidFill>
                <a:effectLst/>
                <a:latin typeface="+mn-lt"/>
                <a:ea typeface="+mn-ea"/>
                <a:cs typeface="+mn-cs"/>
              </a:rPr>
              <a:t>Croeso</a:t>
            </a:r>
            <a:r>
              <a:rPr lang="en-US" sz="1200" kern="1200" dirty="0">
                <a:solidFill>
                  <a:schemeClr val="tx1"/>
                </a:solidFill>
                <a:effectLst/>
                <a:latin typeface="+mn-lt"/>
                <a:ea typeface="+mn-ea"/>
                <a:cs typeface="+mn-cs"/>
              </a:rPr>
              <a:t> 2025 project.</a:t>
            </a:r>
          </a:p>
          <a:p>
            <a:r>
              <a:rPr lang="en-US" sz="1200" kern="1200" dirty="0">
                <a:solidFill>
                  <a:schemeClr val="tx1"/>
                </a:solidFill>
                <a:effectLst/>
                <a:latin typeface="+mn-lt"/>
                <a:ea typeface="+mn-ea"/>
                <a:cs typeface="+mn-cs"/>
              </a:rPr>
              <a:t> </a:t>
            </a:r>
          </a:p>
          <a:p>
            <a:r>
              <a:rPr lang="en-US" sz="1200" kern="1200" dirty="0" err="1">
                <a:solidFill>
                  <a:schemeClr val="tx1"/>
                </a:solidFill>
                <a:effectLst/>
                <a:latin typeface="+mn-lt"/>
                <a:ea typeface="+mn-ea"/>
                <a:cs typeface="+mn-cs"/>
              </a:rPr>
              <a:t>Cadw</a:t>
            </a:r>
            <a:r>
              <a:rPr lang="en-US" sz="1200" kern="1200" dirty="0">
                <a:solidFill>
                  <a:schemeClr val="tx1"/>
                </a:solidFill>
                <a:effectLst/>
                <a:latin typeface="+mn-lt"/>
                <a:ea typeface="+mn-ea"/>
                <a:cs typeface="+mn-cs"/>
              </a:rPr>
              <a:t> is encouraging people to care about heritage and Welsh culture.</a:t>
            </a:r>
          </a:p>
          <a:p>
            <a:r>
              <a:rPr lang="en-US" sz="1200" kern="1200" dirty="0">
                <a:solidFill>
                  <a:schemeClr val="tx1"/>
                </a:solidFill>
                <a:effectLst/>
                <a:latin typeface="+mn-lt"/>
                <a:ea typeface="+mn-ea"/>
                <a:cs typeface="+mn-cs"/>
              </a:rPr>
              <a:t> </a:t>
            </a:r>
          </a:p>
          <a:p>
            <a:r>
              <a:rPr lang="en-US" sz="1200" kern="1200" dirty="0" err="1">
                <a:solidFill>
                  <a:schemeClr val="tx1"/>
                </a:solidFill>
                <a:effectLst/>
                <a:latin typeface="+mn-lt"/>
                <a:ea typeface="+mn-ea"/>
                <a:cs typeface="+mn-cs"/>
              </a:rPr>
              <a:t>Zappar</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Blippar</a:t>
            </a:r>
            <a:r>
              <a:rPr lang="en-US" sz="1200" kern="1200" dirty="0">
                <a:solidFill>
                  <a:schemeClr val="tx1"/>
                </a:solidFill>
                <a:effectLst/>
                <a:latin typeface="+mn-lt"/>
                <a:ea typeface="+mn-ea"/>
                <a:cs typeface="+mn-cs"/>
              </a:rPr>
              <a:t> are companies that help create AR content.</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Transport for Wales supports the organization of the trains and spreads awareness in Wales.</a:t>
            </a:r>
          </a:p>
          <a:p>
            <a:r>
              <a:rPr lang="en-US" sz="1200" kern="1200" dirty="0">
                <a:solidFill>
                  <a:schemeClr val="tx1"/>
                </a:solidFill>
                <a:effectLst/>
                <a:latin typeface="+mn-lt"/>
                <a:ea typeface="+mn-ea"/>
                <a:cs typeface="+mn-cs"/>
              </a:rPr>
              <a:t> </a:t>
            </a:r>
          </a:p>
          <a:p>
            <a:r>
              <a:rPr lang="en-US" sz="1200" kern="1200" dirty="0" err="1">
                <a:solidFill>
                  <a:schemeClr val="tx1"/>
                </a:solidFill>
                <a:effectLst/>
                <a:latin typeface="+mn-lt"/>
                <a:ea typeface="+mn-ea"/>
                <a:cs typeface="+mn-cs"/>
              </a:rPr>
              <a:t>Masterman</a:t>
            </a:r>
            <a:r>
              <a:rPr lang="en-US" sz="1200" kern="1200" dirty="0">
                <a:solidFill>
                  <a:schemeClr val="tx1"/>
                </a:solidFill>
                <a:effectLst/>
                <a:latin typeface="+mn-lt"/>
                <a:ea typeface="+mn-ea"/>
                <a:cs typeface="+mn-cs"/>
              </a:rPr>
              <a:t> (2016) claims that having several sponsors guarantees funding and also enhances a community’s trust in the event by partnering with respected, well-established ones.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D8680294-B784-4EC7-B07E-CDF2ACA08214}" type="slidenum">
              <a:rPr lang="en-US" smtClean="0"/>
              <a:t>11</a:t>
            </a:fld>
            <a:endParaRPr lang="en-US"/>
          </a:p>
        </p:txBody>
      </p:sp>
    </p:spTree>
    <p:extLst>
      <p:ext uri="{BB962C8B-B14F-4D97-AF65-F5344CB8AC3E}">
        <p14:creationId xmlns:p14="http://schemas.microsoft.com/office/powerpoint/2010/main" val="38489259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Welsh Mythology Immersive Trail is a fun and creative event that shows off Wales’ culture and gets people excited about the Year of </a:t>
            </a:r>
            <a:r>
              <a:rPr lang="en-US" sz="1200" kern="1200" dirty="0" err="1">
                <a:solidFill>
                  <a:schemeClr val="tx1"/>
                </a:solidFill>
                <a:effectLst/>
                <a:latin typeface="+mn-lt"/>
                <a:ea typeface="+mn-ea"/>
                <a:cs typeface="+mn-cs"/>
              </a:rPr>
              <a:t>Croeso</a:t>
            </a:r>
            <a:r>
              <a:rPr lang="en-US" sz="1200" kern="1200" dirty="0">
                <a:solidFill>
                  <a:schemeClr val="tx1"/>
                </a:solidFill>
                <a:effectLst/>
                <a:latin typeface="+mn-lt"/>
                <a:ea typeface="+mn-ea"/>
                <a:cs typeface="+mn-cs"/>
              </a:rPr>
              <a:t> in 2025. By bringing together old Welsh stories with newer technology and real performances, the event gives international visitors a unique and unforgettable experience that really connects them with the place and its people. Its design helps bring in more tourists from other countries so the country can make more money from tourism. celebrating Welsh identity, making visitors feel more welcome, and helping out the local businesses.</a:t>
            </a:r>
          </a:p>
          <a:p>
            <a:r>
              <a:rPr lang="en-US" sz="1200" kern="1200" dirty="0">
                <a:solidFill>
                  <a:schemeClr val="tx1"/>
                </a:solidFill>
                <a:effectLst/>
                <a:latin typeface="+mn-lt"/>
                <a:ea typeface="+mn-ea"/>
                <a:cs typeface="+mn-cs"/>
              </a:rPr>
              <a:t>Ultimately, the trail doesn’t just offer a race to run, but also gives people a place to share cultures and help promote the country. As Richards (2018) states, places or spots where people feel emotionally connected and can really experience the culture are more likely to get people to come back and make a place well known internationally.</a:t>
            </a:r>
          </a:p>
          <a:p>
            <a:endParaRPr lang="en-US" dirty="0"/>
          </a:p>
        </p:txBody>
      </p:sp>
      <p:sp>
        <p:nvSpPr>
          <p:cNvPr id="4" name="Slide Number Placeholder 3"/>
          <p:cNvSpPr>
            <a:spLocks noGrp="1"/>
          </p:cNvSpPr>
          <p:nvPr>
            <p:ph type="sldNum" sz="quarter" idx="10"/>
          </p:nvPr>
        </p:nvSpPr>
        <p:spPr/>
        <p:txBody>
          <a:bodyPr/>
          <a:lstStyle/>
          <a:p>
            <a:fld id="{D8680294-B784-4EC7-B07E-CDF2ACA08214}" type="slidenum">
              <a:rPr lang="en-US" smtClean="0"/>
              <a:t>12</a:t>
            </a:fld>
            <a:endParaRPr lang="en-US"/>
          </a:p>
        </p:txBody>
      </p:sp>
    </p:spTree>
    <p:extLst>
      <p:ext uri="{BB962C8B-B14F-4D97-AF65-F5344CB8AC3E}">
        <p14:creationId xmlns:p14="http://schemas.microsoft.com/office/powerpoint/2010/main" val="39619645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2" name="Picture 2" descr="\\DROBO-FS\QuickDrops\JB\PPTX NG\Droplets\LightingOverlay.png"/>
          <p:cNvPicPr>
            <a:picLocks noChangeAspect="1" noChangeArrowheads="1"/>
          </p:cNvPicPr>
          <p:nvPr/>
        </p:nvPicPr>
        <p:blipFill>
          <a:blip r:embed="rId2">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66" name="Group 65"/>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67"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68"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9"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0"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71"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2"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3"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4"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5"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6"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7"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8"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79"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0"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1"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2"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3"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4"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5"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6"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7"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8"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89"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0"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1"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2"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3"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4"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5"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96"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7"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8"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99"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0"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1"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2"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3"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4"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5"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6"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7"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08"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09"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0"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1"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2"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3"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4"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5"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6"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7"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8"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19"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0"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900238" y="1122363"/>
            <a:ext cx="6593681"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900238" y="3602038"/>
            <a:ext cx="6593681"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801052" y="5410202"/>
            <a:ext cx="2057400" cy="365125"/>
          </a:xfrm>
        </p:spPr>
        <p:txBody>
          <a:bodyPr/>
          <a:lstStyle/>
          <a:p>
            <a:fld id="{5BCAD085-E8A6-8845-BD4E-CB4CCA059FC4}" type="datetimeFigureOut">
              <a:rPr lang="en-US" smtClean="0"/>
              <a:t>5/19/25</a:t>
            </a:fld>
            <a:endParaRPr lang="en-US"/>
          </a:p>
        </p:txBody>
      </p:sp>
      <p:sp>
        <p:nvSpPr>
          <p:cNvPr id="5" name="Footer Placeholder 4"/>
          <p:cNvSpPr>
            <a:spLocks noGrp="1"/>
          </p:cNvSpPr>
          <p:nvPr>
            <p:ph type="ftr" sz="quarter" idx="11"/>
          </p:nvPr>
        </p:nvSpPr>
        <p:spPr>
          <a:xfrm>
            <a:off x="1900237" y="5410202"/>
            <a:ext cx="3843665" cy="365125"/>
          </a:xfrm>
        </p:spPr>
        <p:txBody>
          <a:bodyPr/>
          <a:lstStyle/>
          <a:p>
            <a:endParaRPr lang="en-US"/>
          </a:p>
        </p:txBody>
      </p:sp>
      <p:sp>
        <p:nvSpPr>
          <p:cNvPr id="6" name="Slide Number Placeholder 5"/>
          <p:cNvSpPr>
            <a:spLocks noGrp="1"/>
          </p:cNvSpPr>
          <p:nvPr>
            <p:ph type="sldNum" sz="quarter" idx="12"/>
          </p:nvPr>
        </p:nvSpPr>
        <p:spPr>
          <a:xfrm>
            <a:off x="7915603" y="5410200"/>
            <a:ext cx="578317"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06140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7" name="Title 1"/>
          <p:cNvSpPr>
            <a:spLocks noGrp="1"/>
          </p:cNvSpPr>
          <p:nvPr>
            <p:ph type="title"/>
          </p:nvPr>
        </p:nvSpPr>
        <p:spPr>
          <a:xfrm>
            <a:off x="856060" y="618518"/>
            <a:ext cx="7429499" cy="1478570"/>
          </a:xfrm>
        </p:spPr>
        <p:txBody>
          <a:bodyPr/>
          <a:lstStyle/>
          <a:p>
            <a:r>
              <a:rPr lang="en-US"/>
              <a:t>Click to edit Master title style</a:t>
            </a:r>
            <a:endParaRPr lang="en-US" dirty="0"/>
          </a:p>
        </p:txBody>
      </p:sp>
      <p:sp>
        <p:nvSpPr>
          <p:cNvPr id="48" name="Content Placeholder 2"/>
          <p:cNvSpPr>
            <a:spLocks noGrp="1"/>
          </p:cNvSpPr>
          <p:nvPr>
            <p:ph idx="1"/>
          </p:nvPr>
        </p:nvSpPr>
        <p:spPr>
          <a:xfrm>
            <a:off x="856060" y="2249487"/>
            <a:ext cx="742949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9" name="Date Placeholder 3"/>
          <p:cNvSpPr>
            <a:spLocks noGrp="1"/>
          </p:cNvSpPr>
          <p:nvPr>
            <p:ph type="dt" sz="half" idx="10"/>
          </p:nvPr>
        </p:nvSpPr>
        <p:spPr>
          <a:xfrm>
            <a:off x="5592691" y="5883277"/>
            <a:ext cx="2057400" cy="365125"/>
          </a:xfrm>
        </p:spPr>
        <p:txBody>
          <a:bodyPr/>
          <a:lstStyle/>
          <a:p>
            <a:fld id="{5BCAD085-E8A6-8845-BD4E-CB4CCA059FC4}" type="datetimeFigureOut">
              <a:rPr lang="en-US" smtClean="0"/>
              <a:t>5/19/25</a:t>
            </a:fld>
            <a:endParaRPr lang="en-US"/>
          </a:p>
        </p:txBody>
      </p:sp>
      <p:sp>
        <p:nvSpPr>
          <p:cNvPr id="50" name="Footer Placeholder 4"/>
          <p:cNvSpPr>
            <a:spLocks noGrp="1"/>
          </p:cNvSpPr>
          <p:nvPr>
            <p:ph type="ftr" sz="quarter" idx="11"/>
          </p:nvPr>
        </p:nvSpPr>
        <p:spPr>
          <a:xfrm>
            <a:off x="856059" y="5883276"/>
            <a:ext cx="4679482" cy="365125"/>
          </a:xfrm>
        </p:spPr>
        <p:txBody>
          <a:bodyPr/>
          <a:lstStyle/>
          <a:p>
            <a:endParaRPr lang="en-US"/>
          </a:p>
        </p:txBody>
      </p:sp>
      <p:sp>
        <p:nvSpPr>
          <p:cNvPr id="51" name="Slide Number Placeholder 5"/>
          <p:cNvSpPr>
            <a:spLocks noGrp="1"/>
          </p:cNvSpPr>
          <p:nvPr>
            <p:ph type="sldNum" sz="quarter" idx="12"/>
          </p:nvPr>
        </p:nvSpPr>
        <p:spPr>
          <a:xfrm>
            <a:off x="7707241" y="5883275"/>
            <a:ext cx="578317"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668820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56058" y="1419227"/>
            <a:ext cx="74295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856058" y="4424362"/>
            <a:ext cx="74295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5/19/25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93676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56058" y="2249486"/>
            <a:ext cx="3658792"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1" y="2249486"/>
            <a:ext cx="3656408"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5/19/25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209279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56058" y="619127"/>
            <a:ext cx="74295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78902" y="2249486"/>
            <a:ext cx="3435949"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56058" y="3073398"/>
            <a:ext cx="3658793"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1992" y="2249485"/>
            <a:ext cx="3433565"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3073398"/>
            <a:ext cx="3656408"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5/19/25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65505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5/19/25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953661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5/19/25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77062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0029" y="609601"/>
            <a:ext cx="2892028"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67150" y="592666"/>
            <a:ext cx="4418407"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0029" y="2249486"/>
            <a:ext cx="2892028"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944677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61" y="609600"/>
            <a:ext cx="3753962"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32866" y="609600"/>
            <a:ext cx="3452693" cy="5181602"/>
          </a:xfrm>
          <a:prstGeom prst="round2DiagRect">
            <a:avLst>
              <a:gd name="adj1" fmla="val 6074"/>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59" y="2249486"/>
            <a:ext cx="3753964"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97321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58" y="4304665"/>
            <a:ext cx="7434266"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56058" y="606426"/>
            <a:ext cx="7434266" cy="3299778"/>
          </a:xfrm>
          <a:prstGeom prst="round2DiagRect">
            <a:avLst>
              <a:gd name="adj1" fmla="val 5101"/>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856024" y="5124020"/>
            <a:ext cx="7433144"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224252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56093" y="609600"/>
            <a:ext cx="7429466"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58" y="4419600"/>
            <a:ext cx="7428344"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767875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856058" y="4309919"/>
            <a:ext cx="74295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
        <p:nvSpPr>
          <p:cNvPr id="52" name="TextBox 51"/>
          <p:cNvSpPr txBox="1"/>
          <p:nvPr/>
        </p:nvSpPr>
        <p:spPr>
          <a:xfrm>
            <a:off x="696579" y="718458"/>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53" name="TextBox 52"/>
          <p:cNvSpPr txBox="1"/>
          <p:nvPr/>
        </p:nvSpPr>
        <p:spPr>
          <a:xfrm>
            <a:off x="7817473" y="276497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Tree>
    <p:extLst>
      <p:ext uri="{BB962C8B-B14F-4D97-AF65-F5344CB8AC3E}">
        <p14:creationId xmlns:p14="http://schemas.microsoft.com/office/powerpoint/2010/main" val="404754472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058" y="2134042"/>
            <a:ext cx="74295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856023" y="4657655"/>
            <a:ext cx="7428379"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579361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56060" y="609600"/>
            <a:ext cx="7429499"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856058" y="2674463"/>
            <a:ext cx="2397674"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856059" y="3360263"/>
            <a:ext cx="2396432"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386075" y="2677635"/>
            <a:ext cx="2388289"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386075" y="3363435"/>
            <a:ext cx="238895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5889332" y="2674463"/>
            <a:ext cx="2396226" cy="685800"/>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5889332" y="3360263"/>
            <a:ext cx="2396226"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5/19/25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231345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56059" y="609600"/>
            <a:ext cx="74294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856060" y="4404596"/>
            <a:ext cx="239643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856060" y="2666998"/>
            <a:ext cx="239643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856060" y="4980859"/>
            <a:ext cx="239643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366790" y="4404596"/>
            <a:ext cx="24003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366790" y="2666998"/>
            <a:ext cx="2399205"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3365695" y="4980857"/>
            <a:ext cx="24003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5889426" y="4404595"/>
            <a:ext cx="2393056"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5889332" y="2666998"/>
            <a:ext cx="2396227"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18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5889332" y="4980855"/>
            <a:ext cx="2396226"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5/19/25</a:t>
            </a:fld>
            <a:endParaRPr lang="en-US"/>
          </a:p>
        </p:txBody>
      </p:sp>
      <p:sp>
        <p:nvSpPr>
          <p:cNvPr id="4" name="Footer Placeholder 3"/>
          <p:cNvSpPr>
            <a:spLocks noGrp="1"/>
          </p:cNvSpPr>
          <p:nvPr>
            <p:ph type="ftr" sz="quarter" idx="11"/>
          </p:nvPr>
        </p:nvSpPr>
        <p:spPr/>
        <p:txBody>
          <a:bodyPr/>
          <a:lstStyle>
            <a:lvl1pPr>
              <a:defRPr cap="all" baseline="0"/>
            </a:lvl1p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549740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5/19/25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569874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1" y="609600"/>
            <a:ext cx="1503758"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56057" y="609600"/>
            <a:ext cx="5811443"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5/19/25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93808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9041774" cy="6858001"/>
            <a:chOff x="-14288" y="0"/>
            <a:chExt cx="9041774"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8352798"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856060" y="618518"/>
            <a:ext cx="7429499"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856060" y="2249487"/>
            <a:ext cx="74294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592691" y="5883277"/>
            <a:ext cx="20574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BCAD085-E8A6-8845-BD4E-CB4CCA059FC4}" type="datetimeFigureOut">
              <a:rPr lang="en-US" smtClean="0"/>
              <a:t>5/19/25</a:t>
            </a:fld>
            <a:endParaRPr lang="en-US"/>
          </a:p>
        </p:txBody>
      </p:sp>
      <p:sp>
        <p:nvSpPr>
          <p:cNvPr id="5" name="Footer Placeholder 4"/>
          <p:cNvSpPr>
            <a:spLocks noGrp="1"/>
          </p:cNvSpPr>
          <p:nvPr>
            <p:ph type="ftr" sz="quarter" idx="3"/>
          </p:nvPr>
        </p:nvSpPr>
        <p:spPr>
          <a:xfrm>
            <a:off x="856059" y="5883276"/>
            <a:ext cx="4679482"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707241" y="5883275"/>
            <a:ext cx="578317"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8316674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t>The Welsh Mythology Immersive Trail</a:t>
            </a:r>
            <a:br>
              <a:rPr lang="en-US" dirty="0"/>
            </a:br>
            <a:br>
              <a:rPr lang="en-US" dirty="0"/>
            </a:br>
            <a:endParaRPr lang="en-US" dirty="0"/>
          </a:p>
        </p:txBody>
      </p:sp>
      <p:sp>
        <p:nvSpPr>
          <p:cNvPr id="3" name="Subtitle 2"/>
          <p:cNvSpPr>
            <a:spLocks noGrp="1"/>
          </p:cNvSpPr>
          <p:nvPr>
            <p:ph type="subTitle" idx="1"/>
          </p:nvPr>
        </p:nvSpPr>
        <p:spPr>
          <a:xfrm>
            <a:off x="1900238" y="3408998"/>
            <a:ext cx="6593681" cy="1655762"/>
          </a:xfrm>
        </p:spPr>
        <p:txBody>
          <a:bodyPr>
            <a:normAutofit fontScale="70000" lnSpcReduction="20000"/>
          </a:bodyPr>
          <a:lstStyle/>
          <a:p>
            <a:r>
              <a:rPr lang="en-US" b="1" dirty="0"/>
              <a:t>Student: Silvia Daniela </a:t>
            </a:r>
            <a:r>
              <a:rPr lang="en-US" b="1" dirty="0" err="1"/>
              <a:t>Grecu</a:t>
            </a:r>
            <a:endParaRPr lang="en-US" b="1" dirty="0"/>
          </a:p>
          <a:p>
            <a:r>
              <a:rPr lang="en-US" b="1" dirty="0"/>
              <a:t>ID: 2245642</a:t>
            </a:r>
          </a:p>
          <a:p>
            <a:r>
              <a:rPr lang="en-US" b="1" dirty="0"/>
              <a:t>Module code</a:t>
            </a:r>
            <a:r>
              <a:rPr lang="en-US" dirty="0"/>
              <a:t>: </a:t>
            </a:r>
            <a:r>
              <a:rPr lang="en-GB" dirty="0"/>
              <a:t>BMIH6007</a:t>
            </a:r>
          </a:p>
          <a:p>
            <a:r>
              <a:rPr lang="en-GB" sz="2000" b="1" dirty="0"/>
              <a:t>Module Name</a:t>
            </a:r>
            <a:r>
              <a:rPr lang="en-GB" sz="2000" dirty="0"/>
              <a:t>: International Meetings Management for the Hotel Industry</a:t>
            </a:r>
          </a:p>
          <a:p>
            <a:endParaRPr lang="en-GB" dirty="0"/>
          </a:p>
        </p:txBody>
      </p:sp>
    </p:spTree>
    <p:extLst>
      <p:ext uri="{BB962C8B-B14F-4D97-AF65-F5344CB8AC3E}">
        <p14:creationId xmlns:p14="http://schemas.microsoft.com/office/powerpoint/2010/main" val="34615480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2528" y="3874977"/>
            <a:ext cx="5486400" cy="566738"/>
          </a:xfrm>
        </p:spPr>
        <p:txBody>
          <a:bodyPr>
            <a:normAutofit/>
          </a:bodyPr>
          <a:lstStyle/>
          <a:p>
            <a:r>
              <a:rPr sz="2200" dirty="0"/>
              <a:t>Introduction</a:t>
            </a:r>
          </a:p>
        </p:txBody>
      </p:sp>
      <p:sp>
        <p:nvSpPr>
          <p:cNvPr id="5" name="Picture Placeholder 4"/>
          <p:cNvSpPr>
            <a:spLocks noGrp="1"/>
          </p:cNvSpPr>
          <p:nvPr>
            <p:ph type="pic" idx="1"/>
          </p:nvPr>
        </p:nvSpPr>
        <p:spPr>
          <a:xfrm>
            <a:off x="1263968" y="402431"/>
            <a:ext cx="5486400" cy="3004759"/>
          </a:xfrm>
        </p:spPr>
        <p:txBody>
          <a:bodyPr/>
          <a:lstStyle/>
          <a:p>
            <a:endParaRPr lang="en-RO"/>
          </a:p>
        </p:txBody>
      </p:sp>
      <p:sp>
        <p:nvSpPr>
          <p:cNvPr id="3" name="Content Placeholder 2"/>
          <p:cNvSpPr>
            <a:spLocks noGrp="1"/>
          </p:cNvSpPr>
          <p:nvPr>
            <p:ph type="body" sz="half" idx="2"/>
          </p:nvPr>
        </p:nvSpPr>
        <p:spPr>
          <a:xfrm>
            <a:off x="1172528" y="4510183"/>
            <a:ext cx="6782752" cy="2088307"/>
          </a:xfrm>
        </p:spPr>
        <p:txBody>
          <a:bodyPr>
            <a:normAutofit/>
          </a:bodyPr>
          <a:lstStyle/>
          <a:p>
            <a:r>
              <a:rPr sz="2200" dirty="0">
                <a:latin typeface="Times New Roman" panose="02020603050405020304" pitchFamily="18" charset="0"/>
                <a:cs typeface="Times New Roman" panose="02020603050405020304" pitchFamily="18" charset="0"/>
              </a:rPr>
              <a:t>Cultural MICE event aligned with ‘Year of </a:t>
            </a:r>
            <a:r>
              <a:rPr sz="2200" dirty="0" err="1">
                <a:latin typeface="Times New Roman" panose="02020603050405020304" pitchFamily="18" charset="0"/>
                <a:cs typeface="Times New Roman" panose="02020603050405020304" pitchFamily="18" charset="0"/>
              </a:rPr>
              <a:t>Croeso</a:t>
            </a:r>
            <a:r>
              <a:rPr sz="2200" dirty="0">
                <a:latin typeface="Times New Roman" panose="02020603050405020304" pitchFamily="18" charset="0"/>
                <a:cs typeface="Times New Roman" panose="02020603050405020304" pitchFamily="18" charset="0"/>
              </a:rPr>
              <a:t> 2025’</a:t>
            </a:r>
          </a:p>
          <a:p>
            <a:r>
              <a:rPr sz="2200" dirty="0">
                <a:latin typeface="Times New Roman" panose="02020603050405020304" pitchFamily="18" charset="0"/>
                <a:cs typeface="Times New Roman" panose="02020603050405020304" pitchFamily="18" charset="0"/>
              </a:rPr>
              <a:t>Combines Welsh mythology, live acts, AR, and workshops</a:t>
            </a:r>
          </a:p>
          <a:p>
            <a:r>
              <a:rPr sz="2200" dirty="0">
                <a:latin typeface="Times New Roman" panose="02020603050405020304" pitchFamily="18" charset="0"/>
                <a:cs typeface="Times New Roman" panose="02020603050405020304" pitchFamily="18" charset="0"/>
              </a:rPr>
              <a:t>Appeals to </a:t>
            </a:r>
            <a:r>
              <a:rPr sz="2000" dirty="0">
                <a:latin typeface="Times New Roman" panose="02020603050405020304" pitchFamily="18" charset="0"/>
                <a:cs typeface="Times New Roman" panose="02020603050405020304" pitchFamily="18" charset="0"/>
              </a:rPr>
              <a:t>experiential</a:t>
            </a:r>
            <a:r>
              <a:rPr sz="2200" dirty="0">
                <a:latin typeface="Times New Roman" panose="02020603050405020304" pitchFamily="18" charset="0"/>
                <a:cs typeface="Times New Roman" panose="02020603050405020304" pitchFamily="18" charset="0"/>
              </a:rPr>
              <a:t> travelers</a:t>
            </a:r>
          </a:p>
          <a:p>
            <a:r>
              <a:rPr sz="2200" dirty="0">
                <a:latin typeface="Times New Roman" panose="02020603050405020304" pitchFamily="18" charset="0"/>
                <a:cs typeface="Times New Roman" panose="02020603050405020304" pitchFamily="18" charset="0"/>
              </a:rPr>
              <a:t>Promotes sense of place and cultural heritage</a:t>
            </a:r>
            <a:r>
              <a:rPr lang="en-US" sz="2200" dirty="0">
                <a:latin typeface="Times New Roman" panose="02020603050405020304" pitchFamily="18" charset="0"/>
                <a:cs typeface="Times New Roman" panose="02020603050405020304" pitchFamily="18" charset="0"/>
              </a:rPr>
              <a:t>                                                                             </a:t>
            </a:r>
            <a:endParaRPr sz="2200" dirty="0">
              <a:latin typeface="Times New Roman" panose="02020603050405020304" pitchFamily="18" charset="0"/>
              <a:cs typeface="Times New Roman" panose="02020603050405020304" pitchFamily="18" charset="0"/>
            </a:endParaRPr>
          </a:p>
        </p:txBody>
      </p:sp>
      <p:pic>
        <p:nvPicPr>
          <p:cNvPr id="1026" name="Picture 2" descr="The Bridge at Betws-Y-Coed, Snowdonia, Wales | Visit wales, Snowdonia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3968" y="347130"/>
            <a:ext cx="6447472" cy="306006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txBox="1">
            <a:spLocks/>
          </p:cNvSpPr>
          <p:nvPr/>
        </p:nvSpPr>
        <p:spPr>
          <a:xfrm>
            <a:off x="2225040" y="3640261"/>
            <a:ext cx="5486400" cy="566738"/>
          </a:xfrm>
          <a:prstGeom prst="rect">
            <a:avLst/>
          </a:prstGeom>
        </p:spPr>
        <p:txBody>
          <a:bodyPr vert="horz" lIns="91440" tIns="45720" rIns="91440" bIns="45720" rtlCol="0" anchor="b">
            <a:normAutofit/>
          </a:bodyPr>
          <a:lstStyle>
            <a:lvl1pPr algn="l" defTabSz="457200" rtl="0" eaLnBrk="1" latinLnBrk="0" hangingPunct="1">
              <a:spcBef>
                <a:spcPct val="0"/>
              </a:spcBef>
              <a:buNone/>
              <a:defRPr sz="2000" b="1" kern="1200">
                <a:solidFill>
                  <a:schemeClr val="tx1"/>
                </a:solidFill>
                <a:latin typeface="+mj-lt"/>
                <a:ea typeface="+mj-ea"/>
                <a:cs typeface="+mj-cs"/>
              </a:defRPr>
            </a:lvl1pPr>
          </a:lstStyle>
          <a:p>
            <a:r>
              <a:rPr lang="en-US" i="1" dirty="0"/>
              <a:t>        Source: Visit Betws-y-Coed (2023)</a:t>
            </a:r>
            <a:endParaRPr lang="en-US" dirty="0"/>
          </a:p>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2528" y="3644278"/>
            <a:ext cx="5486400" cy="566738"/>
          </a:xfrm>
        </p:spPr>
        <p:txBody>
          <a:bodyPr>
            <a:normAutofit/>
          </a:bodyPr>
          <a:lstStyle/>
          <a:p>
            <a:r>
              <a:rPr lang="en-US" sz="2400" dirty="0"/>
              <a:t>Ideal Location in Wales</a:t>
            </a:r>
            <a:endParaRPr sz="2200" dirty="0"/>
          </a:p>
        </p:txBody>
      </p:sp>
      <p:pic>
        <p:nvPicPr>
          <p:cNvPr id="2050" name="Picture 2" descr="Map of Betws-y-Coed, UK"/>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l="2532" r="2532"/>
          <a:stretch>
            <a:fillRect/>
          </a:stretch>
        </p:blipFill>
        <p:spPr bwMode="auto">
          <a:xfrm>
            <a:off x="1820863" y="239713"/>
            <a:ext cx="5486400" cy="300513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type="body" sz="half" idx="2"/>
          </p:nvPr>
        </p:nvSpPr>
        <p:spPr>
          <a:xfrm>
            <a:off x="1172528" y="4308277"/>
            <a:ext cx="7057072" cy="2185257"/>
          </a:xfrm>
        </p:spPr>
        <p:txBody>
          <a:bodyPr>
            <a:normAutofit fontScale="62500" lnSpcReduction="20000"/>
          </a:bodyPr>
          <a:lstStyle/>
          <a:p>
            <a:pPr>
              <a:buFont typeface="Arial" panose="020B0604020202020204" pitchFamily="34" charset="0"/>
              <a:buChar char="•"/>
            </a:pPr>
            <a:r>
              <a:rPr lang="en-US" sz="2400" dirty="0"/>
              <a:t>Betws-y-Coed: ideal myth-themed trail setting in </a:t>
            </a:r>
            <a:r>
              <a:rPr lang="en-US" sz="2400" b="1" dirty="0" err="1"/>
              <a:t>Snowdonia</a:t>
            </a:r>
            <a:r>
              <a:rPr lang="en-US" sz="2400" b="1" dirty="0"/>
              <a:t> National Park</a:t>
            </a:r>
            <a:endParaRPr lang="en-US" sz="2400" dirty="0"/>
          </a:p>
          <a:p>
            <a:pPr>
              <a:buFont typeface="Arial" panose="020B0604020202020204" pitchFamily="34" charset="0"/>
              <a:buChar char="•"/>
            </a:pPr>
            <a:r>
              <a:rPr lang="en-US" sz="2400" dirty="0"/>
              <a:t>Natural trails, riverside, and town square support immersive storytelling</a:t>
            </a:r>
          </a:p>
          <a:p>
            <a:pPr>
              <a:buFont typeface="Arial" panose="020B0604020202020204" pitchFamily="34" charset="0"/>
              <a:buChar char="•"/>
            </a:pPr>
            <a:r>
              <a:rPr lang="en-US" sz="2400" dirty="0"/>
              <a:t>Strong tourist infrastructure: cafés, B&amp;Bs, rail &amp; road access</a:t>
            </a:r>
          </a:p>
          <a:p>
            <a:pPr>
              <a:buFont typeface="Arial" panose="020B0604020202020204" pitchFamily="34" charset="0"/>
              <a:buChar char="•"/>
            </a:pPr>
            <a:r>
              <a:rPr lang="en-US" sz="2400" dirty="0"/>
              <a:t>Popular with UK and EU travelers seeking heritage (Visit Wales, 2023)</a:t>
            </a:r>
          </a:p>
          <a:p>
            <a:pPr>
              <a:buFont typeface="Arial" panose="020B0604020202020204" pitchFamily="34" charset="0"/>
              <a:buChar char="•"/>
            </a:pPr>
            <a:r>
              <a:rPr lang="en-US" sz="2400" dirty="0"/>
              <a:t>Aligns with </a:t>
            </a:r>
            <a:r>
              <a:rPr lang="en-US" sz="2400" i="1" dirty="0" err="1"/>
              <a:t>Croeso</a:t>
            </a:r>
            <a:r>
              <a:rPr lang="en-US" sz="2400" i="1" dirty="0"/>
              <a:t> 2025</a:t>
            </a:r>
            <a:r>
              <a:rPr lang="en-US" sz="2400" dirty="0"/>
              <a:t> focus on community, landscape &amp; story</a:t>
            </a:r>
          </a:p>
          <a:p>
            <a:endParaRPr sz="2200" dirty="0">
              <a:latin typeface="Times New Roman" panose="02020603050405020304" pitchFamily="18" charset="0"/>
              <a:cs typeface="Times New Roman" panose="02020603050405020304" pitchFamily="18" charset="0"/>
            </a:endParaRPr>
          </a:p>
        </p:txBody>
      </p:sp>
      <p:sp>
        <p:nvSpPr>
          <p:cNvPr id="7" name="Title 1"/>
          <p:cNvSpPr txBox="1">
            <a:spLocks/>
          </p:cNvSpPr>
          <p:nvPr/>
        </p:nvSpPr>
        <p:spPr>
          <a:xfrm>
            <a:off x="3271520" y="3073523"/>
            <a:ext cx="5486400" cy="566738"/>
          </a:xfrm>
          <a:prstGeom prst="rect">
            <a:avLst/>
          </a:prstGeom>
        </p:spPr>
        <p:txBody>
          <a:bodyPr vert="horz" lIns="91440" tIns="45720" rIns="91440" bIns="45720" rtlCol="0" anchor="b">
            <a:normAutofit/>
          </a:bodyPr>
          <a:lstStyle>
            <a:lvl1pPr algn="l" defTabSz="457200" rtl="0" eaLnBrk="1" latinLnBrk="0" hangingPunct="1">
              <a:spcBef>
                <a:spcPct val="0"/>
              </a:spcBef>
              <a:buNone/>
              <a:defRPr sz="2000" b="1" kern="1200">
                <a:solidFill>
                  <a:schemeClr val="tx1"/>
                </a:solidFill>
                <a:latin typeface="+mj-lt"/>
                <a:ea typeface="+mj-ea"/>
                <a:cs typeface="+mj-cs"/>
              </a:defRPr>
            </a:lvl1pPr>
          </a:lstStyle>
          <a:p>
            <a:r>
              <a:rPr lang="en-US" dirty="0"/>
              <a:t>Source: </a:t>
            </a:r>
            <a:r>
              <a:rPr lang="en-US" dirty="0" err="1"/>
              <a:t>Alamy</a:t>
            </a:r>
            <a:r>
              <a:rPr lang="en-US" dirty="0"/>
              <a:t> (2024)</a:t>
            </a:r>
          </a:p>
        </p:txBody>
      </p:sp>
    </p:spTree>
    <p:extLst>
      <p:ext uri="{BB962C8B-B14F-4D97-AF65-F5344CB8AC3E}">
        <p14:creationId xmlns:p14="http://schemas.microsoft.com/office/powerpoint/2010/main" val="145481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2528" y="829958"/>
            <a:ext cx="5486400" cy="566738"/>
          </a:xfrm>
        </p:spPr>
        <p:txBody>
          <a:bodyPr>
            <a:normAutofit/>
          </a:bodyPr>
          <a:lstStyle/>
          <a:p>
            <a:r>
              <a:rPr lang="en-US" sz="2800" dirty="0"/>
              <a:t>Event</a:t>
            </a:r>
            <a:r>
              <a:rPr lang="en-US" sz="2400" dirty="0"/>
              <a:t> </a:t>
            </a:r>
            <a:r>
              <a:rPr lang="en-US" sz="2800" dirty="0"/>
              <a:t>Concept</a:t>
            </a:r>
            <a:r>
              <a:rPr lang="en-US" sz="2400" dirty="0"/>
              <a:t> </a:t>
            </a:r>
            <a:r>
              <a:rPr lang="en-US" sz="2800" dirty="0"/>
              <a:t>and Aim</a:t>
            </a:r>
            <a:endParaRPr sz="2200" dirty="0"/>
          </a:p>
        </p:txBody>
      </p:sp>
      <p:sp>
        <p:nvSpPr>
          <p:cNvPr id="3" name="Content Placeholder 2"/>
          <p:cNvSpPr>
            <a:spLocks noGrp="1"/>
          </p:cNvSpPr>
          <p:nvPr>
            <p:ph type="body" sz="half" idx="2"/>
          </p:nvPr>
        </p:nvSpPr>
        <p:spPr>
          <a:xfrm>
            <a:off x="1172528" y="1778437"/>
            <a:ext cx="7057072" cy="3789243"/>
          </a:xfrm>
        </p:spPr>
        <p:txBody>
          <a:bodyPr>
            <a:normAutofit fontScale="85000" lnSpcReduction="20000"/>
          </a:bodyPr>
          <a:lstStyle/>
          <a:p>
            <a:pPr marL="342900" indent="-342900">
              <a:buFont typeface="Arial" panose="020B0604020202020204" pitchFamily="34" charset="0"/>
              <a:buChar char="•"/>
            </a:pPr>
            <a:r>
              <a:rPr lang="en-US" sz="2400" dirty="0"/>
              <a:t>Trail-based live storytelling through myths like </a:t>
            </a:r>
            <a:r>
              <a:rPr lang="en-US" sz="2400" i="1" dirty="0"/>
              <a:t>The </a:t>
            </a:r>
            <a:r>
              <a:rPr lang="en-US" sz="2400" i="1" dirty="0" err="1"/>
              <a:t>Mabinogion</a:t>
            </a:r>
            <a:endParaRPr lang="en-US" sz="2400" dirty="0"/>
          </a:p>
          <a:p>
            <a:pPr marL="342900" indent="-342900">
              <a:buFont typeface="Arial" panose="020B0604020202020204" pitchFamily="34" charset="0"/>
              <a:buChar char="•"/>
            </a:pPr>
            <a:r>
              <a:rPr lang="en-US" sz="2400" dirty="0"/>
              <a:t>Includes </a:t>
            </a:r>
            <a:r>
              <a:rPr lang="en-US" sz="2400" b="1" dirty="0"/>
              <a:t>AR experiences</a:t>
            </a:r>
            <a:r>
              <a:rPr lang="en-US" sz="2400" dirty="0"/>
              <a:t>, </a:t>
            </a:r>
            <a:r>
              <a:rPr lang="en-US" sz="2400" b="1" dirty="0"/>
              <a:t>actor-led scenes</a:t>
            </a:r>
            <a:r>
              <a:rPr lang="en-US" sz="2400" dirty="0"/>
              <a:t>, and </a:t>
            </a:r>
            <a:r>
              <a:rPr lang="en-US" sz="2400" b="1" dirty="0"/>
              <a:t>creative workshops</a:t>
            </a:r>
            <a:endParaRPr lang="en-US" sz="2400" dirty="0"/>
          </a:p>
          <a:p>
            <a:pPr marL="342900" indent="-342900">
              <a:lnSpc>
                <a:spcPct val="110000"/>
              </a:lnSpc>
              <a:buFont typeface="Arial" panose="020B0604020202020204" pitchFamily="34" charset="0"/>
              <a:buChar char="•"/>
            </a:pPr>
            <a:r>
              <a:rPr lang="en-US" sz="2400" dirty="0"/>
              <a:t>Aims to connect global visitors with Welsh heritage through immersion</a:t>
            </a:r>
          </a:p>
          <a:p>
            <a:pPr marL="342900" indent="-342900">
              <a:buFont typeface="Arial" panose="020B0604020202020204" pitchFamily="34" charset="0"/>
              <a:buChar char="•"/>
            </a:pPr>
            <a:r>
              <a:rPr lang="en-US" sz="2400" dirty="0"/>
              <a:t>Promotes emotional and sensory tourism (Richards, 2018)</a:t>
            </a:r>
          </a:p>
          <a:p>
            <a:pPr marL="342900" indent="-342900">
              <a:buFont typeface="Arial" panose="020B0604020202020204" pitchFamily="34" charset="0"/>
              <a:buChar char="•"/>
            </a:pPr>
            <a:r>
              <a:rPr lang="en-US" sz="2400" dirty="0"/>
              <a:t>Designed for leisure-focused MICE </a:t>
            </a:r>
            <a:r>
              <a:rPr lang="en-US" sz="2400" dirty="0" err="1"/>
              <a:t>travellers</a:t>
            </a:r>
            <a:r>
              <a:rPr lang="en-US" sz="2400" dirty="0"/>
              <a:t> seeking cultural depth</a:t>
            </a:r>
          </a:p>
          <a:p>
            <a:endParaRPr sz="2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00347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a:xfrm>
            <a:off x="3098800" y="2905436"/>
            <a:ext cx="5486400" cy="566738"/>
          </a:xfrm>
          <a:prstGeom prst="rect">
            <a:avLst/>
          </a:prstGeom>
        </p:spPr>
        <p:txBody>
          <a:bodyPr vert="horz" lIns="91440" tIns="45720" rIns="91440" bIns="45720" rtlCol="0" anchor="b">
            <a:normAutofit/>
          </a:bodyPr>
          <a:lstStyle>
            <a:lvl1pPr algn="l" defTabSz="457200" rtl="0" eaLnBrk="1" latinLnBrk="0" hangingPunct="1">
              <a:spcBef>
                <a:spcPct val="0"/>
              </a:spcBef>
              <a:buNone/>
              <a:defRPr sz="2000" b="1" kern="1200">
                <a:solidFill>
                  <a:schemeClr val="tx1"/>
                </a:solidFill>
                <a:latin typeface="+mj-lt"/>
                <a:ea typeface="+mj-ea"/>
                <a:cs typeface="+mj-cs"/>
              </a:defRPr>
            </a:lvl1pPr>
          </a:lstStyle>
          <a:p>
            <a:r>
              <a:rPr lang="en-US" i="1" dirty="0"/>
              <a:t>Source: Visit Wales (2023)</a:t>
            </a:r>
          </a:p>
        </p:txBody>
      </p:sp>
      <p:sp>
        <p:nvSpPr>
          <p:cNvPr id="4" name="AutoShape 2" descr="Year of Croeso 2025 | A warm Welsh welcome | Travel Trade Wal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 name="Picture 4"/>
          <p:cNvPicPr>
            <a:picLocks noChangeAspect="1"/>
          </p:cNvPicPr>
          <p:nvPr/>
        </p:nvPicPr>
        <p:blipFill>
          <a:blip r:embed="rId3"/>
          <a:stretch>
            <a:fillRect/>
          </a:stretch>
        </p:blipFill>
        <p:spPr>
          <a:xfrm>
            <a:off x="2669064" y="206181"/>
            <a:ext cx="3609816" cy="2882894"/>
          </a:xfrm>
          <a:prstGeom prst="rect">
            <a:avLst/>
          </a:prstGeom>
        </p:spPr>
      </p:pic>
      <p:sp>
        <p:nvSpPr>
          <p:cNvPr id="8" name="Title 7"/>
          <p:cNvSpPr>
            <a:spLocks noGrp="1"/>
          </p:cNvSpPr>
          <p:nvPr>
            <p:ph type="title"/>
          </p:nvPr>
        </p:nvSpPr>
        <p:spPr>
          <a:xfrm>
            <a:off x="969328" y="3769963"/>
            <a:ext cx="5486400" cy="566738"/>
          </a:xfrm>
        </p:spPr>
        <p:txBody>
          <a:bodyPr>
            <a:noAutofit/>
          </a:bodyPr>
          <a:lstStyle/>
          <a:p>
            <a:r>
              <a:rPr lang="en-US" sz="2400" dirty="0"/>
              <a:t>Target Market and Market Factors</a:t>
            </a:r>
          </a:p>
        </p:txBody>
      </p:sp>
      <p:sp>
        <p:nvSpPr>
          <p:cNvPr id="10" name="Rectangle 4"/>
          <p:cNvSpPr>
            <a:spLocks noGrp="1" noChangeArrowheads="1"/>
          </p:cNvSpPr>
          <p:nvPr>
            <p:ph type="body" sz="half" idx="2"/>
          </p:nvPr>
        </p:nvSpPr>
        <p:spPr bwMode="auto">
          <a:xfrm>
            <a:off x="969328" y="4336701"/>
            <a:ext cx="7412672" cy="24314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Primary audience: cultural tourists aged 25–45 from Europe and North America</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Appeals to experiential travelers seeking authentic heritage experiences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Aligns with Visit Wales' "Year of </a:t>
            </a:r>
            <a:r>
              <a:rPr kumimoji="0" lang="en-US" altLang="en-US" sz="19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Croeso</a:t>
            </a:r>
            <a:r>
              <a:rPr kumimoji="0" lang="en-US" altLang="en-US" sz="1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2025" campaign emphasizing Welsh culture and hospitality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Leverages trends in slow travel and immersive storytelling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9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Supports national tourism goals of promoting sense of place and community engagement</a:t>
            </a:r>
          </a:p>
        </p:txBody>
      </p:sp>
    </p:spTree>
    <p:extLst>
      <p:ext uri="{BB962C8B-B14F-4D97-AF65-F5344CB8AC3E}">
        <p14:creationId xmlns:p14="http://schemas.microsoft.com/office/powerpoint/2010/main" val="23815981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a:xfrm>
            <a:off x="2044541" y="3377647"/>
            <a:ext cx="5486400" cy="566738"/>
          </a:xfrm>
          <a:prstGeom prst="rect">
            <a:avLst/>
          </a:prstGeom>
        </p:spPr>
        <p:txBody>
          <a:bodyPr vert="horz" lIns="91440" tIns="45720" rIns="91440" bIns="45720" rtlCol="0" anchor="b">
            <a:normAutofit/>
          </a:bodyPr>
          <a:lstStyle>
            <a:lvl1pPr algn="l" defTabSz="457200" rtl="0" eaLnBrk="1" latinLnBrk="0" hangingPunct="1">
              <a:spcBef>
                <a:spcPct val="0"/>
              </a:spcBef>
              <a:buNone/>
              <a:defRPr sz="2000" b="1" kern="1200">
                <a:solidFill>
                  <a:schemeClr val="tx1"/>
                </a:solidFill>
                <a:latin typeface="+mj-lt"/>
                <a:ea typeface="+mj-ea"/>
                <a:cs typeface="+mj-cs"/>
              </a:defRPr>
            </a:lvl1pPr>
          </a:lstStyle>
          <a:p>
            <a:r>
              <a:rPr lang="en-US" i="1" dirty="0"/>
              <a:t>Source: </a:t>
            </a:r>
            <a:r>
              <a:rPr lang="en-US" i="1" dirty="0" err="1"/>
              <a:t>Assero</a:t>
            </a:r>
            <a:r>
              <a:rPr lang="en-US" i="1" dirty="0"/>
              <a:t> Security Services (2023)</a:t>
            </a:r>
            <a:endParaRPr lang="en-US" dirty="0"/>
          </a:p>
          <a:p>
            <a:endParaRPr lang="en-US" dirty="0"/>
          </a:p>
        </p:txBody>
      </p:sp>
      <p:sp>
        <p:nvSpPr>
          <p:cNvPr id="4" name="AutoShape 2" descr="Year of Croeso 2025 | A warm Welsh welcome | Travel Trade Wal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Title 7"/>
          <p:cNvSpPr>
            <a:spLocks noGrp="1"/>
          </p:cNvSpPr>
          <p:nvPr>
            <p:ph type="title"/>
          </p:nvPr>
        </p:nvSpPr>
        <p:spPr>
          <a:xfrm>
            <a:off x="1172528" y="3729521"/>
            <a:ext cx="5486400" cy="566738"/>
          </a:xfrm>
        </p:spPr>
        <p:txBody>
          <a:bodyPr/>
          <a:lstStyle/>
          <a:p>
            <a:r>
              <a:rPr lang="en-US" dirty="0"/>
              <a:t>Risk Management</a:t>
            </a:r>
          </a:p>
        </p:txBody>
      </p:sp>
      <p:sp>
        <p:nvSpPr>
          <p:cNvPr id="3" name="Rectangle 1"/>
          <p:cNvSpPr>
            <a:spLocks noGrp="1" noChangeArrowheads="1"/>
          </p:cNvSpPr>
          <p:nvPr>
            <p:ph type="body" sz="half" idx="2"/>
          </p:nvPr>
        </p:nvSpPr>
        <p:spPr bwMode="auto">
          <a:xfrm>
            <a:off x="1081723" y="4982014"/>
            <a:ext cx="7412037" cy="385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Backup venues for bad weather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Tech support for AR failures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Risk assessment of trail zones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Staff training &amp; emergency support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Respectful handling of cultural content</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1" u="none" strike="noStrike" cap="none" normalizeH="0" baseline="0" dirty="0">
                <a:ln>
                  <a:noFill/>
                </a:ln>
                <a:solidFill>
                  <a:schemeClr val="tx1"/>
                </a:solidFill>
                <a:effectLst/>
                <a:latin typeface="Arial" panose="020B0604020202020204" pitchFamily="34" charset="0"/>
              </a:rPr>
              <a:t>(</a:t>
            </a:r>
            <a:r>
              <a:rPr kumimoji="0" lang="en-US" altLang="en-US" sz="1800" b="0" i="1" u="none" strike="noStrike" cap="none" normalizeH="0" baseline="0" dirty="0" err="1">
                <a:ln>
                  <a:noFill/>
                </a:ln>
                <a:solidFill>
                  <a:schemeClr val="tx1"/>
                </a:solidFill>
                <a:effectLst/>
                <a:latin typeface="Arial" panose="020B0604020202020204" pitchFamily="34" charset="0"/>
              </a:rPr>
              <a:t>Bowdin</a:t>
            </a:r>
            <a:r>
              <a:rPr kumimoji="0" lang="en-US" altLang="en-US" sz="1800" b="0" i="1" u="none" strike="noStrike" cap="none" normalizeH="0" baseline="0" dirty="0">
                <a:ln>
                  <a:noFill/>
                </a:ln>
                <a:solidFill>
                  <a:schemeClr val="tx1"/>
                </a:solidFill>
                <a:effectLst/>
                <a:latin typeface="Arial" panose="020B0604020202020204" pitchFamily="34" charset="0"/>
              </a:rPr>
              <a:t> et al., 2017)</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8195" name="Picture 3" descr="Why Door Staff Security is Essential for Large Scale Music Festival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97391" y="497617"/>
            <a:ext cx="4965572" cy="27610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92640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2528" y="829958"/>
            <a:ext cx="5486400" cy="566738"/>
          </a:xfrm>
        </p:spPr>
        <p:txBody>
          <a:bodyPr>
            <a:normAutofit fontScale="90000"/>
          </a:bodyPr>
          <a:lstStyle/>
          <a:p>
            <a:r>
              <a:rPr lang="en-US" sz="2400" dirty="0"/>
              <a:t>Top 10 Planning Considerations</a:t>
            </a:r>
          </a:p>
        </p:txBody>
      </p:sp>
      <p:sp>
        <p:nvSpPr>
          <p:cNvPr id="5" name="Rectangle 2"/>
          <p:cNvSpPr>
            <a:spLocks noGrp="1" noChangeArrowheads="1"/>
          </p:cNvSpPr>
          <p:nvPr>
            <p:ph type="body" sz="half" idx="2"/>
          </p:nvPr>
        </p:nvSpPr>
        <p:spPr bwMode="auto">
          <a:xfrm>
            <a:off x="1173163" y="1672542"/>
            <a:ext cx="6538277" cy="30469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Safe, walkable trail with signage</a:t>
            </a: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Permits for outdoor and digital acts</a:t>
            </a: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AR setup with tech support</a:t>
            </a: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Accessibility and multilingual options</a:t>
            </a: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Weather and safety plans in place</a:t>
            </a: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Waste management &amp; eco-materials</a:t>
            </a: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Local vendors &amp; backup venues</a:t>
            </a:r>
            <a:r>
              <a:rPr kumimoji="0" lang="en-US" altLang="en-US" sz="2400" b="0" i="0" u="none" strike="noStrike" cap="none" normalizeH="0" dirty="0">
                <a:ln>
                  <a:noFill/>
                </a:ln>
                <a:solidFill>
                  <a:schemeClr val="tx1"/>
                </a:solidFill>
                <a:effectLst/>
              </a:rPr>
              <a:t> </a:t>
            </a:r>
            <a:r>
              <a:rPr kumimoji="0" lang="en-US" altLang="en-US" sz="2400" b="0" i="1" u="none" strike="noStrike" cap="none" normalizeH="0" baseline="0" dirty="0">
                <a:ln>
                  <a:noFill/>
                </a:ln>
                <a:solidFill>
                  <a:schemeClr val="tx1"/>
                </a:solidFill>
                <a:effectLst/>
              </a:rPr>
              <a:t>(Getz &amp; Page, 2019)</a:t>
            </a:r>
            <a:endParaRPr kumimoji="0" lang="en-US" altLang="en-US" sz="24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38940033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9968" y="1149694"/>
            <a:ext cx="5486400" cy="566738"/>
          </a:xfrm>
        </p:spPr>
        <p:txBody>
          <a:bodyPr>
            <a:normAutofit/>
          </a:bodyPr>
          <a:lstStyle/>
          <a:p>
            <a:r>
              <a:rPr lang="en-US" sz="2400" b="1" dirty="0"/>
              <a:t>Operational Feasibility</a:t>
            </a:r>
          </a:p>
        </p:txBody>
      </p:sp>
      <p:sp>
        <p:nvSpPr>
          <p:cNvPr id="3" name="Rectangle 1"/>
          <p:cNvSpPr>
            <a:spLocks noGrp="1" noChangeArrowheads="1"/>
          </p:cNvSpPr>
          <p:nvPr>
            <p:ph type="body" sz="half" idx="2"/>
          </p:nvPr>
        </p:nvSpPr>
        <p:spPr bwMode="auto">
          <a:xfrm>
            <a:off x="932265" y="2152432"/>
            <a:ext cx="8211735" cy="33478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Betws-y-Coed offers public spaces for trail and workshops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Use of town hall, forest paths, and village square</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Staffing: actors, AR developers, guides, medics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Local businesses support catering &amp; accommodation</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Community colleges involved in workforce development</a:t>
            </a:r>
            <a:br>
              <a:rPr kumimoji="0" lang="en-US" altLang="en-US" sz="2400" b="0" i="0" u="none" strike="noStrike" cap="none" normalizeH="0" baseline="0" dirty="0">
                <a:ln>
                  <a:noFill/>
                </a:ln>
                <a:solidFill>
                  <a:schemeClr val="tx1"/>
                </a:solidFill>
                <a:effectLst/>
              </a:rPr>
            </a:br>
            <a:r>
              <a:rPr kumimoji="0" lang="en-US" altLang="en-US" sz="2400" b="0" i="1" u="none" strike="noStrike" cap="none" normalizeH="0" baseline="0" dirty="0">
                <a:ln>
                  <a:noFill/>
                </a:ln>
                <a:solidFill>
                  <a:schemeClr val="tx1"/>
                </a:solidFill>
                <a:effectLst/>
              </a:rPr>
              <a:t>(Raj et al., 2017)</a:t>
            </a:r>
            <a:endParaRPr kumimoji="0" lang="en-US" altLang="en-US" sz="24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31501822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1888" y="1119214"/>
            <a:ext cx="5486400" cy="566738"/>
          </a:xfrm>
        </p:spPr>
        <p:txBody>
          <a:bodyPr>
            <a:normAutofit fontScale="90000"/>
          </a:bodyPr>
          <a:lstStyle/>
          <a:p>
            <a:r>
              <a:rPr lang="en-US" sz="2400" b="1" dirty="0"/>
              <a:t>Financial Planning and Budget</a:t>
            </a:r>
          </a:p>
        </p:txBody>
      </p:sp>
      <p:sp>
        <p:nvSpPr>
          <p:cNvPr id="4" name="Rectangle 1"/>
          <p:cNvSpPr>
            <a:spLocks noGrp="1" noChangeArrowheads="1"/>
          </p:cNvSpPr>
          <p:nvPr>
            <p:ph type="body" sz="half" idx="2"/>
          </p:nvPr>
        </p:nvSpPr>
        <p:spPr bwMode="auto">
          <a:xfrm>
            <a:off x="990283" y="1806992"/>
            <a:ext cx="7923003" cy="33478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Total projected cost: </a:t>
            </a:r>
            <a:r>
              <a:rPr kumimoji="0" lang="en-US" altLang="en-US" sz="2400" b="1" i="0" u="none" strike="noStrike" cap="none" normalizeH="0" baseline="0" dirty="0">
                <a:ln>
                  <a:noFill/>
                </a:ln>
                <a:solidFill>
                  <a:schemeClr val="tx1"/>
                </a:solidFill>
                <a:effectLst/>
              </a:rPr>
              <a:t>£72,000</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Key expenses: AR tech, performers, logistics, marketing</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Income sources: ticket sales, gov. grants, sponsorships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Profit estimated at </a:t>
            </a:r>
            <a:r>
              <a:rPr kumimoji="0" lang="en-US" altLang="en-US" sz="2400" b="1" i="0" u="none" strike="noStrike" cap="none" normalizeH="0" baseline="0" dirty="0">
                <a:ln>
                  <a:noFill/>
                </a:ln>
                <a:solidFill>
                  <a:schemeClr val="tx1"/>
                </a:solidFill>
                <a:effectLst/>
              </a:rPr>
              <a:t>£8,000</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rPr>
              <a:t>Tiered ticketing + early bird pricing = revenue security</a:t>
            </a:r>
            <a:br>
              <a:rPr kumimoji="0" lang="en-US" altLang="en-US" sz="2400" b="0" i="0" u="none" strike="noStrike" cap="none" normalizeH="0" baseline="0" dirty="0">
                <a:ln>
                  <a:noFill/>
                </a:ln>
                <a:solidFill>
                  <a:schemeClr val="tx1"/>
                </a:solidFill>
                <a:effectLst/>
              </a:rPr>
            </a:br>
            <a:r>
              <a:rPr kumimoji="0" lang="en-US" altLang="en-US" sz="2400" b="0" i="1" u="none" strike="noStrike" cap="none" normalizeH="0" baseline="0" dirty="0">
                <a:ln>
                  <a:noFill/>
                </a:ln>
                <a:solidFill>
                  <a:schemeClr val="tx1"/>
                </a:solidFill>
                <a:effectLst/>
              </a:rPr>
              <a:t>(Meredith, 2022)</a:t>
            </a:r>
            <a:endParaRPr kumimoji="0" lang="en-US" altLang="en-US" sz="24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40484711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4448" y="1113327"/>
            <a:ext cx="5486400" cy="566738"/>
          </a:xfrm>
        </p:spPr>
        <p:txBody>
          <a:bodyPr>
            <a:normAutofit/>
          </a:bodyPr>
          <a:lstStyle/>
          <a:p>
            <a:r>
              <a:rPr lang="en-US" sz="2400" b="1" dirty="0"/>
              <a:t>Stakeholder Identification</a:t>
            </a:r>
          </a:p>
        </p:txBody>
      </p:sp>
      <p:sp>
        <p:nvSpPr>
          <p:cNvPr id="3" name="Rectangle 1"/>
          <p:cNvSpPr>
            <a:spLocks noGrp="1" noChangeArrowheads="1"/>
          </p:cNvSpPr>
          <p:nvPr>
            <p:ph type="body" sz="half" idx="2"/>
          </p:nvPr>
        </p:nvSpPr>
        <p:spPr bwMode="auto">
          <a:xfrm>
            <a:off x="1173163" y="1833206"/>
            <a:ext cx="7716837" cy="39130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Visit Wales</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 strategic alignment &amp; branding partner</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Betws-y-Coed Town Council</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 permits &amp; local support</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Local vendors</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 catering, lodging, and product stalls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mj-lt"/>
                <a:ea typeface="Calibri" panose="020F0502020204030204" pitchFamily="34" charset="0"/>
                <a:cs typeface="Calibri" panose="020F0502020204030204" pitchFamily="34" charset="0"/>
              </a:rPr>
              <a:t>Artists</a:t>
            </a:r>
            <a:r>
              <a:rPr kumimoji="0" lang="en-US" altLang="en-US" sz="24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&amp; AR developers</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 content creation &amp; delivery</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Volunteers &amp; schools</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 workforce and community engagement</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br>
            <a:r>
              <a:rPr kumimoji="0" lang="en-US" altLang="en-US" sz="2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(Allen et al., 2017)</a:t>
            </a:r>
            <a:endPar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8321603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a:xfrm>
            <a:off x="2491581" y="2810909"/>
            <a:ext cx="5486400" cy="566738"/>
          </a:xfrm>
          <a:prstGeom prst="rect">
            <a:avLst/>
          </a:prstGeom>
        </p:spPr>
        <p:txBody>
          <a:bodyPr vert="horz" lIns="91440" tIns="45720" rIns="91440" bIns="45720" rtlCol="0" anchor="b">
            <a:normAutofit/>
          </a:bodyPr>
          <a:lstStyle>
            <a:lvl1pPr algn="l" defTabSz="457200" rtl="0" eaLnBrk="1" latinLnBrk="0" hangingPunct="1">
              <a:spcBef>
                <a:spcPct val="0"/>
              </a:spcBef>
              <a:buNone/>
              <a:defRPr sz="2000" b="1" kern="1200">
                <a:solidFill>
                  <a:schemeClr val="tx1"/>
                </a:solidFill>
                <a:latin typeface="+mj-lt"/>
                <a:ea typeface="+mj-ea"/>
                <a:cs typeface="+mj-cs"/>
              </a:defRPr>
            </a:lvl1pPr>
          </a:lstStyle>
          <a:p>
            <a:r>
              <a:rPr lang="en-US" i="1" dirty="0"/>
              <a:t>Source: Front Signs (2020</a:t>
            </a:r>
            <a:r>
              <a:rPr lang="en-US" dirty="0"/>
              <a:t>)</a:t>
            </a:r>
          </a:p>
        </p:txBody>
      </p:sp>
      <p:sp>
        <p:nvSpPr>
          <p:cNvPr id="4" name="AutoShape 2" descr="Year of Croeso 2025 | A warm Welsh welcome | Travel Trade Wal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Title 7"/>
          <p:cNvSpPr>
            <a:spLocks noGrp="1"/>
          </p:cNvSpPr>
          <p:nvPr>
            <p:ph type="title"/>
          </p:nvPr>
        </p:nvSpPr>
        <p:spPr>
          <a:xfrm>
            <a:off x="1172528" y="3581958"/>
            <a:ext cx="5486400" cy="566738"/>
          </a:xfrm>
        </p:spPr>
        <p:txBody>
          <a:bodyPr/>
          <a:lstStyle/>
          <a:p>
            <a:r>
              <a:rPr lang="en-US" dirty="0"/>
              <a:t>Sponsorship Strategy</a:t>
            </a:r>
          </a:p>
        </p:txBody>
      </p:sp>
      <p:sp>
        <p:nvSpPr>
          <p:cNvPr id="5" name="Rectangle 1"/>
          <p:cNvSpPr>
            <a:spLocks noGrp="1" noChangeArrowheads="1"/>
          </p:cNvSpPr>
          <p:nvPr>
            <p:ph type="body" sz="half" idx="2"/>
          </p:nvPr>
        </p:nvSpPr>
        <p:spPr bwMode="auto">
          <a:xfrm>
            <a:off x="1081088" y="4123048"/>
            <a:ext cx="7341552"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Multi-tiered sponsorship model for stability and visibility</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Public sponsors</a:t>
            </a:r>
            <a:r>
              <a:rPr kumimoji="0" lang="en-US" altLang="en-US" sz="1800" b="0" i="0" u="none" strike="noStrike" cap="none" normalizeH="0" baseline="0" dirty="0">
                <a:ln>
                  <a:noFill/>
                </a:ln>
                <a:solidFill>
                  <a:schemeClr val="tx1"/>
                </a:solidFill>
                <a:effectLst/>
                <a:latin typeface="Arial" panose="020B0604020202020204" pitchFamily="34" charset="0"/>
              </a:rPr>
              <a:t>: Visit Wales, </a:t>
            </a:r>
            <a:r>
              <a:rPr kumimoji="0" lang="en-US" altLang="en-US" sz="1800" b="0" i="0" u="none" strike="noStrike" cap="none" normalizeH="0" baseline="0" dirty="0" err="1">
                <a:ln>
                  <a:noFill/>
                </a:ln>
                <a:solidFill>
                  <a:schemeClr val="tx1"/>
                </a:solidFill>
                <a:effectLst/>
                <a:latin typeface="Arial" panose="020B0604020202020204" pitchFamily="34" charset="0"/>
              </a:rPr>
              <a:t>Cadw</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Private partners</a:t>
            </a:r>
            <a:r>
              <a:rPr kumimoji="0" lang="en-US" altLang="en-US" sz="1800" b="0" i="0" u="none" strike="noStrike" cap="none" normalizeH="0" baseline="0" dirty="0">
                <a:ln>
                  <a:noFill/>
                </a:ln>
                <a:solidFill>
                  <a:schemeClr val="tx1"/>
                </a:solidFill>
                <a:effectLst/>
                <a:latin typeface="Arial" panose="020B0604020202020204" pitchFamily="34" charset="0"/>
              </a:rPr>
              <a:t>: AR tech firms (e.g., </a:t>
            </a:r>
            <a:r>
              <a:rPr kumimoji="0" lang="en-US" altLang="en-US" sz="1800" b="0" i="0" u="none" strike="noStrike" cap="none" normalizeH="0" baseline="0" dirty="0" err="1">
                <a:ln>
                  <a:noFill/>
                </a:ln>
                <a:solidFill>
                  <a:schemeClr val="tx1"/>
                </a:solidFill>
                <a:effectLst/>
                <a:latin typeface="Arial" panose="020B0604020202020204" pitchFamily="34" charset="0"/>
              </a:rPr>
              <a:t>Zappar</a:t>
            </a:r>
            <a:r>
              <a:rPr kumimoji="0" lang="en-US" altLang="en-US" sz="1800" b="0" i="0" u="none" strike="noStrike" cap="none" normalizeH="0" baseline="0" dirty="0">
                <a:ln>
                  <a:noFill/>
                </a:ln>
                <a:solidFill>
                  <a:schemeClr val="tx1"/>
                </a:solidFill>
                <a:effectLst/>
                <a:latin typeface="Arial" panose="020B0604020202020204" pitchFamily="34" charset="0"/>
              </a:rPr>
              <a:t>), food &amp; craft brands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Co-branding opportunities: signage, AR portals, trail zones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Strategic alignment enhances credibility &amp; reach</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1" u="none" strike="noStrike" cap="none" normalizeH="0" baseline="0" dirty="0">
                <a:ln>
                  <a:noFill/>
                </a:ln>
                <a:solidFill>
                  <a:schemeClr val="tx1"/>
                </a:solidFill>
                <a:effectLst/>
                <a:latin typeface="Arial" panose="020B0604020202020204" pitchFamily="34" charset="0"/>
              </a:rPr>
              <a:t>(</a:t>
            </a:r>
            <a:r>
              <a:rPr kumimoji="0" lang="en-US" altLang="en-US" sz="1800" b="0" i="1" u="none" strike="noStrike" cap="none" normalizeH="0" baseline="0" dirty="0" err="1">
                <a:ln>
                  <a:noFill/>
                </a:ln>
                <a:solidFill>
                  <a:schemeClr val="tx1"/>
                </a:solidFill>
                <a:effectLst/>
                <a:latin typeface="Arial" panose="020B0604020202020204" pitchFamily="34" charset="0"/>
              </a:rPr>
              <a:t>Masterman</a:t>
            </a:r>
            <a:r>
              <a:rPr kumimoji="0" lang="en-US" altLang="en-US" sz="1800" b="0" i="1" u="none" strike="noStrike" cap="none" normalizeH="0" baseline="0" dirty="0">
                <a:ln>
                  <a:noFill/>
                </a:ln>
                <a:solidFill>
                  <a:schemeClr val="tx1"/>
                </a:solidFill>
                <a:effectLst/>
                <a:latin typeface="Arial" panose="020B0604020202020204" pitchFamily="34" charset="0"/>
              </a:rPr>
              <a:t>, 2016)</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9" name="Picture 8"/>
          <p:cNvPicPr>
            <a:picLocks noChangeAspect="1"/>
          </p:cNvPicPr>
          <p:nvPr/>
        </p:nvPicPr>
        <p:blipFill>
          <a:blip r:embed="rId3"/>
          <a:stretch>
            <a:fillRect/>
          </a:stretch>
        </p:blipFill>
        <p:spPr>
          <a:xfrm>
            <a:off x="1608887" y="474191"/>
            <a:ext cx="5840774" cy="2415776"/>
          </a:xfrm>
          <a:prstGeom prst="rect">
            <a:avLst/>
          </a:prstGeom>
        </p:spPr>
      </p:pic>
    </p:spTree>
    <p:extLst>
      <p:ext uri="{BB962C8B-B14F-4D97-AF65-F5344CB8AC3E}">
        <p14:creationId xmlns:p14="http://schemas.microsoft.com/office/powerpoint/2010/main" val="13949957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6928" y="971087"/>
            <a:ext cx="5486400" cy="566738"/>
          </a:xfrm>
        </p:spPr>
        <p:txBody>
          <a:bodyPr>
            <a:normAutofit/>
          </a:bodyPr>
          <a:lstStyle/>
          <a:p>
            <a:r>
              <a:rPr lang="en-US" sz="2400" b="1" dirty="0"/>
              <a:t>Conclusion</a:t>
            </a:r>
          </a:p>
        </p:txBody>
      </p:sp>
      <p:sp>
        <p:nvSpPr>
          <p:cNvPr id="4" name="Rectangle 1"/>
          <p:cNvSpPr>
            <a:spLocks noGrp="1" noChangeArrowheads="1"/>
          </p:cNvSpPr>
          <p:nvPr>
            <p:ph type="body" sz="half" idx="2"/>
          </p:nvPr>
        </p:nvSpPr>
        <p:spPr bwMode="auto">
          <a:xfrm>
            <a:off x="634683" y="1826147"/>
            <a:ext cx="8358507" cy="33590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Culturally immersive, tech-enhanced trail rooted in Welsh myths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Supports </a:t>
            </a:r>
            <a:r>
              <a:rPr kumimoji="0" lang="en-US" altLang="en-US" sz="2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Year of </a:t>
            </a:r>
            <a:r>
              <a:rPr kumimoji="0" lang="en-US" altLang="en-US" sz="2400" b="0" i="1"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Croeso</a:t>
            </a:r>
            <a:r>
              <a:rPr kumimoji="0" lang="en-US" altLang="en-US" sz="2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2025</a:t>
            </a: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 focus on place, people, and pride</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Promotes heritage, tourism, and local economy</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Feasibility backed by planning, partnerships, and budgeting</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Emotionally engaging + educational = long-term impact</a:t>
            </a:r>
            <a:br>
              <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br>
            <a:r>
              <a:rPr kumimoji="0" lang="en-US" altLang="en-US" sz="24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rPr>
              <a:t>(Richards, 2018)</a:t>
            </a:r>
            <a:endParaRPr kumimoji="0" lang="en-US" altLang="en-US" sz="24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2885003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5680" y="345758"/>
            <a:ext cx="8229600" cy="1143000"/>
          </a:xfrm>
        </p:spPr>
        <p:txBody>
          <a:bodyPr/>
          <a:lstStyle/>
          <a:p>
            <a:r>
              <a:rPr lang="en-US" dirty="0"/>
              <a:t>Reference</a:t>
            </a:r>
            <a:endParaRPr dirty="0"/>
          </a:p>
        </p:txBody>
      </p:sp>
      <p:sp>
        <p:nvSpPr>
          <p:cNvPr id="3" name="TextBox 2"/>
          <p:cNvSpPr txBox="1"/>
          <p:nvPr/>
        </p:nvSpPr>
        <p:spPr>
          <a:xfrm>
            <a:off x="650240" y="917258"/>
            <a:ext cx="8229600" cy="4628639"/>
          </a:xfrm>
          <a:prstGeom prst="rect">
            <a:avLst/>
          </a:prstGeom>
          <a:noFill/>
        </p:spPr>
        <p:txBody>
          <a:bodyPr wrap="square">
            <a:spAutoFit/>
          </a:bodyPr>
          <a:lstStyle/>
          <a:p>
            <a:pPr>
              <a:lnSpc>
                <a:spcPct val="150000"/>
              </a:lnSpc>
            </a:pPr>
            <a:endParaRPr dirty="0"/>
          </a:p>
          <a:p>
            <a:pPr>
              <a:lnSpc>
                <a:spcPct val="150000"/>
              </a:lnSpc>
              <a:defRPr sz="1200"/>
            </a:pPr>
            <a:r>
              <a:rPr dirty="0" err="1"/>
              <a:t>Alamy</a:t>
            </a:r>
            <a:r>
              <a:rPr dirty="0"/>
              <a:t> (2024) Aerial view of the village of Betws-y-Coed in the </a:t>
            </a:r>
            <a:r>
              <a:rPr dirty="0" err="1"/>
              <a:t>Conwy</a:t>
            </a:r>
            <a:r>
              <a:rPr dirty="0"/>
              <a:t> Valley, North Wales. Available at: https://www.alamy.com/aerial-view-of-the-village-of-betws-y-coed-in-the-conwy-valley-north-wales-image618684658.html (Accessed: 16 May 2025).</a:t>
            </a:r>
          </a:p>
          <a:p>
            <a:pPr>
              <a:lnSpc>
                <a:spcPct val="150000"/>
              </a:lnSpc>
              <a:defRPr sz="1200"/>
            </a:pPr>
            <a:r>
              <a:rPr dirty="0" err="1"/>
              <a:t>Ardantane</a:t>
            </a:r>
            <a:r>
              <a:rPr dirty="0"/>
              <a:t> (2023) The </a:t>
            </a:r>
            <a:r>
              <a:rPr dirty="0" err="1"/>
              <a:t>Mabinogion</a:t>
            </a:r>
            <a:r>
              <a:rPr dirty="0"/>
              <a:t> poster – Celtic mythology storytelling. Available at: https://www.ardantane.org/uploads/1/2/6/6/126698147/s9781885972401_p0_v1_s1200x630.jpg (Accessed: 16 May 2025).</a:t>
            </a:r>
          </a:p>
          <a:p>
            <a:pPr>
              <a:lnSpc>
                <a:spcPct val="150000"/>
              </a:lnSpc>
              <a:defRPr sz="1200"/>
            </a:pPr>
            <a:r>
              <a:rPr dirty="0" err="1"/>
              <a:t>Assero</a:t>
            </a:r>
            <a:r>
              <a:rPr dirty="0"/>
              <a:t> Security Services (</a:t>
            </a:r>
            <a:r>
              <a:rPr dirty="0" err="1"/>
              <a:t>n.d.</a:t>
            </a:r>
            <a:r>
              <a:rPr dirty="0"/>
              <a:t>) Why door staff security is essential for large-scale music festivals. Available at: https://www.asserosecurityservices.co.uk/why-door-staff-security-is-essential-for-large-scale-music-festivals (Accessed: 16 May 2025).</a:t>
            </a:r>
          </a:p>
          <a:p>
            <a:pPr>
              <a:lnSpc>
                <a:spcPct val="150000"/>
              </a:lnSpc>
              <a:defRPr sz="1200"/>
            </a:pPr>
            <a:r>
              <a:rPr dirty="0" err="1"/>
              <a:t>Bowdin</a:t>
            </a:r>
            <a:r>
              <a:rPr dirty="0"/>
              <a:t>, G., Allen, J., O'Toole, W., Harris, R. and McDonnell, I. (2017) Events management. 4th </a:t>
            </a:r>
            <a:r>
              <a:rPr dirty="0" err="1"/>
              <a:t>edn</a:t>
            </a:r>
            <a:r>
              <a:rPr dirty="0"/>
              <a:t>. London: Routledge.</a:t>
            </a:r>
          </a:p>
          <a:p>
            <a:pPr>
              <a:lnSpc>
                <a:spcPct val="150000"/>
              </a:lnSpc>
              <a:defRPr sz="1200"/>
            </a:pPr>
            <a:r>
              <a:rPr dirty="0"/>
              <a:t>Business Wales (2020) Finance for small businesses. Available at: https://businesswales.gov.wales/finance (Accessed: 16 May 2025).</a:t>
            </a:r>
          </a:p>
          <a:p>
            <a:pPr>
              <a:lnSpc>
                <a:spcPct val="150000"/>
              </a:lnSpc>
              <a:defRPr sz="1200"/>
            </a:pPr>
            <a:r>
              <a:rPr dirty="0"/>
              <a:t>Front Signs (2020) Event signage. Available at: https://www.frontsigns.com/products/event-signage/ (Accessed: 16 May 2025).</a:t>
            </a:r>
          </a:p>
        </p:txBody>
      </p:sp>
    </p:spTree>
    <p:extLst>
      <p:ext uri="{BB962C8B-B14F-4D97-AF65-F5344CB8AC3E}">
        <p14:creationId xmlns:p14="http://schemas.microsoft.com/office/powerpoint/2010/main" val="15607592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00480" y="975420"/>
            <a:ext cx="6746240" cy="4247317"/>
          </a:xfrm>
          <a:prstGeom prst="rect">
            <a:avLst/>
          </a:prstGeom>
        </p:spPr>
        <p:txBody>
          <a:bodyPr wrap="square">
            <a:spAutoFit/>
          </a:bodyPr>
          <a:lstStyle/>
          <a:p>
            <a:endParaRPr lang="en-US" dirty="0"/>
          </a:p>
          <a:p>
            <a:pPr algn="just">
              <a:lnSpc>
                <a:spcPct val="150000"/>
              </a:lnSpc>
              <a:defRPr sz="1200"/>
            </a:pPr>
            <a:r>
              <a:rPr lang="en-US" dirty="0"/>
              <a:t>Getz, D. and Page, S.J. (2019) Event studies: Theory, research and policy for planned events. 3rd </a:t>
            </a:r>
            <a:r>
              <a:rPr lang="en-US" dirty="0" err="1"/>
              <a:t>edn</a:t>
            </a:r>
            <a:r>
              <a:rPr lang="en-US" dirty="0"/>
              <a:t>. London: Routledge.</a:t>
            </a:r>
          </a:p>
          <a:p>
            <a:pPr algn="just">
              <a:lnSpc>
                <a:spcPct val="150000"/>
              </a:lnSpc>
              <a:defRPr sz="1200"/>
            </a:pPr>
            <a:endParaRPr lang="en-US" dirty="0"/>
          </a:p>
          <a:p>
            <a:pPr algn="just">
              <a:lnSpc>
                <a:spcPct val="150000"/>
              </a:lnSpc>
              <a:defRPr sz="1200"/>
            </a:pPr>
            <a:r>
              <a:rPr lang="en-US" dirty="0"/>
              <a:t>GOV.WALES (2020) Community engagement guidance. Available at: https://www.gov.wales/community-engagement (Accessed: 16 May 2025).</a:t>
            </a:r>
          </a:p>
          <a:p>
            <a:pPr algn="just">
              <a:lnSpc>
                <a:spcPct val="150000"/>
              </a:lnSpc>
              <a:defRPr sz="1200"/>
            </a:pPr>
            <a:endParaRPr lang="en-US" dirty="0"/>
          </a:p>
          <a:p>
            <a:pPr algn="just">
              <a:lnSpc>
                <a:spcPct val="150000"/>
              </a:lnSpc>
              <a:defRPr sz="1200"/>
            </a:pPr>
            <a:r>
              <a:rPr lang="en-US" dirty="0" err="1"/>
              <a:t>iStock</a:t>
            </a:r>
            <a:r>
              <a:rPr lang="en-US" dirty="0"/>
              <a:t> (2020) St. David’s Day Parade. Available at: https://www.istockphoto.com/photo/st-davids-day-parade-gm1188386840-337265803 (Accessed: 16 May 2025).</a:t>
            </a:r>
          </a:p>
          <a:p>
            <a:pPr algn="just">
              <a:lnSpc>
                <a:spcPct val="150000"/>
              </a:lnSpc>
              <a:defRPr sz="1200"/>
            </a:pPr>
            <a:r>
              <a:rPr lang="en-US" dirty="0" err="1"/>
              <a:t>Masterman</a:t>
            </a:r>
            <a:r>
              <a:rPr lang="en-US" dirty="0"/>
              <a:t>, G. (2016) Strategic sports event management. 3rd </a:t>
            </a:r>
            <a:r>
              <a:rPr lang="en-US" dirty="0" err="1"/>
              <a:t>edn</a:t>
            </a:r>
            <a:r>
              <a:rPr lang="en-US" dirty="0"/>
              <a:t>. London: Routledge.</a:t>
            </a:r>
          </a:p>
          <a:p>
            <a:pPr algn="just">
              <a:lnSpc>
                <a:spcPct val="150000"/>
              </a:lnSpc>
              <a:defRPr sz="1200"/>
            </a:pPr>
            <a:endParaRPr lang="en-US" dirty="0"/>
          </a:p>
          <a:p>
            <a:pPr algn="just">
              <a:lnSpc>
                <a:spcPct val="150000"/>
              </a:lnSpc>
              <a:defRPr sz="1200"/>
            </a:pPr>
            <a:r>
              <a:rPr lang="en-US" dirty="0" err="1"/>
              <a:t>McKercher</a:t>
            </a:r>
            <a:r>
              <a:rPr lang="en-US" dirty="0"/>
              <a:t>, B. and du </a:t>
            </a:r>
            <a:r>
              <a:rPr lang="en-US" dirty="0" err="1"/>
              <a:t>Cros</a:t>
            </a:r>
            <a:r>
              <a:rPr lang="en-US" dirty="0"/>
              <a:t>, H. (2016) Cultural tourism: The partnership between tourism and cultural heritage management. 2nd </a:t>
            </a:r>
            <a:r>
              <a:rPr lang="en-US" dirty="0" err="1"/>
              <a:t>edn</a:t>
            </a:r>
            <a:r>
              <a:rPr lang="en-US" dirty="0"/>
              <a:t>. London: Routledge.</a:t>
            </a:r>
          </a:p>
          <a:p>
            <a:pPr algn="just">
              <a:lnSpc>
                <a:spcPct val="150000"/>
              </a:lnSpc>
              <a:defRPr sz="1200"/>
            </a:pPr>
            <a:endParaRPr lang="en-US" dirty="0"/>
          </a:p>
          <a:p>
            <a:pPr algn="just">
              <a:lnSpc>
                <a:spcPct val="150000"/>
              </a:lnSpc>
              <a:defRPr sz="1200"/>
            </a:pPr>
            <a:r>
              <a:rPr lang="en-US" dirty="0"/>
              <a:t>Meredith, T. (2022) Event budgeting in practice. Event Management Journal, 14(2), pp.45–59.</a:t>
            </a:r>
          </a:p>
        </p:txBody>
      </p:sp>
    </p:spTree>
    <p:extLst>
      <p:ext uri="{BB962C8B-B14F-4D97-AF65-F5344CB8AC3E}">
        <p14:creationId xmlns:p14="http://schemas.microsoft.com/office/powerpoint/2010/main" val="36944435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91920" y="1290380"/>
            <a:ext cx="6746240" cy="4247317"/>
          </a:xfrm>
          <a:prstGeom prst="rect">
            <a:avLst/>
          </a:prstGeom>
        </p:spPr>
        <p:txBody>
          <a:bodyPr wrap="square">
            <a:spAutoFit/>
          </a:bodyPr>
          <a:lstStyle/>
          <a:p>
            <a:pPr>
              <a:lnSpc>
                <a:spcPct val="150000"/>
              </a:lnSpc>
              <a:defRPr sz="1200"/>
            </a:pPr>
            <a:r>
              <a:rPr lang="en-US" dirty="0"/>
              <a:t>Neuhofer, B., </a:t>
            </a:r>
            <a:r>
              <a:rPr lang="en-US" dirty="0" err="1"/>
              <a:t>Buhalis</a:t>
            </a:r>
            <a:r>
              <a:rPr lang="en-US" dirty="0"/>
              <a:t>, D. and </a:t>
            </a:r>
            <a:r>
              <a:rPr lang="en-US" dirty="0" err="1"/>
              <a:t>Ladkin</a:t>
            </a:r>
            <a:r>
              <a:rPr lang="en-US" dirty="0"/>
              <a:t>, A. (2017) Smart technologies for personalized experiences: A case study in the hospitality domain. Electronic Markets, 27(4), pp. 325–339. https://doi.org/10.1007/s12525-017-0241-x</a:t>
            </a:r>
          </a:p>
          <a:p>
            <a:pPr>
              <a:lnSpc>
                <a:spcPct val="150000"/>
              </a:lnSpc>
              <a:defRPr sz="1200"/>
            </a:pPr>
            <a:r>
              <a:rPr lang="en-US" dirty="0"/>
              <a:t>Raj, R., Walters, P. and Rashid, T. (2017) Events management: Principles and practice. 3rd </a:t>
            </a:r>
            <a:r>
              <a:rPr lang="en-US" dirty="0" err="1"/>
              <a:t>edn</a:t>
            </a:r>
            <a:r>
              <a:rPr lang="en-US" dirty="0"/>
              <a:t>. London: SAGE Publications.</a:t>
            </a:r>
          </a:p>
          <a:p>
            <a:pPr>
              <a:lnSpc>
                <a:spcPct val="150000"/>
              </a:lnSpc>
              <a:defRPr sz="1200"/>
            </a:pPr>
            <a:r>
              <a:rPr lang="en-US" dirty="0"/>
              <a:t>Richards, G. (2018) Cultural tourism: A review of recent research and trends. Journal of Hospitality and Tourism Management, 36, pp.12–21.</a:t>
            </a:r>
          </a:p>
          <a:p>
            <a:pPr>
              <a:lnSpc>
                <a:spcPct val="150000"/>
              </a:lnSpc>
              <a:defRPr sz="1200"/>
            </a:pPr>
            <a:r>
              <a:rPr lang="en-US" dirty="0"/>
              <a:t>UNWTO (2020) Tourism and culture synergies. Available at: https://www.e-unwto.org/doi/book/10.18111/9789284421961 (Accessed: 16 May 2025).</a:t>
            </a:r>
          </a:p>
          <a:p>
            <a:pPr>
              <a:lnSpc>
                <a:spcPct val="150000"/>
              </a:lnSpc>
              <a:defRPr sz="1200"/>
            </a:pPr>
            <a:r>
              <a:rPr lang="en-US" dirty="0"/>
              <a:t>Visit Wales (2023) Year of </a:t>
            </a:r>
            <a:r>
              <a:rPr lang="en-US" dirty="0" err="1"/>
              <a:t>Croeso</a:t>
            </a:r>
            <a:r>
              <a:rPr lang="en-US" dirty="0"/>
              <a:t> 2025 Toolkit. Available at: https://traveltrade.visitwales.com/useful-information/toolkit/year-of-croeso (Accessed: 16 May 2025).</a:t>
            </a:r>
          </a:p>
          <a:p>
            <a:pPr>
              <a:lnSpc>
                <a:spcPct val="150000"/>
              </a:lnSpc>
              <a:defRPr sz="1200"/>
            </a:pPr>
            <a:r>
              <a:rPr lang="en-US" dirty="0"/>
              <a:t>Walk the Plank (2020) Dragon’s Breath performance. Available at: https://www.walktheplank.co.uk/projects/dragons-breath/ (Accessed: 16 May 2025).</a:t>
            </a:r>
          </a:p>
          <a:p>
            <a:endParaRPr lang="en-US" dirty="0"/>
          </a:p>
        </p:txBody>
      </p:sp>
    </p:spTree>
    <p:extLst>
      <p:ext uri="{BB962C8B-B14F-4D97-AF65-F5344CB8AC3E}">
        <p14:creationId xmlns:p14="http://schemas.microsoft.com/office/powerpoint/2010/main" val="31756883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221</TotalTime>
  <Words>2959</Words>
  <Application>Microsoft Macintosh PowerPoint</Application>
  <PresentationFormat>On-screen Show (4:3)</PresentationFormat>
  <Paragraphs>202</Paragraphs>
  <Slides>15</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Times New Roman</vt:lpstr>
      <vt:lpstr>Tw Cen MT</vt:lpstr>
      <vt:lpstr>Circuit</vt:lpstr>
      <vt:lpstr>The Welsh Mythology Immersive Trail  </vt:lpstr>
      <vt:lpstr>Introduction</vt:lpstr>
      <vt:lpstr>Ideal Location in Wales</vt:lpstr>
      <vt:lpstr>Event Concept and Aim</vt:lpstr>
      <vt:lpstr>Target Market and Market Factors</vt:lpstr>
      <vt:lpstr>Risk Management</vt:lpstr>
      <vt:lpstr>Top 10 Planning Considerations</vt:lpstr>
      <vt:lpstr>Operational Feasibility</vt:lpstr>
      <vt:lpstr>Financial Planning and Budget</vt:lpstr>
      <vt:lpstr>Stakeholder Identification</vt:lpstr>
      <vt:lpstr>Sponsorship Strategy</vt:lpstr>
      <vt:lpstr>Conclusion</vt:lpstr>
      <vt:lpstr>Reference</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subject/>
  <dc:creator>FLS</dc:creator>
  <cp:keywords/>
  <dc:description>generated using python-pptx</dc:description>
  <cp:lastModifiedBy>Diana Gabriela Grecu (2232653)</cp:lastModifiedBy>
  <cp:revision>14</cp:revision>
  <dcterms:created xsi:type="dcterms:W3CDTF">2013-01-27T09:14:16Z</dcterms:created>
  <dcterms:modified xsi:type="dcterms:W3CDTF">2025-05-19T10:35:42Z</dcterms:modified>
  <cp:category/>
</cp:coreProperties>
</file>