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8"/>
  </p:notesMasterIdLst>
  <p:sldIdLst>
    <p:sldId id="256" r:id="rId2"/>
    <p:sldId id="257" r:id="rId3"/>
    <p:sldId id="261" r:id="rId4"/>
    <p:sldId id="290" r:id="rId5"/>
    <p:sldId id="289" r:id="rId6"/>
    <p:sldId id="260" r:id="rId7"/>
    <p:sldId id="358" r:id="rId8"/>
    <p:sldId id="309" r:id="rId9"/>
    <p:sldId id="310" r:id="rId10"/>
    <p:sldId id="346" r:id="rId11"/>
    <p:sldId id="340" r:id="rId12"/>
    <p:sldId id="343" r:id="rId13"/>
    <p:sldId id="341" r:id="rId14"/>
    <p:sldId id="353" r:id="rId15"/>
    <p:sldId id="359" r:id="rId16"/>
    <p:sldId id="356" r:id="rId17"/>
    <p:sldId id="342" r:id="rId18"/>
    <p:sldId id="351" r:id="rId19"/>
    <p:sldId id="352" r:id="rId20"/>
    <p:sldId id="355" r:id="rId21"/>
    <p:sldId id="339" r:id="rId22"/>
    <p:sldId id="338" r:id="rId23"/>
    <p:sldId id="334" r:id="rId24"/>
    <p:sldId id="300" r:id="rId25"/>
    <p:sldId id="349" r:id="rId26"/>
    <p:sldId id="328" r:id="rId27"/>
    <p:sldId id="366" r:id="rId28"/>
    <p:sldId id="354" r:id="rId29"/>
    <p:sldId id="302" r:id="rId30"/>
    <p:sldId id="364" r:id="rId31"/>
    <p:sldId id="360" r:id="rId32"/>
    <p:sldId id="361" r:id="rId33"/>
    <p:sldId id="362" r:id="rId34"/>
    <p:sldId id="363" r:id="rId35"/>
    <p:sldId id="365" r:id="rId36"/>
    <p:sldId id="357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641" autoAdjust="0"/>
    <p:restoredTop sz="94660"/>
  </p:normalViewPr>
  <p:slideViewPr>
    <p:cSldViewPr>
      <p:cViewPr>
        <p:scale>
          <a:sx n="101" d="100"/>
          <a:sy n="101" d="100"/>
        </p:scale>
        <p:origin x="352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3F43F6-CD6B-432A-97E9-4A7AC72B5D25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CC0FB-9531-4D55-8240-129CD0080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24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ganttpro.com/en/timeline-maker-a-way-of-visual-displaying/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clarizen.com/project-timelines-why-theyre-so-important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BCC0FB-9531-4D55-8240-129CD008067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63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https://blog.ganttpro.com/en/timeline-maker-a-way-of-visual-displaying/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https://www.clarizen.com/project-timelines-why-theyre-so-important/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BCC0FB-9531-4D55-8240-129CD008067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6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AFFD4-0192-4C29-80F9-5AFF918A2D9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media.licdn.com/mpr/mpr/shrinknp_800_800/p/8/005/06a/0c9/1a1e9ca.jp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leadingstrategicinitiatives.wordpress.com/2010/07/14/hello-world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venngage.com/blog/product-roadmap/" TargetMode="External"/><Relationship Id="rId3" Type="http://schemas.openxmlformats.org/officeDocument/2006/relationships/hyperlink" Target="https://www.productplan.com/roadmap-basics/" TargetMode="External"/><Relationship Id="rId7" Type="http://schemas.openxmlformats.org/officeDocument/2006/relationships/hyperlink" Target="https://www.aha.io/roadmapping/guide/product-roadmap/what-is-a-technology-or-it-roadmap" TargetMode="External"/><Relationship Id="rId2" Type="http://schemas.openxmlformats.org/officeDocument/2006/relationships/hyperlink" Target="https://www.productplan.com/roadmapp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teamweek.com/2018/08/what-is-a-project-roadmap/" TargetMode="External"/><Relationship Id="rId5" Type="http://schemas.openxmlformats.org/officeDocument/2006/relationships/hyperlink" Target="https://business-docs.co.uk/document-templates/roadmap-document-templates/what-is-a-project-roadmap/" TargetMode="External"/><Relationship Id="rId4" Type="http://schemas.openxmlformats.org/officeDocument/2006/relationships/hyperlink" Target="https://www.smartsheet.com/answers-all-your-project-roadmap-questions" TargetMode="External"/><Relationship Id="rId9" Type="http://schemas.openxmlformats.org/officeDocument/2006/relationships/hyperlink" Target="https://www.youtube.com/watch?v=WJhJA80Pzbc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sheet.com/implementation-plan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1470025"/>
          </a:xfrm>
        </p:spPr>
        <p:txBody>
          <a:bodyPr>
            <a:normAutofit/>
          </a:bodyPr>
          <a:lstStyle/>
          <a:p>
            <a:r>
              <a:rPr lang="en-GB" sz="6600" dirty="0"/>
              <a:t>Strategic </a:t>
            </a:r>
            <a:r>
              <a:rPr lang="en-GB" sz="6600" dirty="0" smtClean="0"/>
              <a:t>initiatives</a:t>
            </a:r>
            <a:endParaRPr lang="en-GB" sz="6600" dirty="0"/>
          </a:p>
        </p:txBody>
      </p:sp>
      <p:pic>
        <p:nvPicPr>
          <p:cNvPr id="1026" name="Picture 2" descr="https://media.licdn.com/mpr/mpr/shrinknp_800_800/p/8/005/06a/0c9/1a1e9ca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83" b="4598"/>
          <a:stretch/>
        </p:blipFill>
        <p:spPr bwMode="auto">
          <a:xfrm>
            <a:off x="1403648" y="2564904"/>
            <a:ext cx="6413399" cy="336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627784" y="5877272"/>
            <a:ext cx="4320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</a:t>
            </a:r>
            <a:r>
              <a:rPr lang="en-GB" sz="800" dirty="0" smtClean="0">
                <a:hlinkClick r:id="rId4"/>
              </a:rPr>
              <a:t>r1</a:t>
            </a:r>
            <a:r>
              <a:rPr lang="en-GB" sz="800" dirty="0" smtClean="0"/>
              <a:t>)</a:t>
            </a:r>
            <a:endParaRPr lang="en-GB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u="sng" dirty="0" smtClean="0"/>
              <a:t>Strategic initiatives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a </a:t>
            </a:r>
            <a:r>
              <a:rPr lang="en-GB" b="1" dirty="0"/>
              <a:t>Strategic initiative</a:t>
            </a:r>
            <a:r>
              <a:rPr lang="en-GB" dirty="0" smtClean="0"/>
              <a:t>? </a:t>
            </a:r>
            <a:r>
              <a:rPr lang="en-GB" sz="2000" dirty="0" smtClean="0"/>
              <a:t>research document and cite a definition.</a:t>
            </a:r>
            <a:endParaRPr lang="en-GB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u="sng" dirty="0"/>
              <a:t>Bg: </a:t>
            </a:r>
            <a:r>
              <a:rPr lang="en-GB" u="sng" dirty="0" smtClean="0"/>
              <a:t>Evolve and enhance: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Strategic initiatives </a:t>
            </a:r>
            <a:r>
              <a:rPr lang="en-GB" dirty="0"/>
              <a:t>are new projects or </a:t>
            </a:r>
            <a:r>
              <a:rPr lang="en-GB" dirty="0" smtClean="0"/>
              <a:t>programs </a:t>
            </a:r>
            <a:r>
              <a:rPr lang="en-GB" dirty="0"/>
              <a:t>outside of the </a:t>
            </a:r>
            <a:r>
              <a:rPr lang="en-GB" dirty="0" smtClean="0"/>
              <a:t>organisation's </a:t>
            </a:r>
            <a:r>
              <a:rPr lang="en-GB" dirty="0"/>
              <a:t>day-to-day operational activities, that are designed to help the organization evolve and enhance it’s </a:t>
            </a:r>
            <a:r>
              <a:rPr lang="en-GB" b="1" dirty="0"/>
              <a:t>performance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b="1" u="sng" dirty="0" smtClean="0"/>
              <a:t>3 </a:t>
            </a:r>
            <a:r>
              <a:rPr lang="en-GB" b="1" u="sng" dirty="0" smtClean="0"/>
              <a:t>Outcomes - Strategic initiatives?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</a:t>
            </a:r>
            <a:r>
              <a:rPr lang="en-GB" dirty="0"/>
              <a:t>3 interrelated </a:t>
            </a:r>
            <a:r>
              <a:rPr lang="en-GB" b="1" dirty="0" smtClean="0"/>
              <a:t>outcomes of Strategic initiatives</a:t>
            </a:r>
            <a:r>
              <a:rPr lang="en-GB" dirty="0" smtClean="0"/>
              <a:t>? </a:t>
            </a:r>
            <a:r>
              <a:rPr lang="en-GB" sz="1800" dirty="0" smtClean="0"/>
              <a:t>Research document and cite a definition.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23860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u="sng" dirty="0" smtClean="0"/>
              <a:t>Bg: </a:t>
            </a:r>
            <a:r>
              <a:rPr lang="en-GB" u="sng" dirty="0" smtClean="0"/>
              <a:t>3 Outcomes of Strategic initiatives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 smtClean="0"/>
              <a:t>strategic initiative </a:t>
            </a:r>
            <a:r>
              <a:rPr lang="en-GB" dirty="0" smtClean="0"/>
              <a:t>is </a:t>
            </a:r>
            <a:r>
              <a:rPr lang="en-GB" dirty="0"/>
              <a:t>an </a:t>
            </a:r>
            <a:r>
              <a:rPr lang="en-GB" dirty="0" smtClean="0"/>
              <a:t>endeavour </a:t>
            </a:r>
            <a:r>
              <a:rPr lang="en-GB" dirty="0"/>
              <a:t>intended to achieve three interrelated outcomes: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boundary-spanning </a:t>
            </a:r>
            <a:r>
              <a:rPr lang="en-GB" dirty="0" smtClean="0"/>
              <a:t>vision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Realization of important benefits </a:t>
            </a:r>
            <a:r>
              <a:rPr lang="en-GB" dirty="0" smtClean="0"/>
              <a:t>to stakeholders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Transformation </a:t>
            </a:r>
            <a:r>
              <a:rPr lang="en-GB" dirty="0" smtClean="0"/>
              <a:t>of </a:t>
            </a:r>
            <a:r>
              <a:rPr lang="en-GB" dirty="0"/>
              <a:t>the </a:t>
            </a:r>
            <a:r>
              <a:rPr lang="en-GB" dirty="0" smtClean="0"/>
              <a:t>organization.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491" y="6627226"/>
            <a:ext cx="60486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(1) </a:t>
            </a:r>
            <a:r>
              <a:rPr lang="en-GB" sz="800" dirty="0" err="1"/>
              <a:t>Githens</a:t>
            </a:r>
            <a:r>
              <a:rPr lang="en-GB" sz="800" dirty="0"/>
              <a:t>, Gregory D. </a:t>
            </a:r>
            <a:r>
              <a:rPr lang="en-GB" sz="800" dirty="0">
                <a:hlinkClick r:id="rId2"/>
              </a:rPr>
              <a:t>"Vision into Results….Introducing Leading Strategic Initiatives"</a:t>
            </a:r>
            <a:r>
              <a:rPr lang="en-GB" sz="800" dirty="0"/>
              <a:t>. Retrieved 7 </a:t>
            </a:r>
            <a:r>
              <a:rPr lang="en-GB" sz="800" dirty="0" smtClean="0"/>
              <a:t>April </a:t>
            </a:r>
            <a:r>
              <a:rPr lang="en-GB" sz="800" dirty="0"/>
              <a:t> </a:t>
            </a:r>
            <a:r>
              <a:rPr lang="en-GB" sz="800" dirty="0" smtClean="0"/>
              <a:t>2014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96585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u="sng" dirty="0" smtClean="0"/>
              <a:t>HR </a:t>
            </a:r>
            <a:r>
              <a:rPr lang="en-GB" b="1" u="sng" dirty="0"/>
              <a:t>Strategic </a:t>
            </a:r>
            <a:r>
              <a:rPr lang="en-GB" b="1" u="sng" dirty="0" smtClean="0"/>
              <a:t>initiatives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topics / </a:t>
            </a:r>
            <a:r>
              <a:rPr lang="en-GB" b="1" dirty="0" smtClean="0"/>
              <a:t>initiatives</a:t>
            </a:r>
            <a:r>
              <a:rPr lang="en-GB" dirty="0" smtClean="0"/>
              <a:t> have we looked at during this module that you can choose to evaluate and implement into an Organisation of your choice?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topics / initiatives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Multi-Generational </a:t>
            </a:r>
            <a:r>
              <a:rPr lang="en-GB" dirty="0" smtClean="0"/>
              <a:t>Workforce;</a:t>
            </a:r>
          </a:p>
          <a:p>
            <a:r>
              <a:rPr lang="en-GB" dirty="0" smtClean="0"/>
              <a:t>Equality &amp; Diversity in the workplace;</a:t>
            </a:r>
          </a:p>
          <a:p>
            <a:r>
              <a:rPr lang="en-GB" dirty="0"/>
              <a:t>Job </a:t>
            </a:r>
            <a:r>
              <a:rPr lang="en-GB" dirty="0" smtClean="0"/>
              <a:t>Satisfaction;</a:t>
            </a:r>
            <a:endParaRPr lang="en-GB" dirty="0"/>
          </a:p>
          <a:p>
            <a:r>
              <a:rPr lang="en-GB" dirty="0"/>
              <a:t>Flexible </a:t>
            </a:r>
            <a:r>
              <a:rPr lang="en-GB" dirty="0" smtClean="0"/>
              <a:t>working;</a:t>
            </a:r>
            <a:endParaRPr lang="en-GB" dirty="0"/>
          </a:p>
          <a:p>
            <a:r>
              <a:rPr lang="en-GB" dirty="0"/>
              <a:t>Purpose and Meaning at </a:t>
            </a:r>
            <a:r>
              <a:rPr lang="en-GB" dirty="0" smtClean="0"/>
              <a:t>Work;</a:t>
            </a:r>
            <a:endParaRPr lang="en-GB" dirty="0"/>
          </a:p>
          <a:p>
            <a:r>
              <a:rPr lang="en-GB" dirty="0"/>
              <a:t>The Work </a:t>
            </a:r>
            <a:r>
              <a:rPr lang="en-GB" dirty="0" smtClean="0"/>
              <a:t>environment;</a:t>
            </a:r>
            <a:endParaRPr lang="en-GB" dirty="0"/>
          </a:p>
          <a:p>
            <a:r>
              <a:rPr lang="en-GB" dirty="0"/>
              <a:t>Well-being at </a:t>
            </a:r>
            <a:r>
              <a:rPr lang="en-GB" dirty="0" smtClean="0"/>
              <a:t>Work;</a:t>
            </a:r>
            <a:endParaRPr lang="en-GB" dirty="0"/>
          </a:p>
          <a:p>
            <a:r>
              <a:rPr lang="en-GB" dirty="0"/>
              <a:t>Happiness in the </a:t>
            </a:r>
            <a:r>
              <a:rPr lang="en-GB" dirty="0" smtClean="0"/>
              <a:t>Workplace;</a:t>
            </a:r>
          </a:p>
          <a:p>
            <a:r>
              <a:rPr lang="en-GB" dirty="0" smtClean="0"/>
              <a:t>Employee Engagement;</a:t>
            </a:r>
          </a:p>
          <a:p>
            <a:r>
              <a:rPr lang="en-GB" dirty="0" smtClean="0"/>
              <a:t>Performance Management;</a:t>
            </a:r>
          </a:p>
          <a:p>
            <a:r>
              <a:rPr lang="en-GB" dirty="0" smtClean="0"/>
              <a:t>Social Intelligence.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973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Q</a:t>
            </a:r>
            <a:r>
              <a:rPr lang="en-GB" b="1" dirty="0"/>
              <a:t>. Strategic Initiative Charter?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Document and cite a definition for a </a:t>
            </a:r>
            <a:r>
              <a:rPr lang="en-GB" b="1" dirty="0"/>
              <a:t>Strategic </a:t>
            </a:r>
            <a:r>
              <a:rPr lang="en-GB" b="1" dirty="0" smtClean="0"/>
              <a:t>Initiative proposal / charter</a:t>
            </a:r>
            <a:r>
              <a:rPr lang="en-GB" dirty="0" smtClean="0"/>
              <a:t>? </a:t>
            </a: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aka Strategic Initiative Document (SID), Strategic </a:t>
            </a:r>
            <a:r>
              <a:rPr lang="en-GB" dirty="0"/>
              <a:t>Initiative </a:t>
            </a:r>
            <a:r>
              <a:rPr lang="en-GB" dirty="0" smtClean="0"/>
              <a:t>Plan </a:t>
            </a:r>
            <a:r>
              <a:rPr lang="en-GB" dirty="0"/>
              <a:t>or Strategic </a:t>
            </a:r>
            <a:r>
              <a:rPr lang="en-GB" dirty="0" smtClean="0"/>
              <a:t>Implementation </a:t>
            </a:r>
            <a:r>
              <a:rPr lang="en-GB" dirty="0"/>
              <a:t>Plan (SIP</a:t>
            </a:r>
            <a:r>
              <a:rPr lang="en-GB" dirty="0" smtClean="0"/>
              <a:t>)</a:t>
            </a:r>
            <a:r>
              <a:rPr lang="en-GB" dirty="0" smtClean="0"/>
              <a:t> </a:t>
            </a:r>
            <a:r>
              <a:rPr lang="en-GB" dirty="0" smtClean="0"/>
              <a:t>or Strategic Planning </a:t>
            </a:r>
            <a:r>
              <a:rPr lang="en-GB" dirty="0"/>
              <a:t>D</a:t>
            </a:r>
            <a:r>
              <a:rPr lang="en-GB" dirty="0" smtClean="0"/>
              <a:t>ocument (SPD</a:t>
            </a:r>
            <a:r>
              <a:rPr lang="en-GB" dirty="0" smtClean="0"/>
              <a:t>), or </a:t>
            </a:r>
            <a:r>
              <a:rPr lang="en-GB" dirty="0"/>
              <a:t>Business Transformation </a:t>
            </a:r>
            <a:r>
              <a:rPr lang="en-GB" dirty="0" smtClean="0"/>
              <a:t>Charter (BTC).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95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u="sng" dirty="0" smtClean="0"/>
              <a:t>Strategic </a:t>
            </a:r>
            <a:r>
              <a:rPr lang="en-GB" b="1" u="sng" dirty="0"/>
              <a:t>Initiative </a:t>
            </a:r>
            <a:r>
              <a:rPr lang="en-GB" b="1" u="sng" dirty="0" smtClean="0"/>
              <a:t>Charter?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Q. Find </a:t>
            </a:r>
            <a:r>
              <a:rPr lang="en-GB" sz="2800" dirty="0" smtClean="0"/>
              <a:t>an example </a:t>
            </a:r>
            <a:r>
              <a:rPr lang="en-GB" sz="2800" b="1" dirty="0" smtClean="0"/>
              <a:t>Strategic </a:t>
            </a:r>
            <a:r>
              <a:rPr lang="en-GB" sz="2800" b="1" dirty="0"/>
              <a:t>Initiative </a:t>
            </a:r>
            <a:r>
              <a:rPr lang="en-GB" sz="2800" b="1" dirty="0" smtClean="0"/>
              <a:t>proposal?</a:t>
            </a:r>
            <a:endParaRPr lang="en-GB" sz="2800" dirty="0" smtClean="0"/>
          </a:p>
          <a:p>
            <a:r>
              <a:rPr lang="en-GB" sz="2800" dirty="0" smtClean="0"/>
              <a:t>Q. What </a:t>
            </a:r>
            <a:r>
              <a:rPr lang="en-GB" sz="2800" dirty="0" smtClean="0"/>
              <a:t>are the </a:t>
            </a:r>
            <a:r>
              <a:rPr lang="en-GB" sz="2800" b="1" dirty="0" smtClean="0"/>
              <a:t>Elements </a:t>
            </a:r>
            <a:r>
              <a:rPr lang="en-GB" sz="2800" b="1" dirty="0"/>
              <a:t>of a Strategic </a:t>
            </a:r>
            <a:r>
              <a:rPr lang="en-GB" sz="2800" b="1" dirty="0" smtClean="0"/>
              <a:t>Initiative proposal</a:t>
            </a:r>
            <a:r>
              <a:rPr lang="en-GB" sz="2800" dirty="0" smtClean="0"/>
              <a:t>? </a:t>
            </a:r>
            <a:r>
              <a:rPr lang="en-GB" sz="1800" dirty="0" smtClean="0"/>
              <a:t>research document </a:t>
            </a:r>
            <a:r>
              <a:rPr lang="en-GB" sz="1800" dirty="0"/>
              <a:t>and cite your answer.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 smtClean="0"/>
              <a:t>aka Business Transformation Charter.</a:t>
            </a:r>
            <a:br>
              <a:rPr lang="en-GB" sz="2400" dirty="0" smtClean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8962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u="sng" dirty="0" smtClean="0"/>
              <a:t>Program / Programme </a:t>
            </a:r>
            <a:r>
              <a:rPr lang="en-GB" b="1" u="sng" dirty="0" smtClean="0"/>
              <a:t>Management</a:t>
            </a:r>
            <a:r>
              <a:rPr lang="en-GB" u="sng" dirty="0" smtClean="0"/>
              <a:t>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</a:t>
            </a:r>
            <a:r>
              <a:rPr lang="en-GB" dirty="0"/>
              <a:t>Document and </a:t>
            </a:r>
            <a:r>
              <a:rPr lang="en-GB" dirty="0" smtClean="0"/>
              <a:t>cite a definition </a:t>
            </a:r>
            <a:r>
              <a:rPr lang="en-GB" dirty="0" smtClean="0"/>
              <a:t>of</a:t>
            </a:r>
            <a:r>
              <a:rPr lang="en-GB" dirty="0" smtClean="0"/>
              <a:t> </a:t>
            </a:r>
            <a:r>
              <a:rPr lang="en-GB" b="1" dirty="0" smtClean="0"/>
              <a:t>Program </a:t>
            </a:r>
            <a:r>
              <a:rPr lang="en-GB" b="1" dirty="0" smtClean="0"/>
              <a:t>Management?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795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u="sng" dirty="0" smtClean="0"/>
              <a:t>Project </a:t>
            </a:r>
            <a:r>
              <a:rPr lang="en-GB" b="1" u="sng" dirty="0"/>
              <a:t>Management</a:t>
            </a:r>
            <a:r>
              <a:rPr lang="en-GB" u="sng" dirty="0" smtClean="0"/>
              <a:t>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Document and </a:t>
            </a:r>
            <a:r>
              <a:rPr lang="en-GB" dirty="0" smtClean="0"/>
              <a:t>cite a definition </a:t>
            </a:r>
            <a:r>
              <a:rPr lang="en-GB" dirty="0" smtClean="0"/>
              <a:t>of</a:t>
            </a:r>
            <a:r>
              <a:rPr lang="en-GB" dirty="0" smtClean="0"/>
              <a:t> </a:t>
            </a:r>
            <a:r>
              <a:rPr lang="en-GB" b="1" dirty="0"/>
              <a:t>Project </a:t>
            </a:r>
            <a:r>
              <a:rPr lang="en-GB" b="1" dirty="0" smtClean="0"/>
              <a:t>Management?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401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 smtClean="0"/>
              <a:t>Project </a:t>
            </a:r>
            <a:r>
              <a:rPr lang="en-GB" b="1" u="sng" dirty="0"/>
              <a:t>and </a:t>
            </a:r>
            <a:r>
              <a:rPr lang="en-GB" b="1" u="sng" dirty="0" smtClean="0"/>
              <a:t>Programme Management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</a:t>
            </a:r>
            <a:r>
              <a:rPr lang="en-GB" dirty="0"/>
              <a:t>is the difference between </a:t>
            </a:r>
            <a:r>
              <a:rPr lang="en-GB" b="1" dirty="0"/>
              <a:t>project and program </a:t>
            </a:r>
            <a:r>
              <a:rPr lang="en-GB" b="1" dirty="0" smtClean="0"/>
              <a:t>management</a:t>
            </a:r>
            <a:r>
              <a:rPr lang="en-GB" dirty="0" smtClean="0"/>
              <a:t>? Research document and cite your answer.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dirty="0" smtClean="0"/>
              <a:t>Tip</a:t>
            </a:r>
            <a:r>
              <a:rPr lang="en-GB" sz="2000" dirty="0"/>
              <a:t>: </a:t>
            </a:r>
            <a:r>
              <a:rPr lang="en-GB" sz="2000" dirty="0" smtClean="0"/>
              <a:t>Projects </a:t>
            </a:r>
            <a:r>
              <a:rPr lang="en-GB" sz="2000" dirty="0" smtClean="0"/>
              <a:t>usually have a tangible end-result programs don’t always, </a:t>
            </a:r>
            <a:r>
              <a:rPr lang="en-GB" sz="2000" dirty="0"/>
              <a:t>however Programs </a:t>
            </a:r>
            <a:r>
              <a:rPr lang="en-GB" sz="2000" dirty="0" smtClean="0"/>
              <a:t>can include </a:t>
            </a:r>
            <a:r>
              <a:rPr lang="en-GB" sz="2000" dirty="0"/>
              <a:t>1 or more projects.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160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u="sng" dirty="0" smtClean="0"/>
              <a:t>Project </a:t>
            </a:r>
            <a:r>
              <a:rPr lang="en-GB" b="1" u="sng" dirty="0"/>
              <a:t>Management</a:t>
            </a:r>
            <a:r>
              <a:rPr lang="en-GB" u="sng" dirty="0" smtClean="0"/>
              <a:t>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</a:t>
            </a:r>
            <a:r>
              <a:rPr lang="en-GB" dirty="0" smtClean="0"/>
              <a:t>are the key stages of </a:t>
            </a:r>
            <a:r>
              <a:rPr lang="en-GB" b="1" dirty="0" smtClean="0"/>
              <a:t>Traditional</a:t>
            </a:r>
            <a:r>
              <a:rPr lang="en-GB" dirty="0" smtClean="0"/>
              <a:t> </a:t>
            </a:r>
            <a:r>
              <a:rPr lang="en-GB" b="1" dirty="0" smtClean="0"/>
              <a:t>Project Management?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329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u="sng" dirty="0" smtClean="0"/>
              <a:t>PID </a:t>
            </a:r>
            <a:r>
              <a:rPr lang="en-GB" b="1" u="sng" dirty="0" smtClean="0"/>
              <a:t>- Project </a:t>
            </a:r>
            <a:r>
              <a:rPr lang="en-GB" b="1" u="sng" dirty="0"/>
              <a:t>Management</a:t>
            </a:r>
            <a:r>
              <a:rPr lang="en-GB" u="sng" dirty="0" smtClean="0"/>
              <a:t>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/>
              <a:t>Document and </a:t>
            </a:r>
            <a:r>
              <a:rPr lang="en-GB" dirty="0" smtClean="0"/>
              <a:t>cite a definition for </a:t>
            </a:r>
            <a:r>
              <a:rPr lang="en-GB" b="1" dirty="0" smtClean="0"/>
              <a:t>a PID - </a:t>
            </a:r>
            <a:r>
              <a:rPr lang="en-US" altLang="en-US" b="1" dirty="0">
                <a:solidFill>
                  <a:srgbClr val="252525"/>
                </a:solidFill>
                <a:cs typeface="Arial" panose="020B0604020202020204" pitchFamily="34" charset="0"/>
              </a:rPr>
              <a:t>Project Initiation </a:t>
            </a:r>
            <a:r>
              <a:rPr lang="en-US" altLang="en-US" b="1" dirty="0" smtClean="0">
                <a:solidFill>
                  <a:srgbClr val="252525"/>
                </a:solidFill>
                <a:cs typeface="Arial" panose="020B0604020202020204" pitchFamily="34" charset="0"/>
              </a:rPr>
              <a:t>Document</a:t>
            </a:r>
            <a:r>
              <a:rPr lang="en-GB" dirty="0" smtClean="0"/>
              <a:t>?</a:t>
            </a:r>
          </a:p>
          <a:p>
            <a:r>
              <a:rPr lang="en-GB" dirty="0"/>
              <a:t>What are the </a:t>
            </a:r>
            <a:r>
              <a:rPr lang="en-GB" b="1" dirty="0"/>
              <a:t>key components </a:t>
            </a:r>
            <a:r>
              <a:rPr lang="en-GB" dirty="0"/>
              <a:t>of a </a:t>
            </a:r>
            <a:r>
              <a:rPr lang="en-US" altLang="en-US" b="1" dirty="0">
                <a:solidFill>
                  <a:srgbClr val="252525"/>
                </a:solidFill>
                <a:cs typeface="Arial" panose="020B0604020202020204" pitchFamily="34" charset="0"/>
              </a:rPr>
              <a:t>Project Initiation Document? </a:t>
            </a:r>
            <a:r>
              <a:rPr lang="en-GB" dirty="0"/>
              <a:t>Research Document and cite your answer</a:t>
            </a:r>
            <a:r>
              <a:rPr lang="en-GB" dirty="0" smtClean="0"/>
              <a:t>.</a:t>
            </a:r>
          </a:p>
          <a:p>
            <a:r>
              <a:rPr lang="en-GB" dirty="0"/>
              <a:t>R</a:t>
            </a:r>
            <a:r>
              <a:rPr lang="en-GB" dirty="0" smtClean="0"/>
              <a:t>esearch </a:t>
            </a:r>
            <a:r>
              <a:rPr lang="en-GB" dirty="0"/>
              <a:t>and find </a:t>
            </a:r>
            <a:r>
              <a:rPr lang="en-GB" dirty="0" smtClean="0"/>
              <a:t>an example </a:t>
            </a:r>
            <a:r>
              <a:rPr lang="en-US" altLang="en-US" b="1" dirty="0" smtClean="0">
                <a:solidFill>
                  <a:srgbClr val="252525"/>
                </a:solidFill>
                <a:cs typeface="Arial" panose="020B0604020202020204" pitchFamily="34" charset="0"/>
              </a:rPr>
              <a:t>Project </a:t>
            </a:r>
            <a:r>
              <a:rPr lang="en-US" altLang="en-US" b="1" dirty="0">
                <a:solidFill>
                  <a:srgbClr val="252525"/>
                </a:solidFill>
                <a:cs typeface="Arial" panose="020B0604020202020204" pitchFamily="34" charset="0"/>
              </a:rPr>
              <a:t>Initiation </a:t>
            </a:r>
            <a:r>
              <a:rPr lang="en-US" altLang="en-US" b="1" dirty="0" smtClean="0">
                <a:solidFill>
                  <a:srgbClr val="252525"/>
                </a:solidFill>
                <a:cs typeface="Arial" panose="020B0604020202020204" pitchFamily="34" charset="0"/>
              </a:rPr>
              <a:t>Document.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0689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642" y="116632"/>
            <a:ext cx="8229600" cy="1143000"/>
          </a:xfrm>
        </p:spPr>
        <p:txBody>
          <a:bodyPr/>
          <a:lstStyle/>
          <a:p>
            <a:r>
              <a:rPr lang="en-GB" b="1" u="sng" dirty="0" smtClean="0"/>
              <a:t>Assignment Tips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Autofit/>
          </a:bodyPr>
          <a:lstStyle/>
          <a:p>
            <a:r>
              <a:rPr lang="en-GB" sz="2400" dirty="0" smtClean="0"/>
              <a:t>For this assignment you do not need to create a SIP or a PID.</a:t>
            </a:r>
          </a:p>
          <a:p>
            <a:r>
              <a:rPr lang="en-GB" sz="2400" dirty="0" smtClean="0"/>
              <a:t>You do need to briefly consider them and state if you would use one and why you would use it.</a:t>
            </a:r>
          </a:p>
          <a:p>
            <a:r>
              <a:rPr lang="en-GB" sz="2400" dirty="0" smtClean="0"/>
              <a:t>You can include an ‘example’ SIP &amp;/or PID in the main body or appendix to show an example.</a:t>
            </a:r>
          </a:p>
          <a:p>
            <a:r>
              <a:rPr lang="en-GB" sz="2400" b="1" dirty="0" smtClean="0"/>
              <a:t>Note: </a:t>
            </a:r>
            <a:r>
              <a:rPr lang="en-GB" sz="2400" dirty="0" smtClean="0"/>
              <a:t>Your SIP can be an overview and your PID could be for a part of the programme e.g. Technology evaluation and implementation.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 err="1" smtClean="0"/>
              <a:t>Likzewise</a:t>
            </a:r>
            <a:r>
              <a:rPr lang="en-GB" sz="2400" dirty="0" smtClean="0"/>
              <a:t> a Program Roadmap could be used for the entire implementation and a Gantt chart for a part of the program such as Technology evaluation and implementation.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 smtClean="0"/>
              <a:t>There is no one correct answer here it is up to you to consider the planning methods and tools and to select ones based on your research and evaluation.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88952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Timelines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is a Programme / Project Timeline?</a:t>
            </a:r>
          </a:p>
          <a:p>
            <a:r>
              <a:rPr lang="en-GB" dirty="0" smtClean="0"/>
              <a:t>Q. What is it’s purpose and why is it useful?</a:t>
            </a:r>
          </a:p>
          <a:p>
            <a:r>
              <a:rPr lang="en-GB" dirty="0" smtClean="0"/>
              <a:t>Q. What are the elements of a timeline?</a:t>
            </a:r>
          </a:p>
          <a:p>
            <a:r>
              <a:rPr lang="en-GB" dirty="0" smtClean="0"/>
              <a:t>Q. How can you create one?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220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Gantt </a:t>
            </a:r>
            <a:r>
              <a:rPr lang="en-GB" b="1" u="sng" dirty="0" smtClean="0"/>
              <a:t>Chart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Research and document an answer to the following:</a:t>
            </a:r>
          </a:p>
          <a:p>
            <a:r>
              <a:rPr lang="en-GB" dirty="0" smtClean="0"/>
              <a:t>Q. What </a:t>
            </a:r>
            <a:r>
              <a:rPr lang="en-GB" dirty="0" smtClean="0"/>
              <a:t>is a Gantt chart? </a:t>
            </a:r>
            <a:endParaRPr lang="en-GB" dirty="0" smtClean="0"/>
          </a:p>
          <a:p>
            <a:r>
              <a:rPr lang="en-GB" dirty="0" smtClean="0"/>
              <a:t>Q. What are the elements of a Gantt chart?</a:t>
            </a:r>
            <a:endParaRPr lang="en-GB" dirty="0"/>
          </a:p>
          <a:p>
            <a:r>
              <a:rPr lang="en-GB" dirty="0" smtClean="0"/>
              <a:t>Q. Why use a Gantt chart?</a:t>
            </a:r>
          </a:p>
          <a:p>
            <a:r>
              <a:rPr lang="en-GB" dirty="0" smtClean="0"/>
              <a:t>Q. Find an example Gantt chart?</a:t>
            </a:r>
            <a:endParaRPr lang="en-GB" dirty="0"/>
          </a:p>
          <a:p>
            <a:r>
              <a:rPr lang="en-GB" dirty="0" smtClean="0"/>
              <a:t>Q. What software would you use to create a Gantt chart?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6443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err="1" smtClean="0"/>
              <a:t>RoadMaps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Research and document an answer to the following</a:t>
            </a:r>
            <a:r>
              <a:rPr lang="en-GB" sz="2800" dirty="0" smtClean="0"/>
              <a:t>:</a:t>
            </a:r>
          </a:p>
          <a:p>
            <a:r>
              <a:rPr lang="en-GB" sz="2800" dirty="0" smtClean="0"/>
              <a:t>Q</a:t>
            </a:r>
            <a:r>
              <a:rPr lang="en-GB" sz="2800" dirty="0"/>
              <a:t>. What is a </a:t>
            </a:r>
            <a:r>
              <a:rPr lang="en-GB" sz="2800" dirty="0" err="1"/>
              <a:t>RoadMap</a:t>
            </a:r>
            <a:r>
              <a:rPr lang="en-GB" sz="2800" dirty="0" smtClean="0"/>
              <a:t>? </a:t>
            </a:r>
            <a:endParaRPr lang="en-GB" sz="2800" dirty="0"/>
          </a:p>
          <a:p>
            <a:r>
              <a:rPr lang="en-GB" sz="2800" dirty="0"/>
              <a:t>Q. What are the elements of a </a:t>
            </a:r>
            <a:r>
              <a:rPr lang="en-GB" sz="2800" dirty="0" err="1"/>
              <a:t>RoadMap</a:t>
            </a:r>
            <a:r>
              <a:rPr lang="en-GB" sz="2800" dirty="0" smtClean="0"/>
              <a:t>?</a:t>
            </a:r>
            <a:endParaRPr lang="en-GB" sz="2800" dirty="0"/>
          </a:p>
          <a:p>
            <a:r>
              <a:rPr lang="en-GB" sz="2800" dirty="0"/>
              <a:t>Q. Why use a </a:t>
            </a:r>
            <a:r>
              <a:rPr lang="en-GB" sz="2800" dirty="0" err="1"/>
              <a:t>RoadMap</a:t>
            </a:r>
            <a:r>
              <a:rPr lang="en-GB" sz="2800" dirty="0" smtClean="0"/>
              <a:t>?</a:t>
            </a:r>
            <a:endParaRPr lang="en-GB" sz="2800" dirty="0"/>
          </a:p>
          <a:p>
            <a:r>
              <a:rPr lang="en-GB" sz="2800" dirty="0"/>
              <a:t>Q. Find an example </a:t>
            </a:r>
            <a:r>
              <a:rPr lang="en-GB" sz="2800" dirty="0" err="1"/>
              <a:t>RoadMap</a:t>
            </a:r>
            <a:r>
              <a:rPr lang="en-GB" sz="2800" dirty="0" smtClean="0"/>
              <a:t>?</a:t>
            </a:r>
            <a:endParaRPr lang="en-GB" sz="2800" dirty="0"/>
          </a:p>
          <a:p>
            <a:r>
              <a:rPr lang="en-GB" sz="2800" dirty="0"/>
              <a:t>Q. What </a:t>
            </a:r>
            <a:r>
              <a:rPr lang="en-GB" sz="2800" dirty="0" err="1"/>
              <a:t>RoadMap</a:t>
            </a:r>
            <a:r>
              <a:rPr lang="en-GB" sz="2800" dirty="0" smtClean="0"/>
              <a:t> </a:t>
            </a:r>
            <a:r>
              <a:rPr lang="en-GB" sz="2800" dirty="0"/>
              <a:t>software would you use?</a:t>
            </a:r>
          </a:p>
          <a:p>
            <a:pPr marL="0" indent="0">
              <a:buNone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8530155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Bg: </a:t>
            </a:r>
            <a:r>
              <a:rPr lang="en-GB" b="1" dirty="0" err="1" smtClean="0"/>
              <a:t>Roadmapping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496944" cy="4708525"/>
          </a:xfrm>
        </p:spPr>
        <p:txBody>
          <a:bodyPr>
            <a:noAutofit/>
          </a:bodyPr>
          <a:lstStyle/>
          <a:p>
            <a:r>
              <a:rPr lang="en-GB" sz="1600" b="1" dirty="0" err="1"/>
              <a:t>Roadmapping</a:t>
            </a:r>
            <a:r>
              <a:rPr lang="en-GB" sz="1400" dirty="0"/>
              <a:t> is the strategic process of determining the actions, steps and resources needed to take an initiative from vision to reality</a:t>
            </a:r>
            <a:r>
              <a:rPr lang="en-GB" sz="1400" dirty="0" smtClean="0"/>
              <a:t>. </a:t>
            </a:r>
            <a:r>
              <a:rPr lang="en-GB" sz="1400" dirty="0"/>
              <a:t>For more info. and visual example please click-here: </a:t>
            </a:r>
            <a:r>
              <a:rPr lang="en-GB" sz="1400" dirty="0" smtClean="0"/>
              <a:t>(</a:t>
            </a:r>
            <a:r>
              <a:rPr lang="en-GB" sz="1400" dirty="0" smtClean="0">
                <a:hlinkClick r:id="rId2"/>
              </a:rPr>
              <a:t>r1</a:t>
            </a:r>
            <a:r>
              <a:rPr lang="en-GB" sz="1400" dirty="0" smtClean="0"/>
              <a:t>)</a:t>
            </a:r>
          </a:p>
          <a:p>
            <a:r>
              <a:rPr lang="en-GB" sz="1400" dirty="0"/>
              <a:t>A </a:t>
            </a:r>
            <a:r>
              <a:rPr lang="en-GB" sz="1400" b="1" dirty="0"/>
              <a:t>roadmap</a:t>
            </a:r>
            <a:r>
              <a:rPr lang="en-GB" sz="1400" dirty="0"/>
              <a:t> is a </a:t>
            </a:r>
            <a:r>
              <a:rPr lang="en-GB" sz="1400" dirty="0" smtClean="0"/>
              <a:t>high-level strategic </a:t>
            </a:r>
            <a:r>
              <a:rPr lang="en-GB" sz="1400" dirty="0"/>
              <a:t>plan </a:t>
            </a:r>
            <a:r>
              <a:rPr lang="en-GB" sz="1400" dirty="0" smtClean="0"/>
              <a:t>(visual document) that</a:t>
            </a:r>
            <a:r>
              <a:rPr lang="en-GB" sz="1400" dirty="0"/>
              <a:t> </a:t>
            </a:r>
            <a:r>
              <a:rPr lang="en-GB" sz="1400" b="1" dirty="0"/>
              <a:t>defines</a:t>
            </a:r>
            <a:r>
              <a:rPr lang="en-GB" sz="1400" dirty="0"/>
              <a:t> a goal or desired outcome, and includes the major steps or milestones needed to reach it. It also serves as a communication tool, a high-level document that helps articulate the strategic thinking — the why — behind both goal and the plan for getting there</a:t>
            </a:r>
            <a:r>
              <a:rPr lang="en-GB" sz="1400" dirty="0" smtClean="0"/>
              <a:t>. </a:t>
            </a:r>
            <a:r>
              <a:rPr lang="en-GB" sz="1400" dirty="0"/>
              <a:t>For more info. and visual example please click-here: </a:t>
            </a:r>
            <a:r>
              <a:rPr lang="en-GB" sz="1400" dirty="0" smtClean="0"/>
              <a:t>(</a:t>
            </a:r>
            <a:r>
              <a:rPr lang="en-GB" sz="1400" dirty="0" smtClean="0">
                <a:hlinkClick r:id="rId3"/>
              </a:rPr>
              <a:t>r2</a:t>
            </a:r>
            <a:r>
              <a:rPr lang="en-GB" sz="1400" dirty="0" smtClean="0"/>
              <a:t>)</a:t>
            </a:r>
          </a:p>
          <a:p>
            <a:pPr marL="0" indent="0">
              <a:buNone/>
            </a:pPr>
            <a:r>
              <a:rPr lang="en-GB" sz="1400" dirty="0" smtClean="0"/>
              <a:t>Different types of roadmaps can be created for different purposes: e.g.</a:t>
            </a:r>
          </a:p>
          <a:p>
            <a:r>
              <a:rPr lang="en-GB" sz="1400" b="1" dirty="0" smtClean="0"/>
              <a:t>A project </a:t>
            </a:r>
            <a:r>
              <a:rPr lang="en-GB" sz="1400" b="1" dirty="0"/>
              <a:t>roadmap</a:t>
            </a:r>
            <a:r>
              <a:rPr lang="en-GB" sz="1400" dirty="0"/>
              <a:t> is a high-level, easy-to-understand overview of the important pieces of a project. It’s a resource that you can share with anyone to provide a quick snapshot of the work’s aims, important milestones, key deliverables, dependencies, and possible risks</a:t>
            </a:r>
            <a:r>
              <a:rPr lang="en-GB" sz="1400" dirty="0" smtClean="0"/>
              <a:t>. (</a:t>
            </a:r>
            <a:r>
              <a:rPr lang="en-GB" sz="1400" dirty="0" smtClean="0">
                <a:hlinkClick r:id="rId4"/>
              </a:rPr>
              <a:t>r5</a:t>
            </a:r>
            <a:r>
              <a:rPr lang="en-GB" sz="1400" dirty="0" smtClean="0"/>
              <a:t>) for more info. And examples (</a:t>
            </a:r>
            <a:r>
              <a:rPr lang="en-GB" sz="1400" dirty="0" smtClean="0">
                <a:hlinkClick r:id="rId5"/>
              </a:rPr>
              <a:t>r6</a:t>
            </a:r>
            <a:r>
              <a:rPr lang="en-GB" sz="1400" dirty="0" smtClean="0"/>
              <a:t>) (</a:t>
            </a:r>
            <a:r>
              <a:rPr lang="en-GB" sz="1400" dirty="0" smtClean="0">
                <a:hlinkClick r:id="rId6"/>
              </a:rPr>
              <a:t>r7</a:t>
            </a:r>
            <a:r>
              <a:rPr lang="en-GB" sz="1400" dirty="0" smtClean="0"/>
              <a:t>)</a:t>
            </a:r>
          </a:p>
          <a:p>
            <a:r>
              <a:rPr lang="en-GB" sz="1400" dirty="0" smtClean="0"/>
              <a:t>A</a:t>
            </a:r>
            <a:r>
              <a:rPr lang="en-GB" sz="1400" dirty="0"/>
              <a:t> </a:t>
            </a:r>
            <a:r>
              <a:rPr lang="en-GB" sz="1400" b="1" dirty="0"/>
              <a:t>technology roadmap</a:t>
            </a:r>
            <a:r>
              <a:rPr lang="en-GB" sz="1400" dirty="0"/>
              <a:t> (also known as an </a:t>
            </a:r>
            <a:r>
              <a:rPr lang="en-GB" sz="1400" dirty="0" smtClean="0"/>
              <a:t>IT </a:t>
            </a:r>
            <a:r>
              <a:rPr lang="en-GB" sz="1400" b="1" dirty="0" smtClean="0"/>
              <a:t>roadmap</a:t>
            </a:r>
            <a:r>
              <a:rPr lang="en-GB" sz="1400" dirty="0"/>
              <a:t>) is a visual document that communicates the plan for </a:t>
            </a:r>
            <a:r>
              <a:rPr lang="en-GB" sz="1400" b="1" dirty="0"/>
              <a:t>technology</a:t>
            </a:r>
            <a:r>
              <a:rPr lang="en-GB" sz="1400" dirty="0"/>
              <a:t> initiatives at the organization. A </a:t>
            </a:r>
            <a:r>
              <a:rPr lang="en-GB" sz="1400" b="1" dirty="0"/>
              <a:t>technology roadmap</a:t>
            </a:r>
            <a:r>
              <a:rPr lang="en-GB" sz="1400" dirty="0"/>
              <a:t> typically outlines when, why, and what </a:t>
            </a:r>
            <a:r>
              <a:rPr lang="en-GB" sz="1400" b="1" dirty="0"/>
              <a:t>technology</a:t>
            </a:r>
            <a:r>
              <a:rPr lang="en-GB" sz="1400" dirty="0"/>
              <a:t> solutions will be implemented to help the organization move </a:t>
            </a:r>
            <a:r>
              <a:rPr lang="en-GB" sz="1400" dirty="0" smtClean="0"/>
              <a:t>forward. For more info. and visual example please click-here: (</a:t>
            </a:r>
            <a:r>
              <a:rPr lang="en-GB" sz="1400" dirty="0" smtClean="0">
                <a:hlinkClick r:id="rId7"/>
              </a:rPr>
              <a:t>r3</a:t>
            </a:r>
            <a:r>
              <a:rPr lang="en-GB" sz="1400" dirty="0" smtClean="0"/>
              <a:t>)</a:t>
            </a:r>
          </a:p>
          <a:p>
            <a:pPr fontAlgn="base"/>
            <a:r>
              <a:rPr lang="en-GB" sz="1400" b="1" dirty="0" smtClean="0"/>
              <a:t>A </a:t>
            </a:r>
            <a:r>
              <a:rPr lang="en-GB" sz="1400" b="1" dirty="0"/>
              <a:t>product roadmap </a:t>
            </a:r>
            <a:r>
              <a:rPr lang="en-GB" sz="1400" dirty="0"/>
              <a:t>is a document that outlines the goals, milestones, and deliverables for a product in development</a:t>
            </a:r>
            <a:r>
              <a:rPr lang="en-GB" sz="1400" dirty="0" smtClean="0"/>
              <a:t>. They </a:t>
            </a:r>
            <a:r>
              <a:rPr lang="en-GB" sz="1400" dirty="0"/>
              <a:t>are produced by business owners or managers for the purpose of communicating product strategies, tools and initiatives to both product developers and external </a:t>
            </a:r>
            <a:r>
              <a:rPr lang="en-GB" sz="1400" dirty="0" smtClean="0"/>
              <a:t>stakeholders. Basically</a:t>
            </a:r>
            <a:r>
              <a:rPr lang="en-GB" sz="1400" dirty="0"/>
              <a:t>, they’re the one document that will keep the development of a product on track, and generally ensure that everyone involved in the process is on the same </a:t>
            </a:r>
            <a:r>
              <a:rPr lang="en-GB" sz="1400" dirty="0" smtClean="0"/>
              <a:t>page. A </a:t>
            </a:r>
            <a:r>
              <a:rPr lang="en-GB" sz="1400" dirty="0"/>
              <a:t>product roadmap is typically presented in the form of a Gantt chart – a type of horizontal bar chart that displays the duration and timing of a number of tasks or initiatives in all one place</a:t>
            </a:r>
            <a:r>
              <a:rPr lang="en-GB" sz="1400" dirty="0" smtClean="0"/>
              <a:t>. (</a:t>
            </a:r>
            <a:r>
              <a:rPr lang="en-GB" sz="1400" dirty="0" smtClean="0">
                <a:hlinkClick r:id="rId8"/>
              </a:rPr>
              <a:t>r4</a:t>
            </a:r>
            <a:r>
              <a:rPr lang="en-GB" sz="1400" dirty="0" smtClean="0"/>
              <a:t>) – For a visual example / template and step by step guide on how to create a product roadmap please </a:t>
            </a:r>
            <a:r>
              <a:rPr lang="en-GB" sz="1400" dirty="0" smtClean="0">
                <a:hlinkClick r:id="rId8"/>
              </a:rPr>
              <a:t>click-here</a:t>
            </a:r>
            <a:r>
              <a:rPr lang="en-GB" sz="1400" dirty="0" smtClean="0"/>
              <a:t>.</a:t>
            </a:r>
          </a:p>
          <a:p>
            <a:pPr lvl="1" fontAlgn="base">
              <a:buFont typeface="Courier New" panose="02070309020205020404" pitchFamily="49" charset="0"/>
              <a:buChar char="o"/>
            </a:pPr>
            <a:r>
              <a:rPr lang="en-GB" sz="1200" dirty="0" smtClean="0"/>
              <a:t>1min Video Overview: </a:t>
            </a:r>
            <a:r>
              <a:rPr lang="en-GB" sz="1200" dirty="0"/>
              <a:t>Product </a:t>
            </a:r>
            <a:r>
              <a:rPr lang="en-GB" sz="1200" dirty="0" err="1"/>
              <a:t>RoadMap</a:t>
            </a:r>
            <a:r>
              <a:rPr lang="en-GB" sz="1200" dirty="0"/>
              <a:t> </a:t>
            </a:r>
            <a:r>
              <a:rPr lang="en-GB" sz="1200" dirty="0">
                <a:hlinkClick r:id="rId9"/>
              </a:rPr>
              <a:t>https://www.youtube.com/watch?v=WJhJA80Pzbc</a:t>
            </a:r>
            <a:r>
              <a:rPr lang="en-GB" sz="1200" dirty="0"/>
              <a:t> </a:t>
            </a:r>
          </a:p>
          <a:p>
            <a:pPr lvl="1" fontAlgn="base">
              <a:buFont typeface="Courier New" panose="02070309020205020404" pitchFamily="49" charset="0"/>
              <a:buChar char="o"/>
            </a:pPr>
            <a:r>
              <a:rPr lang="en-GB" sz="1600" dirty="0" smtClean="0"/>
              <a:t>Tip: Good for prototyping </a:t>
            </a:r>
            <a:r>
              <a:rPr lang="en-GB" sz="1600" dirty="0" smtClean="0">
                <a:solidFill>
                  <a:schemeClr val="accent6"/>
                </a:solidFill>
              </a:rPr>
              <a:t>👍</a:t>
            </a:r>
            <a:r>
              <a:rPr lang="en-GB" sz="1600" dirty="0" smtClean="0"/>
              <a:t>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21922907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Gantt &amp; Roadmap </a:t>
            </a:r>
            <a:r>
              <a:rPr lang="en-GB" b="1" u="sng" dirty="0" smtClean="0"/>
              <a:t>Assignment Tips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7638"/>
            <a:ext cx="8229600" cy="4525963"/>
          </a:xfrm>
        </p:spPr>
        <p:txBody>
          <a:bodyPr/>
          <a:lstStyle/>
          <a:p>
            <a:r>
              <a:rPr lang="en-GB" dirty="0" smtClean="0"/>
              <a:t>For this assignment you do not need to create a Gantt chart and/or Roadmap.</a:t>
            </a:r>
          </a:p>
          <a:p>
            <a:r>
              <a:rPr lang="en-GB" dirty="0" smtClean="0"/>
              <a:t>You do need to briefly consider them and state which one you would use and why you would use it.</a:t>
            </a:r>
          </a:p>
          <a:p>
            <a:r>
              <a:rPr lang="en-GB" dirty="0" smtClean="0"/>
              <a:t>You can include an ‘example’ Gantt &amp;/or Roadmap in the main body or appendix to show an example.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398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Overview: Strategic implementation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/>
              <a:t>You can include items such as these in your plan, your own research and the following slides will give you additional ideas. In your report add </a:t>
            </a:r>
            <a:r>
              <a:rPr lang="en-GB" dirty="0"/>
              <a:t>a sentence </a:t>
            </a:r>
            <a:r>
              <a:rPr lang="en-GB" dirty="0" smtClean="0"/>
              <a:t>describing the purpose </a:t>
            </a:r>
            <a:r>
              <a:rPr lang="en-GB" dirty="0"/>
              <a:t>of </a:t>
            </a:r>
            <a:r>
              <a:rPr lang="en-GB" dirty="0" smtClean="0"/>
              <a:t>each </a:t>
            </a:r>
            <a:r>
              <a:rPr lang="en-GB" dirty="0"/>
              <a:t>point with </a:t>
            </a:r>
            <a:r>
              <a:rPr lang="en-GB" dirty="0" smtClean="0"/>
              <a:t>supporting citations.</a:t>
            </a:r>
          </a:p>
          <a:p>
            <a:r>
              <a:rPr lang="en-GB" dirty="0"/>
              <a:t>Research into new </a:t>
            </a:r>
            <a:r>
              <a:rPr lang="en-GB" dirty="0" smtClean="0"/>
              <a:t>initiative, evaluation of topic including </a:t>
            </a:r>
            <a:r>
              <a:rPr lang="en-GB" dirty="0"/>
              <a:t>case studies and identification of current best </a:t>
            </a:r>
            <a:r>
              <a:rPr lang="en-GB" dirty="0" smtClean="0"/>
              <a:t>practices.</a:t>
            </a:r>
          </a:p>
          <a:p>
            <a:r>
              <a:rPr lang="en-GB" dirty="0" smtClean="0"/>
              <a:t>Creation </a:t>
            </a:r>
            <a:r>
              <a:rPr lang="en-GB" dirty="0"/>
              <a:t>of a </a:t>
            </a:r>
            <a:r>
              <a:rPr lang="en-GB" b="1" dirty="0" smtClean="0"/>
              <a:t>Strategic initiative </a:t>
            </a:r>
            <a:r>
              <a:rPr lang="en-GB" b="1" dirty="0"/>
              <a:t>proposal </a:t>
            </a:r>
            <a:r>
              <a:rPr lang="en-GB" b="1" dirty="0" smtClean="0"/>
              <a:t>/ plan </a:t>
            </a:r>
            <a:r>
              <a:rPr lang="en-GB" dirty="0" smtClean="0"/>
              <a:t>(SIP) report </a:t>
            </a:r>
            <a:r>
              <a:rPr lang="en-GB" dirty="0"/>
              <a:t>and </a:t>
            </a:r>
            <a:r>
              <a:rPr lang="en-GB" dirty="0" smtClean="0"/>
              <a:t>presentation.</a:t>
            </a:r>
          </a:p>
          <a:p>
            <a:r>
              <a:rPr lang="en-GB" dirty="0" smtClean="0"/>
              <a:t>Selection of Strategic </a:t>
            </a:r>
            <a:r>
              <a:rPr lang="en-GB" dirty="0"/>
              <a:t>implementation Team. </a:t>
            </a:r>
            <a:endParaRPr lang="en-GB" dirty="0" smtClean="0"/>
          </a:p>
          <a:p>
            <a:r>
              <a:rPr lang="en-GB" dirty="0" smtClean="0"/>
              <a:t>Pitch initiative to </a:t>
            </a:r>
            <a:r>
              <a:rPr lang="en-GB" dirty="0"/>
              <a:t>Senior Management </a:t>
            </a:r>
            <a:r>
              <a:rPr lang="en-GB" dirty="0" smtClean="0"/>
              <a:t>for sponsorship.</a:t>
            </a:r>
            <a:endParaRPr lang="en-GB" dirty="0"/>
          </a:p>
          <a:p>
            <a:r>
              <a:rPr lang="en-GB" dirty="0" smtClean="0"/>
              <a:t>Creation of an </a:t>
            </a:r>
            <a:r>
              <a:rPr lang="en-GB" b="1" dirty="0" smtClean="0"/>
              <a:t>Implementation schedule </a:t>
            </a:r>
            <a:r>
              <a:rPr lang="en-GB" dirty="0" smtClean="0"/>
              <a:t>( </a:t>
            </a:r>
            <a:r>
              <a:rPr lang="en-GB" dirty="0" err="1" smtClean="0"/>
              <a:t>inc.</a:t>
            </a:r>
            <a:r>
              <a:rPr lang="en-GB" dirty="0" smtClean="0"/>
              <a:t> Key dates)</a:t>
            </a:r>
          </a:p>
          <a:p>
            <a:r>
              <a:rPr lang="en-GB" dirty="0" smtClean="0"/>
              <a:t>Creation of a </a:t>
            </a:r>
            <a:r>
              <a:rPr lang="en-GB" b="1" dirty="0" smtClean="0"/>
              <a:t>Project Initiation document </a:t>
            </a:r>
            <a:r>
              <a:rPr lang="en-GB" dirty="0" smtClean="0"/>
              <a:t>/ plan (PID/PIP</a:t>
            </a:r>
            <a:r>
              <a:rPr lang="en-GB" dirty="0"/>
              <a:t>) and </a:t>
            </a:r>
            <a:r>
              <a:rPr lang="en-GB" dirty="0" smtClean="0"/>
              <a:t>Gantt </a:t>
            </a:r>
            <a:r>
              <a:rPr lang="en-GB" dirty="0"/>
              <a:t>chart outlining resources required and </a:t>
            </a:r>
            <a:r>
              <a:rPr lang="en-GB" dirty="0" smtClean="0"/>
              <a:t>budget for </a:t>
            </a:r>
            <a:r>
              <a:rPr lang="en-GB" dirty="0"/>
              <a:t>planning and </a:t>
            </a:r>
            <a:r>
              <a:rPr lang="en-GB" dirty="0" smtClean="0"/>
              <a:t>monitoring.</a:t>
            </a:r>
          </a:p>
          <a:p>
            <a:r>
              <a:rPr lang="en-GB" dirty="0" smtClean="0"/>
              <a:t>Complete a </a:t>
            </a:r>
            <a:r>
              <a:rPr lang="en-GB" b="1" dirty="0" smtClean="0"/>
              <a:t>Risk Assessment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Staff </a:t>
            </a:r>
            <a:r>
              <a:rPr lang="en-GB" b="1" dirty="0" smtClean="0"/>
              <a:t>Communication plan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Staff</a:t>
            </a:r>
            <a:r>
              <a:rPr lang="en-GB" b="1" dirty="0" smtClean="0"/>
              <a:t> Training plan</a:t>
            </a:r>
            <a:r>
              <a:rPr lang="en-GB" dirty="0" smtClean="0"/>
              <a:t>.</a:t>
            </a:r>
          </a:p>
          <a:p>
            <a:r>
              <a:rPr lang="en-GB" b="1" dirty="0"/>
              <a:t>M</a:t>
            </a:r>
            <a:r>
              <a:rPr lang="en-GB" b="1" dirty="0" smtClean="0"/>
              <a:t>onitoring and evaluation plan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... </a:t>
            </a:r>
            <a:r>
              <a:rPr lang="en-GB" dirty="0" smtClean="0"/>
              <a:t>+ for </a:t>
            </a:r>
            <a:r>
              <a:rPr lang="en-GB" dirty="0"/>
              <a:t>extra marks include </a:t>
            </a:r>
            <a:r>
              <a:rPr lang="en-GB" dirty="0" smtClean="0"/>
              <a:t>example plans </a:t>
            </a:r>
            <a:r>
              <a:rPr lang="en-GB" dirty="0"/>
              <a:t>in the appendix.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6056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u="sng" dirty="0" smtClean="0"/>
              <a:t>Activity: Strategy Implementation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your own Strategic Implementation plan for your initiative?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8797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Example Case-study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Find an example strategic or project </a:t>
            </a:r>
            <a:r>
              <a:rPr lang="en-GB" dirty="0"/>
              <a:t>implementation </a:t>
            </a:r>
            <a:r>
              <a:rPr lang="en-GB" dirty="0" smtClean="0"/>
              <a:t>plan related to your </a:t>
            </a:r>
            <a:r>
              <a:rPr lang="en-GB" dirty="0" smtClean="0"/>
              <a:t>topic / new </a:t>
            </a:r>
            <a:r>
              <a:rPr lang="en-GB" dirty="0" smtClean="0"/>
              <a:t>initiative to help you devise your own </a:t>
            </a:r>
            <a:r>
              <a:rPr lang="en-GB" dirty="0" smtClean="0"/>
              <a:t>implementation </a:t>
            </a:r>
            <a:r>
              <a:rPr lang="en-GB" dirty="0" smtClean="0"/>
              <a:t>plan?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4283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Change Management Models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introduction of any new strategic initiative is going to introduce an element of change.</a:t>
            </a:r>
          </a:p>
          <a:p>
            <a:r>
              <a:rPr lang="en-GB" dirty="0" smtClean="0"/>
              <a:t>As a result, a knowledge and understanding of popular </a:t>
            </a:r>
            <a:r>
              <a:rPr lang="en-GB" b="1" dirty="0" smtClean="0"/>
              <a:t>Change Management strategies </a:t>
            </a:r>
            <a:r>
              <a:rPr lang="en-GB" dirty="0" smtClean="0"/>
              <a:t>such as: </a:t>
            </a:r>
          </a:p>
          <a:p>
            <a:pPr lvl="1"/>
            <a:r>
              <a:rPr lang="en-GB" b="1" dirty="0" err="1" smtClean="0"/>
              <a:t>Kotter’s</a:t>
            </a:r>
            <a:r>
              <a:rPr lang="en-GB" b="1" dirty="0" smtClean="0"/>
              <a:t> 8 step process </a:t>
            </a:r>
            <a:r>
              <a:rPr lang="en-GB" dirty="0" smtClean="0"/>
              <a:t>or </a:t>
            </a:r>
          </a:p>
          <a:p>
            <a:pPr lvl="1"/>
            <a:r>
              <a:rPr lang="en-GB" b="1" dirty="0" smtClean="0"/>
              <a:t>the ADKAR Model </a:t>
            </a:r>
          </a:p>
          <a:p>
            <a:pPr lvl="1"/>
            <a:r>
              <a:rPr lang="en-GB" b="1" dirty="0" err="1" smtClean="0"/>
              <a:t>Lewin’s</a:t>
            </a:r>
            <a:r>
              <a:rPr lang="en-GB" b="1" dirty="0" smtClean="0"/>
              <a:t> 3 Phase Model</a:t>
            </a:r>
          </a:p>
          <a:p>
            <a:pPr marL="457200" lvl="1" indent="0">
              <a:buNone/>
            </a:pPr>
            <a:r>
              <a:rPr lang="en-GB" dirty="0" smtClean="0"/>
              <a:t>will help any Senior Management team introduce positive and long-lasting change into their Organisation.</a:t>
            </a:r>
            <a:endParaRPr lang="en-GB" dirty="0"/>
          </a:p>
          <a:p>
            <a:pPr marL="514350" indent="-457200"/>
            <a:r>
              <a:rPr lang="en-GB" dirty="0" smtClean="0"/>
              <a:t>A Change Management method (e.g. Kotter’s process) </a:t>
            </a:r>
            <a:r>
              <a:rPr lang="en-GB" dirty="0" smtClean="0"/>
              <a:t>could also </a:t>
            </a:r>
            <a:r>
              <a:rPr lang="en-GB" dirty="0" smtClean="0"/>
              <a:t>be considered.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9822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Further information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slides provide </a:t>
            </a:r>
            <a:r>
              <a:rPr lang="en-GB" dirty="0" smtClean="0"/>
              <a:t>an overview of Strategic </a:t>
            </a:r>
            <a:r>
              <a:rPr lang="en-GB" dirty="0"/>
              <a:t>implementation </a:t>
            </a:r>
            <a:r>
              <a:rPr lang="en-GB" dirty="0" smtClean="0"/>
              <a:t>considerations to help you create your own.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5201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Bg: </a:t>
            </a:r>
            <a:r>
              <a:rPr lang="en-GB" b="1" dirty="0" smtClean="0"/>
              <a:t>Strategy </a:t>
            </a:r>
            <a:r>
              <a:rPr lang="en-GB" b="1" dirty="0"/>
              <a:t>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Based on Strategic Management Consultant </a:t>
            </a:r>
            <a:r>
              <a:rPr lang="en-GB" b="1" dirty="0" smtClean="0"/>
              <a:t>Charles Lowe </a:t>
            </a:r>
            <a:r>
              <a:rPr lang="en-GB" dirty="0" smtClean="0"/>
              <a:t>of </a:t>
            </a:r>
            <a:r>
              <a:rPr lang="en-GB" dirty="0"/>
              <a:t>MASET LLC, there are </a:t>
            </a:r>
            <a:r>
              <a:rPr lang="en-GB" b="1" dirty="0"/>
              <a:t>4 elements </a:t>
            </a:r>
            <a:r>
              <a:rPr lang="en-GB" dirty="0"/>
              <a:t>which must work in harmony to successfully implement a strategic initiative. They are: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Planning &amp; Communication</a:t>
            </a:r>
            <a:r>
              <a:rPr lang="en-GB" dirty="0" smtClean="0"/>
              <a:t>: 1. Gain </a:t>
            </a:r>
            <a:r>
              <a:rPr lang="en-GB" dirty="0"/>
              <a:t>senior-level </a:t>
            </a:r>
            <a:r>
              <a:rPr lang="en-GB" dirty="0" smtClean="0"/>
              <a:t>sponsorship, 2. Generate </a:t>
            </a:r>
            <a:r>
              <a:rPr lang="en-GB" dirty="0"/>
              <a:t>employee awareness and communicate benefits of the upcoming strategy to gain initial acceptance</a:t>
            </a:r>
            <a:r>
              <a:rPr lang="en-GB" dirty="0" smtClean="0"/>
              <a:t>. 3. Develop </a:t>
            </a:r>
            <a:r>
              <a:rPr lang="en-GB" dirty="0"/>
              <a:t>strategies to overcome potential human, organizational, and technical barriers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Training</a:t>
            </a:r>
            <a:r>
              <a:rPr lang="en-GB" dirty="0" smtClean="0"/>
              <a:t>: A </a:t>
            </a:r>
            <a:r>
              <a:rPr lang="en-GB" dirty="0"/>
              <a:t>general rollout of the process and a mechanism to help change organizational </a:t>
            </a:r>
            <a:r>
              <a:rPr lang="en-GB" dirty="0" smtClean="0"/>
              <a:t>behaviour </a:t>
            </a:r>
            <a:r>
              <a:rPr lang="en-GB" dirty="0"/>
              <a:t>and develop </a:t>
            </a:r>
            <a:r>
              <a:rPr lang="en-GB" dirty="0" smtClean="0"/>
              <a:t>skills.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Implementation</a:t>
            </a:r>
            <a:r>
              <a:rPr lang="en-GB" dirty="0" smtClean="0"/>
              <a:t>: Managerial Support </a:t>
            </a:r>
            <a:r>
              <a:rPr lang="en-GB" dirty="0"/>
              <a:t>of the </a:t>
            </a:r>
            <a:r>
              <a:rPr lang="en-GB" dirty="0" smtClean="0"/>
              <a:t>implementation  process </a:t>
            </a:r>
            <a:r>
              <a:rPr lang="en-GB" dirty="0"/>
              <a:t>at the local </a:t>
            </a:r>
            <a:r>
              <a:rPr lang="en-GB" dirty="0" smtClean="0"/>
              <a:t>level.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Evaluation</a:t>
            </a:r>
            <a:r>
              <a:rPr lang="en-GB" dirty="0" smtClean="0"/>
              <a:t>: Make Measure and communicate progress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Note: Further information about each of the above can be found at the end of this slide deck.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1398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Assignment Tip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consider the topics discussed in this slide deck to create your own ‘Strategy’ to implement a new initiative into an organisation.</a:t>
            </a:r>
          </a:p>
          <a:p>
            <a:r>
              <a:rPr lang="en-GB" dirty="0" smtClean="0"/>
              <a:t>You could use a model such as Kotter’s but extend it to include the topics discussed above and for example create your own 8, 10 or 12 step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7478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Recommended reading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further information and an overview of new initiative implementation planning see the following source:</a:t>
            </a:r>
          </a:p>
          <a:p>
            <a:r>
              <a:rPr lang="en-GB" sz="2800" dirty="0">
                <a:hlinkClick r:id="rId2"/>
              </a:rPr>
              <a:t>https://www.smartsheet.com/implementation-plan</a:t>
            </a:r>
            <a:r>
              <a:rPr lang="en-GB" sz="2800" dirty="0" smtClean="0"/>
              <a:t> </a:t>
            </a:r>
          </a:p>
          <a:p>
            <a:r>
              <a:rPr lang="en-GB" dirty="0" smtClean="0"/>
              <a:t>Scroll down to ‘</a:t>
            </a:r>
            <a:r>
              <a:rPr lang="en-GB" b="1" cap="all" dirty="0"/>
              <a:t>IMPLEMENTATION PLANNING BEST </a:t>
            </a:r>
            <a:r>
              <a:rPr lang="en-GB" b="1" cap="all" dirty="0" smtClean="0"/>
              <a:t>PRACTICES</a:t>
            </a:r>
            <a:r>
              <a:rPr lang="en-GB" dirty="0" smtClean="0"/>
              <a:t>’ for a summary of key considerations.</a:t>
            </a:r>
            <a:endParaRPr lang="en-GB" b="1" cap="all" dirty="0"/>
          </a:p>
        </p:txBody>
      </p:sp>
    </p:spTree>
    <p:extLst>
      <p:ext uri="{BB962C8B-B14F-4D97-AF65-F5344CB8AC3E}">
        <p14:creationId xmlns:p14="http://schemas.microsoft.com/office/powerpoint/2010/main" val="15255051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End.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0457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79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Bg: </a:t>
            </a:r>
            <a:r>
              <a:rPr lang="en-GB" b="1" dirty="0"/>
              <a:t>Strategy Implementation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1. Plan &amp;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Developing the </a:t>
            </a:r>
            <a:r>
              <a:rPr lang="en-GB" b="1" dirty="0"/>
              <a:t>process</a:t>
            </a:r>
            <a:r>
              <a:rPr lang="en-GB" dirty="0"/>
              <a:t> involves such things as: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 </a:t>
            </a:r>
            <a:r>
              <a:rPr lang="en-GB" b="1" dirty="0" smtClean="0"/>
              <a:t>action </a:t>
            </a:r>
            <a:r>
              <a:rPr lang="en-GB" b="1" dirty="0"/>
              <a:t>plan </a:t>
            </a:r>
            <a:r>
              <a:rPr lang="en-GB" dirty="0"/>
              <a:t>for </a:t>
            </a:r>
            <a:r>
              <a:rPr lang="en-GB" dirty="0" smtClean="0"/>
              <a:t>change.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Gain </a:t>
            </a:r>
            <a:r>
              <a:rPr lang="en-GB" b="1" dirty="0"/>
              <a:t>senior-level </a:t>
            </a:r>
            <a:r>
              <a:rPr lang="en-GB" b="1" dirty="0" smtClean="0"/>
              <a:t>sponsorship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Get </a:t>
            </a:r>
            <a:r>
              <a:rPr lang="en-GB" b="1" dirty="0"/>
              <a:t>employee awareness </a:t>
            </a:r>
            <a:r>
              <a:rPr lang="en-GB" dirty="0" smtClean="0"/>
              <a:t>and communicate benefits of </a:t>
            </a:r>
            <a:r>
              <a:rPr lang="en-GB" dirty="0"/>
              <a:t>the upcoming strategy </a:t>
            </a:r>
            <a:r>
              <a:rPr lang="en-GB" dirty="0" smtClean="0"/>
              <a:t>to gain </a:t>
            </a:r>
            <a:r>
              <a:rPr lang="en-GB" dirty="0"/>
              <a:t>initial </a:t>
            </a:r>
            <a:r>
              <a:rPr lang="en-GB" dirty="0" smtClean="0"/>
              <a:t>acceptance.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Define links </a:t>
            </a:r>
            <a:r>
              <a:rPr lang="en-GB" dirty="0"/>
              <a:t>to other key </a:t>
            </a:r>
            <a:r>
              <a:rPr lang="en-GB" dirty="0" smtClean="0"/>
              <a:t>partners / strategies</a:t>
            </a:r>
            <a:r>
              <a:rPr lang="en-GB" dirty="0"/>
              <a:t>. Plan how to communicate the linkages</a:t>
            </a:r>
            <a:r>
              <a:rPr lang="en-GB" dirty="0" smtClean="0"/>
              <a:t>. How will the new initiative benefits others? – this will enhance engagement.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Document </a:t>
            </a:r>
            <a:r>
              <a:rPr lang="en-GB" b="1" dirty="0"/>
              <a:t>job </a:t>
            </a:r>
            <a:r>
              <a:rPr lang="en-GB" b="1" dirty="0" smtClean="0"/>
              <a:t>roles</a:t>
            </a:r>
            <a:r>
              <a:rPr lang="en-GB" dirty="0" smtClean="0"/>
              <a:t>, </a:t>
            </a:r>
            <a:r>
              <a:rPr lang="en-GB" dirty="0"/>
              <a:t>tools, procedures, software </a:t>
            </a:r>
            <a:r>
              <a:rPr lang="en-GB" dirty="0" smtClean="0"/>
              <a:t>targeted to </a:t>
            </a:r>
            <a:r>
              <a:rPr lang="en-GB" dirty="0"/>
              <a:t>support the employee's/end user's </a:t>
            </a:r>
            <a:r>
              <a:rPr lang="en-GB" dirty="0" smtClean="0"/>
              <a:t>needs.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Develop</a:t>
            </a:r>
            <a:r>
              <a:rPr lang="en-GB" b="1" dirty="0" smtClean="0"/>
              <a:t> </a:t>
            </a:r>
            <a:r>
              <a:rPr lang="en-GB" b="1" dirty="0"/>
              <a:t>strategies </a:t>
            </a:r>
            <a:r>
              <a:rPr lang="en-GB" dirty="0"/>
              <a:t>to </a:t>
            </a:r>
            <a:r>
              <a:rPr lang="en-GB" b="1" dirty="0"/>
              <a:t>overcome</a:t>
            </a:r>
            <a:r>
              <a:rPr lang="en-GB" dirty="0"/>
              <a:t> potential human, organizational, and technical </a:t>
            </a:r>
            <a:r>
              <a:rPr lang="en-GB" b="1" dirty="0"/>
              <a:t>barriers</a:t>
            </a:r>
            <a:r>
              <a:rPr lang="en-GB" dirty="0"/>
              <a:t> to successful implementation.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0158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Bg: </a:t>
            </a:r>
            <a:r>
              <a:rPr lang="en-GB" b="1" dirty="0"/>
              <a:t>Strategy Implementation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2. Training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Before rolling out training and interventions, the following should be </a:t>
            </a:r>
            <a:r>
              <a:rPr lang="en-GB" dirty="0" smtClean="0"/>
              <a:t>considered (fr1):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Profile the target population. 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</a:t>
            </a:r>
            <a:r>
              <a:rPr lang="en-GB" dirty="0"/>
              <a:t>the best learning methodologies to be used that are appropriate for this initiative and accommodate the target population. (Awareness briefings, workshops, eLearning, video streaming, etc.)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Sequence the appropriate training and organizational activities (Build on introduction; acceptance; </a:t>
            </a:r>
            <a:r>
              <a:rPr lang="en-GB" dirty="0" smtClean="0"/>
              <a:t>and </a:t>
            </a:r>
            <a:r>
              <a:rPr lang="en-GB" dirty="0"/>
              <a:t>skill </a:t>
            </a:r>
            <a:r>
              <a:rPr lang="en-GB" dirty="0" smtClean="0"/>
              <a:t>development)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Design </a:t>
            </a:r>
            <a:r>
              <a:rPr lang="en-GB" dirty="0"/>
              <a:t>and develop training materials and structured learning experiences integrated with the process documentation and rollout.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93" y="6453336"/>
            <a:ext cx="67233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(fr1) Masetllc.com,. 'Strategy Implementation: Launching A Successful Corporate Initiative'. </a:t>
            </a:r>
            <a:r>
              <a:rPr lang="en-GB" sz="800" dirty="0" err="1"/>
              <a:t>N.p</a:t>
            </a:r>
            <a:r>
              <a:rPr lang="en-GB" sz="800" dirty="0"/>
              <a:t>., 2015. Web. 3 Feb. 2015, from </a:t>
            </a:r>
            <a:r>
              <a:rPr lang="en-GB" sz="800" u="sng" dirty="0"/>
              <a:t>http://www.masetllc.com/products/458.shtml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2371694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Bg: </a:t>
            </a:r>
            <a:r>
              <a:rPr lang="en-GB" b="1" dirty="0"/>
              <a:t>Strategy Implementation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3.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559" y="1124744"/>
            <a:ext cx="7938882" cy="4824536"/>
          </a:xfrm>
        </p:spPr>
        <p:txBody>
          <a:bodyPr>
            <a:noAutofit/>
          </a:bodyPr>
          <a:lstStyle/>
          <a:p>
            <a:r>
              <a:rPr lang="en-GB" sz="2000" dirty="0"/>
              <a:t>Implementation often requires particularly at operational level and especially if the rollout is to multiple locations (nationally or internationally) a consistent message delivered at each site. The following should be considered: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Senior Management communication and implementation plan.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Local implementation plan </a:t>
            </a:r>
            <a:r>
              <a:rPr lang="en-GB" sz="2000" i="1" dirty="0"/>
              <a:t>e.g.</a:t>
            </a:r>
            <a:r>
              <a:rPr lang="en-GB" sz="2000" dirty="0"/>
              <a:t> Assign tasks to specific job roles / relevant personnel on each site.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Create Training plans and implementation schedule </a:t>
            </a:r>
            <a:r>
              <a:rPr lang="en-GB" sz="2000" dirty="0"/>
              <a:t>for training.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Training</a:t>
            </a:r>
            <a:r>
              <a:rPr lang="en-GB" sz="2000" dirty="0"/>
              <a:t>: Train all relevant personnel with new skills/procedures etc...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Follow-up support</a:t>
            </a:r>
            <a:r>
              <a:rPr lang="en-GB" sz="2000" dirty="0"/>
              <a:t>: coaching and guidance after the training.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Launch/Go Live date</a:t>
            </a:r>
            <a:r>
              <a:rPr lang="en-GB" sz="2000" dirty="0"/>
              <a:t>: Promote communicate and launch the new initiative.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Reflection and evaluation</a:t>
            </a:r>
            <a:r>
              <a:rPr lang="en-GB" sz="2000" dirty="0"/>
              <a:t>: Schedule Methods / meetings to share lessons learned and a process to promote success stories and share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Promote Success</a:t>
            </a:r>
            <a:r>
              <a:rPr lang="en-GB" sz="2000" dirty="0"/>
              <a:t>: Promote the benefits of  successful implementation and continue to nurture and support progress.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8361499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Bg: </a:t>
            </a:r>
            <a:r>
              <a:rPr lang="en-GB" b="1" dirty="0"/>
              <a:t>Strategy Implementation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4. Measure Success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Lastly plans on how the success is going to be measured should be identified and planned before the implementation begins. The elements to consider include: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progressive series of goals that help measure progress over time.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Measure results against initial target goals.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any limiting factors and their root causes.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Methods to systematically improve the process, training, and implementation approaches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43000" y="6597932"/>
            <a:ext cx="67233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(fr1) Masetllc.com,. 'Strategy Implementation: Launching A Successful Corporate Initiative'. </a:t>
            </a:r>
            <a:r>
              <a:rPr lang="en-GB" sz="800" dirty="0" err="1"/>
              <a:t>N.p</a:t>
            </a:r>
            <a:r>
              <a:rPr lang="en-GB" sz="800" dirty="0"/>
              <a:t>., 2015. Web. 3 Feb. 2015, from </a:t>
            </a:r>
            <a:r>
              <a:rPr lang="en-GB" sz="800" u="sng" dirty="0"/>
              <a:t>http://www.masetllc.com/products/458.shtml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5002783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0631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Feasibility Study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What is a feasibility study?</a:t>
            </a:r>
          </a:p>
          <a:p>
            <a:r>
              <a:rPr lang="en-GB" dirty="0" smtClean="0"/>
              <a:t>Q. What does a feasibility study include?</a:t>
            </a:r>
          </a:p>
          <a:p>
            <a:r>
              <a:rPr lang="en-GB" dirty="0" smtClean="0"/>
              <a:t>Q. Why is it useful?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908</TotalTime>
  <Words>1742</Words>
  <Application>Microsoft Office PowerPoint</Application>
  <PresentationFormat>On-screen Show (4:3)</PresentationFormat>
  <Paragraphs>171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Courier New</vt:lpstr>
      <vt:lpstr>Office Theme</vt:lpstr>
      <vt:lpstr>Strategic initiatives</vt:lpstr>
      <vt:lpstr>Strategic initiatives</vt:lpstr>
      <vt:lpstr>Bg: Evolve and enhance:</vt:lpstr>
      <vt:lpstr>3 Outcomes - Strategic initiatives?</vt:lpstr>
      <vt:lpstr>Bg: 3 Outcomes of Strategic initiatives</vt:lpstr>
      <vt:lpstr>HR Strategic initiatives</vt:lpstr>
      <vt:lpstr>Example topics / initiatives</vt:lpstr>
      <vt:lpstr>Q. Strategic Initiative Charter?</vt:lpstr>
      <vt:lpstr>Strategic Initiative Charter?</vt:lpstr>
      <vt:lpstr>Program / Programme Management?</vt:lpstr>
      <vt:lpstr>Project Management?</vt:lpstr>
      <vt:lpstr>Project and Programme Management</vt:lpstr>
      <vt:lpstr>Project Management?</vt:lpstr>
      <vt:lpstr>PID - Project Management?</vt:lpstr>
      <vt:lpstr>Assignment Tips</vt:lpstr>
      <vt:lpstr>Timelines</vt:lpstr>
      <vt:lpstr>Gantt Chart</vt:lpstr>
      <vt:lpstr>RoadMaps</vt:lpstr>
      <vt:lpstr>Bg: Roadmapping</vt:lpstr>
      <vt:lpstr>Gantt &amp; Roadmap Assignment Tips</vt:lpstr>
      <vt:lpstr>Overview: Strategic implementation considerations</vt:lpstr>
      <vt:lpstr>Activity: Strategy Implementation</vt:lpstr>
      <vt:lpstr>Example Case-study</vt:lpstr>
      <vt:lpstr>Change Management Models</vt:lpstr>
      <vt:lpstr>Further information</vt:lpstr>
      <vt:lpstr>Bg: Strategy Implementation</vt:lpstr>
      <vt:lpstr>Assignment Tip</vt:lpstr>
      <vt:lpstr>Recommended reading</vt:lpstr>
      <vt:lpstr>The End.</vt:lpstr>
      <vt:lpstr>Further information</vt:lpstr>
      <vt:lpstr>Bg: Strategy Implementation 1. Plan &amp; Process</vt:lpstr>
      <vt:lpstr>Bg: Strategy Implementation 2. Training &amp; Development</vt:lpstr>
      <vt:lpstr>Bg: Strategy Implementation 3. Implementation</vt:lpstr>
      <vt:lpstr>Bg: Strategy Implementation 4. Measure Success</vt:lpstr>
      <vt:lpstr>Archive</vt:lpstr>
      <vt:lpstr>Feasibility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initiatives</dc:title>
  <dc:creator>Pamela</dc:creator>
  <cp:lastModifiedBy>James Williams</cp:lastModifiedBy>
  <cp:revision>87</cp:revision>
  <dcterms:created xsi:type="dcterms:W3CDTF">2015-02-03T12:04:21Z</dcterms:created>
  <dcterms:modified xsi:type="dcterms:W3CDTF">2019-04-02T16:23:24Z</dcterms:modified>
</cp:coreProperties>
</file>