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9" r:id="rId13"/>
    <p:sldId id="267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4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BMTP6018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82829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Sports &amp; Tourism </a:t>
            </a:r>
            <a:b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80186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 Engagement &amp;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Spectator Experience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2E326-8B01-907A-8A84-6C7A902E3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E079E-7285-326D-5C66-09CE8CF86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3" y="1828799"/>
            <a:ext cx="11814313" cy="4348163"/>
          </a:xfrm>
        </p:spPr>
        <p:txBody>
          <a:bodyPr/>
          <a:lstStyle/>
          <a:p>
            <a:r>
              <a:rPr lang="en-GB" dirty="0"/>
              <a:t>To critically consider the concepts of Fan Engagement &amp; Spectator Experience</a:t>
            </a:r>
          </a:p>
          <a:p>
            <a:r>
              <a:rPr lang="en-GB" dirty="0"/>
              <a:t>To start to introduce the concepts of Disneyfication</a:t>
            </a:r>
          </a:p>
          <a:p>
            <a:r>
              <a:rPr lang="en-GB" dirty="0"/>
              <a:t>To apply discussions to issues facing Welsh Rugby</a:t>
            </a:r>
          </a:p>
          <a:p>
            <a:r>
              <a:rPr lang="en-GB" dirty="0"/>
              <a:t>To discuss the commercialisation &amp; commodification of Sport</a:t>
            </a:r>
          </a:p>
          <a:p>
            <a:r>
              <a:rPr lang="en-GB" dirty="0"/>
              <a:t>To analyse the growth of consumer cultures in Sport &amp; Events</a:t>
            </a:r>
          </a:p>
          <a:p>
            <a:r>
              <a:rPr lang="en-GB" dirty="0"/>
              <a:t>To prepare to investigate  the impacts &amp; strategies utilised by Wrexham FC</a:t>
            </a:r>
          </a:p>
          <a:p>
            <a:r>
              <a:rPr lang="en-GB" dirty="0"/>
              <a:t>To relate topics to Assignment 2 &amp; topics relating to Globalisation</a:t>
            </a:r>
          </a:p>
        </p:txBody>
      </p:sp>
    </p:spTree>
    <p:extLst>
      <p:ext uri="{BB962C8B-B14F-4D97-AF65-F5344CB8AC3E}">
        <p14:creationId xmlns:p14="http://schemas.microsoft.com/office/powerpoint/2010/main" val="4238787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D1BC5F-A474-A989-2CD1-8379832956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8928" y="960782"/>
            <a:ext cx="10886846" cy="457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560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6904" y="365125"/>
            <a:ext cx="8126896" cy="13255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0000"/>
                </a:solidFill>
              </a:rPr>
              <a:t>Branding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6973"/>
            <a:ext cx="10515600" cy="359033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2C8856-A1D5-CE17-AE82-1E9863591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8032" y="1690688"/>
            <a:ext cx="9595936" cy="19801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3C3D5B7-9069-286A-F671-026BF82BF6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531" y="3665637"/>
            <a:ext cx="11151704" cy="2186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9DB72-C5AD-AB85-22D1-93B7B7924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700"/>
              <a:t>Olympics   -   Greatest Show on Earth?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9E6CB-694E-516A-8C7A-27119C412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95055"/>
            <a:ext cx="5455917" cy="4862945"/>
          </a:xfrm>
        </p:spPr>
        <p:txBody>
          <a:bodyPr anchor="ctr">
            <a:normAutofit/>
          </a:bodyPr>
          <a:lstStyle/>
          <a:p>
            <a:endParaRPr lang="en-GB" sz="1600" dirty="0"/>
          </a:p>
          <a:p>
            <a:r>
              <a:rPr lang="en-GB" sz="1600" dirty="0"/>
              <a:t>IOC (2017) “Since 1980’s our so called Society of Spectacle has transformed recent Olympics into even-more impressive, not to say sensational events”</a:t>
            </a:r>
          </a:p>
          <a:p>
            <a:endParaRPr lang="en-GB" sz="1600" dirty="0"/>
          </a:p>
          <a:p>
            <a:r>
              <a:rPr lang="en-GB" sz="1600" dirty="0"/>
              <a:t>Commercialism</a:t>
            </a:r>
          </a:p>
          <a:p>
            <a:r>
              <a:rPr lang="en-GB" sz="1600" dirty="0"/>
              <a:t>Media</a:t>
            </a:r>
          </a:p>
          <a:p>
            <a:r>
              <a:rPr lang="en-GB" sz="1600" dirty="0"/>
              <a:t>Opening and Closing Ceremonies</a:t>
            </a:r>
          </a:p>
          <a:p>
            <a:r>
              <a:rPr lang="en-GB" sz="1600" dirty="0"/>
              <a:t>Facilities</a:t>
            </a:r>
          </a:p>
          <a:p>
            <a:r>
              <a:rPr lang="en-GB" sz="1600" dirty="0"/>
              <a:t>Stadiums  -Temporary Flexible Stadiums, Pop up pop down, flexible seating, moveable stands, spectator experience</a:t>
            </a:r>
          </a:p>
          <a:p>
            <a:r>
              <a:rPr lang="en-GB" sz="1600" dirty="0"/>
              <a:t>Athlete Experience</a:t>
            </a:r>
          </a:p>
          <a:p>
            <a:endParaRPr lang="en-GB" sz="1600" b="1" dirty="0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E00A80C4-93D1-9FBA-AF9E-A72D1DBC3B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63" r="23595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58153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82EC-9C6E-B457-2989-8C8CC0920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6486" y="365125"/>
            <a:ext cx="9147313" cy="1325563"/>
          </a:xfrm>
        </p:spPr>
        <p:txBody>
          <a:bodyPr/>
          <a:lstStyle/>
          <a:p>
            <a:r>
              <a:rPr lang="en-GB" dirty="0"/>
              <a:t>Football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769DF-9886-C82C-2314-188B274B1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242" y="1404730"/>
            <a:ext cx="10631557" cy="4772233"/>
          </a:xfrm>
        </p:spPr>
        <p:txBody>
          <a:bodyPr/>
          <a:lstStyle/>
          <a:p>
            <a:r>
              <a:rPr lang="en-GB" dirty="0"/>
              <a:t>Secular Opiate</a:t>
            </a:r>
          </a:p>
          <a:p>
            <a:r>
              <a:rPr lang="en-GB" dirty="0"/>
              <a:t>Passive Dupes</a:t>
            </a:r>
          </a:p>
          <a:p>
            <a:r>
              <a:rPr lang="en-GB" dirty="0"/>
              <a:t>Working Class Escapism</a:t>
            </a:r>
          </a:p>
          <a:p>
            <a:r>
              <a:rPr lang="en-GB" dirty="0"/>
              <a:t>Mass Media Attention</a:t>
            </a:r>
          </a:p>
          <a:p>
            <a:r>
              <a:rPr lang="en-GB" dirty="0"/>
              <a:t>Mass Fan Culture</a:t>
            </a:r>
          </a:p>
          <a:p>
            <a:r>
              <a:rPr lang="en-GB" dirty="0"/>
              <a:t>Commercialisation</a:t>
            </a:r>
          </a:p>
          <a:p>
            <a:r>
              <a:rPr lang="en-GB" dirty="0"/>
              <a:t>Globalism</a:t>
            </a:r>
          </a:p>
          <a:p>
            <a:r>
              <a:rPr lang="en-GB" dirty="0"/>
              <a:t>Spectator Experience</a:t>
            </a:r>
          </a:p>
        </p:txBody>
      </p:sp>
      <p:pic>
        <p:nvPicPr>
          <p:cNvPr id="1026" name="Picture 2" descr="Image preview">
            <a:extLst>
              <a:ext uri="{FF2B5EF4-FFF2-40B4-BE49-F238E27FC236}">
                <a16:creationId xmlns:a16="http://schemas.microsoft.com/office/drawing/2014/main" id="{6149F9C5-DA55-E78F-728F-581B9BBF4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995" y="817536"/>
            <a:ext cx="5386805" cy="441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5124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FA704-C86B-A44E-D09F-7D3791114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64434"/>
            <a:ext cx="10515600" cy="1543878"/>
          </a:xfrm>
        </p:spPr>
        <p:txBody>
          <a:bodyPr/>
          <a:lstStyle/>
          <a:p>
            <a:r>
              <a:rPr lang="en-GB" dirty="0"/>
              <a:t>Fan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87349-C08E-075C-D649-26A090770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28261"/>
            <a:ext cx="10515600" cy="534870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ENTERTAINMENT AND STORYTELLINGS</a:t>
            </a:r>
          </a:p>
          <a:p>
            <a:r>
              <a:rPr lang="en-GB" dirty="0"/>
              <a:t>OPENING IMPACT ON PERFORMANCE – FIREWORKS, ANTHEMS AND EVENTS</a:t>
            </a:r>
          </a:p>
          <a:p>
            <a:r>
              <a:rPr lang="en-GB" dirty="0"/>
              <a:t>WALK ON TYPE EXPERIENCE</a:t>
            </a:r>
          </a:p>
          <a:p>
            <a:r>
              <a:rPr lang="en-GB" dirty="0"/>
              <a:t>INVOLVEMENT</a:t>
            </a:r>
          </a:p>
          <a:p>
            <a:r>
              <a:rPr lang="en-GB" dirty="0"/>
              <a:t>KEEP FANS IN THE MIDDLE</a:t>
            </a:r>
          </a:p>
          <a:p>
            <a:r>
              <a:rPr lang="en-GB" dirty="0"/>
              <a:t>DELIVER</a:t>
            </a:r>
          </a:p>
          <a:p>
            <a:r>
              <a:rPr lang="en-GB" dirty="0"/>
              <a:t>WIN</a:t>
            </a:r>
          </a:p>
          <a:p>
            <a:r>
              <a:rPr lang="en-GB" dirty="0"/>
              <a:t>PROVIDE WHAT FANS WANT</a:t>
            </a:r>
          </a:p>
          <a:p>
            <a:r>
              <a:rPr lang="en-GB" dirty="0"/>
              <a:t>F &amp; B</a:t>
            </a:r>
          </a:p>
          <a:p>
            <a:r>
              <a:rPr lang="en-GB" dirty="0"/>
              <a:t>PRICING</a:t>
            </a:r>
          </a:p>
          <a:p>
            <a:r>
              <a:rPr lang="en-GB" dirty="0"/>
              <a:t>MARKETING</a:t>
            </a:r>
          </a:p>
          <a:p>
            <a:r>
              <a:rPr lang="en-GB" dirty="0"/>
              <a:t>SELLING THE BRAND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OWNERSHIP</a:t>
            </a:r>
          </a:p>
          <a:p>
            <a:r>
              <a:rPr lang="en-GB" dirty="0"/>
              <a:t> CLUB LOYALTY</a:t>
            </a:r>
          </a:p>
          <a:p>
            <a:r>
              <a:rPr lang="en-GB" dirty="0"/>
              <a:t>SOCIAL MEDIA</a:t>
            </a:r>
          </a:p>
          <a:p>
            <a:r>
              <a:rPr lang="en-GB" dirty="0"/>
              <a:t>HEROES AND ROLE MODELS</a:t>
            </a:r>
          </a:p>
        </p:txBody>
      </p:sp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2EA40EB5-CA54-853D-DACE-AB4969177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815" y="1425036"/>
            <a:ext cx="6278436" cy="406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6096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CC525-C776-B8BC-798C-16B108190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Delloite’s</a:t>
            </a:r>
            <a:r>
              <a:rPr lang="en-GB" dirty="0"/>
              <a:t> – The Game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A4CA2-B4B4-451D-E2C5-1474AED46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87" y="1825625"/>
            <a:ext cx="11280913" cy="4351338"/>
          </a:xfrm>
        </p:spPr>
        <p:txBody>
          <a:bodyPr/>
          <a:lstStyle/>
          <a:p>
            <a:r>
              <a:rPr lang="en-GB" dirty="0"/>
              <a:t>AIM </a:t>
            </a:r>
          </a:p>
          <a:p>
            <a:r>
              <a:rPr lang="en-GB" dirty="0"/>
              <a:t>ENHANCING FAN ENGAGEMENT</a:t>
            </a:r>
          </a:p>
          <a:p>
            <a:r>
              <a:rPr lang="en-GB" dirty="0"/>
              <a:t>REDIFINE HOME FIELD ADVANTAGE</a:t>
            </a:r>
          </a:p>
          <a:p>
            <a:r>
              <a:rPr lang="en-GB" dirty="0"/>
              <a:t>STADIUM = PLATFORM</a:t>
            </a:r>
          </a:p>
          <a:p>
            <a:r>
              <a:rPr lang="en-GB" dirty="0"/>
              <a:t>CONNECT AND DEEPEN FAN RELATIONSHIP</a:t>
            </a:r>
          </a:p>
          <a:p>
            <a:r>
              <a:rPr lang="en-GB" dirty="0"/>
              <a:t>SPORTS LOYALTY</a:t>
            </a:r>
          </a:p>
          <a:p>
            <a:r>
              <a:rPr lang="en-GB" dirty="0"/>
              <a:t>CLUB LOYALTY</a:t>
            </a:r>
          </a:p>
          <a:p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A349E86-D559-2F4C-A3BB-5C6E86AE6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441" y="1608081"/>
            <a:ext cx="5326614" cy="377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860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1014E-CA3B-A70B-4C16-7CB97B20F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3008"/>
            <a:ext cx="10515600" cy="1497496"/>
          </a:xfrm>
        </p:spPr>
        <p:txBody>
          <a:bodyPr/>
          <a:lstStyle/>
          <a:p>
            <a:r>
              <a:rPr lang="en-GB" dirty="0"/>
              <a:t>Stadium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95C81-461C-CD7C-760A-31BF83C5E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2696"/>
            <a:ext cx="10515600" cy="498426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HOME ADVANTAGE</a:t>
            </a:r>
          </a:p>
          <a:p>
            <a:r>
              <a:rPr lang="en-GB" dirty="0"/>
              <a:t>SIGHTLINES</a:t>
            </a:r>
          </a:p>
          <a:p>
            <a:r>
              <a:rPr lang="en-GB" dirty="0"/>
              <a:t>SEAT WIDTHS/SEATS</a:t>
            </a:r>
          </a:p>
          <a:p>
            <a:r>
              <a:rPr lang="en-GB" dirty="0"/>
              <a:t>INVOLVEMENT</a:t>
            </a:r>
          </a:p>
          <a:p>
            <a:r>
              <a:rPr lang="en-GB" dirty="0"/>
              <a:t>ATMOSPHERE</a:t>
            </a:r>
          </a:p>
          <a:p>
            <a:r>
              <a:rPr lang="en-GB" dirty="0"/>
              <a:t>FACILITIES</a:t>
            </a:r>
          </a:p>
          <a:p>
            <a:r>
              <a:rPr lang="en-GB" dirty="0"/>
              <a:t>CONCESSIONS</a:t>
            </a:r>
          </a:p>
          <a:p>
            <a:r>
              <a:rPr lang="en-GB" dirty="0"/>
              <a:t>TEAMS</a:t>
            </a:r>
          </a:p>
          <a:p>
            <a:r>
              <a:rPr lang="en-GB" dirty="0"/>
              <a:t>TECHNOLOGY</a:t>
            </a:r>
          </a:p>
          <a:p>
            <a:r>
              <a:rPr lang="en-GB" dirty="0"/>
              <a:t>HOSPITALITY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OWNERSHIP</a:t>
            </a:r>
          </a:p>
          <a:p>
            <a:endParaRPr lang="en-GB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31A99C99-6A80-1615-D7C2-4A0219E0E5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387" y="1034755"/>
            <a:ext cx="6352655" cy="414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329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8A4DE-D855-E683-231C-5CDBCBD08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Engagement &amp; Media Coverage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C64AD-FFD2-EB5E-AF1A-BAEAA3E06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8470"/>
            <a:ext cx="10515600" cy="4838493"/>
          </a:xfrm>
        </p:spPr>
        <p:txBody>
          <a:bodyPr/>
          <a:lstStyle/>
          <a:p>
            <a:r>
              <a:rPr lang="en-GB" dirty="0"/>
              <a:t>MEDIA</a:t>
            </a:r>
          </a:p>
          <a:p>
            <a:r>
              <a:rPr lang="en-GB" dirty="0"/>
              <a:t>NEWSPAPERS</a:t>
            </a:r>
          </a:p>
          <a:p>
            <a:r>
              <a:rPr lang="en-GB" dirty="0"/>
              <a:t>TV COVERAGE</a:t>
            </a:r>
          </a:p>
          <a:p>
            <a:r>
              <a:rPr lang="en-GB" dirty="0"/>
              <a:t>SKY </a:t>
            </a:r>
          </a:p>
          <a:p>
            <a:r>
              <a:rPr lang="en-GB" dirty="0"/>
              <a:t>HOME TV, CLUB OR STADIUM?</a:t>
            </a:r>
          </a:p>
          <a:p>
            <a:r>
              <a:rPr lang="en-GB" dirty="0"/>
              <a:t>SPORTS SPECIFIC</a:t>
            </a:r>
          </a:p>
          <a:p>
            <a:r>
              <a:rPr lang="en-GB" dirty="0"/>
              <a:t>HORSE RACING</a:t>
            </a:r>
          </a:p>
          <a:p>
            <a:r>
              <a:rPr lang="en-GB" dirty="0"/>
              <a:t>BETTING</a:t>
            </a:r>
          </a:p>
          <a:p>
            <a:r>
              <a:rPr lang="en-GB" dirty="0"/>
              <a:t>IMPACTS ON ATTENDENCE?</a:t>
            </a:r>
          </a:p>
          <a:p>
            <a:endParaRPr lang="en-GB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12E303E-22DF-2124-190C-320A4A0F8B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690688"/>
            <a:ext cx="5362210" cy="360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0083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BA9AB-2543-9E1C-6F8B-F1BACB086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59025"/>
            <a:ext cx="10515600" cy="1431234"/>
          </a:xfrm>
        </p:spPr>
        <p:txBody>
          <a:bodyPr/>
          <a:lstStyle/>
          <a:p>
            <a:r>
              <a:rPr lang="en-GB" dirty="0"/>
              <a:t>Fan Engagement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7DD62-B064-32BA-1E47-616FAE3A7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8" y="1106556"/>
            <a:ext cx="11214652" cy="4850295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INNOVATION</a:t>
            </a:r>
          </a:p>
          <a:p>
            <a:r>
              <a:rPr lang="en-GB" dirty="0"/>
              <a:t>SOCIAL MEDIA CHANNELS</a:t>
            </a:r>
          </a:p>
          <a:p>
            <a:r>
              <a:rPr lang="en-GB" dirty="0"/>
              <a:t>TWITTER FEEDS – FACEBOOK LIVE – INSTAGRAM – SNAP CHAT – TICKTOK</a:t>
            </a:r>
          </a:p>
          <a:p>
            <a:r>
              <a:rPr lang="en-GB" dirty="0"/>
              <a:t>APPS</a:t>
            </a:r>
          </a:p>
          <a:p>
            <a:r>
              <a:rPr lang="en-GB" dirty="0"/>
              <a:t>NEW DIGITAL ENGAGEMENT PLATFORMS</a:t>
            </a:r>
          </a:p>
          <a:p>
            <a:r>
              <a:rPr lang="en-GB" dirty="0"/>
              <a:t>MASCOTS / JUNIOR ENGAGEMENT</a:t>
            </a:r>
          </a:p>
          <a:p>
            <a:r>
              <a:rPr lang="en-GB" dirty="0"/>
              <a:t>FA – SOCIALLY CROWD SOURCED FILM PROJECTS</a:t>
            </a:r>
          </a:p>
          <a:p>
            <a:r>
              <a:rPr lang="en-GB" dirty="0"/>
              <a:t>CROWD SHOTS</a:t>
            </a:r>
          </a:p>
          <a:p>
            <a:r>
              <a:rPr lang="en-GB" dirty="0"/>
              <a:t>ONLINE EXPERIENCE</a:t>
            </a:r>
          </a:p>
          <a:p>
            <a:r>
              <a:rPr lang="en-GB" dirty="0"/>
              <a:t>STREAMING</a:t>
            </a:r>
          </a:p>
          <a:p>
            <a:r>
              <a:rPr lang="en-GB" dirty="0"/>
              <a:t>SHARE THE PASSION</a:t>
            </a:r>
          </a:p>
          <a:p>
            <a:r>
              <a:rPr lang="en-GB" dirty="0"/>
              <a:t>CREATE A FAMILY</a:t>
            </a:r>
          </a:p>
          <a:p>
            <a:r>
              <a:rPr lang="en-GB" dirty="0"/>
              <a:t>PLAYER RELATIONSHIPS</a:t>
            </a:r>
          </a:p>
          <a:p>
            <a:r>
              <a:rPr lang="en-GB" dirty="0"/>
              <a:t>EVENTS APPS</a:t>
            </a:r>
          </a:p>
          <a:p>
            <a:r>
              <a:rPr lang="en-GB" dirty="0"/>
              <a:t>DUGOUT.COM – ONLINE PORTAL FOR FAN ENGAGEMENT</a:t>
            </a:r>
          </a:p>
          <a:p>
            <a:endParaRPr lang="en-GB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63FA5728-A665-DD03-6C1A-BC3D5A4BB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8744" y="1690531"/>
            <a:ext cx="4654108" cy="3083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94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60AF7-F3D5-E13B-9AE1-3186C2DE6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DISNEYFICATION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9B936-2719-1B26-F261-539D27939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4" y="1825625"/>
            <a:ext cx="11208026" cy="4351338"/>
          </a:xfrm>
        </p:spPr>
        <p:txBody>
          <a:bodyPr/>
          <a:lstStyle/>
          <a:p>
            <a:r>
              <a:rPr lang="en-GB" dirty="0"/>
              <a:t>NEEDS BASED – CREATES NEEDS, OFTEN BEYOND NEEDS!</a:t>
            </a:r>
          </a:p>
          <a:p>
            <a:r>
              <a:rPr lang="en-GB" dirty="0"/>
              <a:t>ENTERTAINMENT</a:t>
            </a:r>
          </a:p>
          <a:p>
            <a:r>
              <a:rPr lang="en-GB" dirty="0"/>
              <a:t>THEMING</a:t>
            </a:r>
          </a:p>
          <a:p>
            <a:r>
              <a:rPr lang="en-GB" dirty="0"/>
              <a:t>HYBRID CONSUMPTION</a:t>
            </a:r>
          </a:p>
          <a:p>
            <a:r>
              <a:rPr lang="en-GB" dirty="0"/>
              <a:t>MERCHANDINSING </a:t>
            </a:r>
          </a:p>
          <a:p>
            <a:r>
              <a:rPr lang="en-GB" dirty="0"/>
              <a:t>PERFORMATIVE LABOUR</a:t>
            </a: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9D3795BD-BCA5-5564-F43F-CE1B8EC77D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631" y="2538412"/>
            <a:ext cx="5542559" cy="3238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156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E82A4-D3D9-A59D-C00B-177AC4D10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417" y="-59634"/>
            <a:ext cx="7285383" cy="1205948"/>
          </a:xfrm>
        </p:spPr>
        <p:txBody>
          <a:bodyPr/>
          <a:lstStyle/>
          <a:p>
            <a:r>
              <a:rPr lang="en-GB" dirty="0"/>
              <a:t>Welsh Rugby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F6738-626B-B0D7-A6C3-100F0F7E9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522" y="947530"/>
            <a:ext cx="11221278" cy="522943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REGIONS – Lack of Identity</a:t>
            </a:r>
          </a:p>
          <a:p>
            <a:r>
              <a:rPr lang="en-GB" dirty="0"/>
              <a:t>WELSH REGIONS MANUFACTURED Ruddock (2017)</a:t>
            </a:r>
          </a:p>
          <a:p>
            <a:r>
              <a:rPr lang="en-GB" dirty="0"/>
              <a:t>OSPREYS “ONLY TRUE REGION”?</a:t>
            </a:r>
          </a:p>
          <a:p>
            <a:r>
              <a:rPr lang="en-GB" dirty="0"/>
              <a:t>ISSUES OF ATTENDENCE AT REGIONAL FIXTURES</a:t>
            </a:r>
          </a:p>
          <a:p>
            <a:r>
              <a:rPr lang="en-GB" dirty="0"/>
              <a:t>INTERNATIONAL ATTENDENCE DROPPING</a:t>
            </a:r>
          </a:p>
          <a:p>
            <a:r>
              <a:rPr lang="en-GB" dirty="0"/>
              <a:t>IMPACT OF NATIONAL/REGIONAL TEAM SUCCESS?</a:t>
            </a:r>
          </a:p>
          <a:p>
            <a:r>
              <a:rPr lang="en-GB" dirty="0"/>
              <a:t>PERFORMANCE RELATED?</a:t>
            </a:r>
          </a:p>
          <a:p>
            <a:r>
              <a:rPr lang="en-GB" dirty="0"/>
              <a:t>IMPACT OF NEW STADIUMS</a:t>
            </a:r>
          </a:p>
          <a:p>
            <a:r>
              <a:rPr lang="en-GB" dirty="0"/>
              <a:t>DERBY GAMES/CHRISTMAS FIXTURE TRADITIONALLY SUCCESFUL BUT DROPPED</a:t>
            </a:r>
          </a:p>
          <a:p>
            <a:r>
              <a:rPr lang="en-GB" dirty="0"/>
              <a:t>JUDGEMENT DAY 2017 65K+</a:t>
            </a:r>
          </a:p>
          <a:p>
            <a:r>
              <a:rPr lang="en-GB" dirty="0"/>
              <a:t>NORTH WALES – DISENFRANCHISED?</a:t>
            </a:r>
          </a:p>
          <a:p>
            <a:r>
              <a:rPr lang="en-GB" dirty="0"/>
              <a:t>FOOTBALL IMPACT ?</a:t>
            </a:r>
          </a:p>
          <a:p>
            <a:endParaRPr lang="en-GB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A7CAB472-419A-0EA2-9161-9B03973DD0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4815" y="265043"/>
            <a:ext cx="3147598" cy="373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3501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EA67A-3C65-380A-952B-E2B3C4552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Review &amp; Application</a:t>
            </a:r>
          </a:p>
        </p:txBody>
      </p:sp>
      <p:sp>
        <p:nvSpPr>
          <p:cNvPr id="820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0D894-2EA6-BA61-BDD7-F389792CA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SPECTATOR EXPERIENCE</a:t>
            </a:r>
          </a:p>
          <a:p>
            <a:r>
              <a:rPr lang="en-GB" sz="2000"/>
              <a:t>ENTERTAINMENT</a:t>
            </a:r>
          </a:p>
          <a:p>
            <a:r>
              <a:rPr lang="en-GB" sz="2000"/>
              <a:t>COMMERCIALISATION</a:t>
            </a:r>
          </a:p>
          <a:p>
            <a:r>
              <a:rPr lang="en-GB" sz="2000"/>
              <a:t>CONSUMERISATION</a:t>
            </a:r>
          </a:p>
          <a:p>
            <a:r>
              <a:rPr lang="en-GB" sz="2000"/>
              <a:t>MERCHANDISING – KIT</a:t>
            </a:r>
          </a:p>
          <a:p>
            <a:r>
              <a:rPr lang="en-GB" sz="2000"/>
              <a:t>BRANDING</a:t>
            </a:r>
          </a:p>
          <a:p>
            <a:r>
              <a:rPr lang="en-GB" sz="2000"/>
              <a:t>STADIUM - VENUE</a:t>
            </a:r>
          </a:p>
          <a:p>
            <a:r>
              <a:rPr lang="en-GB" sz="2000"/>
              <a:t>FAN ENGAGEMENT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389ED8DB-436E-A10B-5CFE-2CA9411EA2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4293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3135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449</Words>
  <Application>Microsoft Office PowerPoint</Application>
  <PresentationFormat>Widescreen</PresentationFormat>
  <Paragraphs>126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                       Aims of the Session</vt:lpstr>
      <vt:lpstr>PowerPoint Presentation</vt:lpstr>
      <vt:lpstr>Branding </vt:lpstr>
      <vt:lpstr>Olympics   -   Greatest Show on Earth? </vt:lpstr>
      <vt:lpstr>Football</vt:lpstr>
      <vt:lpstr>Fan Engagement</vt:lpstr>
      <vt:lpstr>Delloite’s – The Game Plan</vt:lpstr>
      <vt:lpstr>Stadium Culture</vt:lpstr>
      <vt:lpstr>Traditional Engagement &amp; Media Coverage</vt:lpstr>
      <vt:lpstr>Fan Engagement Initiatives</vt:lpstr>
      <vt:lpstr>DISNEYFICATION</vt:lpstr>
      <vt:lpstr>Welsh Rugby Issues</vt:lpstr>
      <vt:lpstr>Review &amp; Application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2023-11-20T16:21:06Z</dcterms:modified>
</cp:coreProperties>
</file>