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0" r:id="rId9"/>
    <p:sldId id="266" r:id="rId10"/>
    <p:sldId id="261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6" d="100"/>
          <a:sy n="66" d="100"/>
        </p:scale>
        <p:origin x="1224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B7B76AC-FE5C-22B8-A005-4436F24D3987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6AF294-0BB8-C9A0-6B2B-6CA48F679AA5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0D34548A-B895-4C08-AA19-D9F4F27CD603}" type="datetime1">
              <a:rPr lang="en-GB"/>
              <a:pPr lvl="0"/>
              <a:t>11/10/2025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95D878BF-5469-77B1-FF62-EDA284518AB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02CF7718-EC81-2547-6000-78FC3B52D22E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B47344-4E40-BA98-189E-07417D7E18AC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4CF30E-606A-B08C-19DA-5EBFDBD8C3EB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2FEFBC25-E8F9-435D-9DAB-379E9075C69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268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2F9271-F2CE-EF64-B6DF-855C4AD514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8940AC-C4D3-0AAF-5C66-09C10C419AA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B7AABE-D707-534D-10E6-C24A1E38FBBD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2AE7A14-F49A-4F69-BE69-6AF0C5FF7C8C}" type="slidenum">
              <a:t>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FA5230-F331-7486-F302-FDC17A6D7A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E1B92B-3614-1154-29A3-B9CD08736DA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F25FCF-1F6D-AB8A-0FB3-1114E8537FA3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5F27833-BDBA-4236-8D08-55B39DC96A25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259BA3-4864-3F58-2762-803F346352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14C960-27D3-A1D3-5A14-D52A7E6247CF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Skillsforcare(2024)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75F7D7-968B-8B8C-3A84-98871E400285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028ABB0-9B37-40E3-86B5-6FD02AD62EDE}" type="slidenum">
              <a:t>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25C21D-5A5A-62B6-1CD7-7D52AA0B4C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312DD0-077F-1977-2B34-A6E93314F54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B289F6-D5C1-740D-9A34-0EF02C28856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CE4A143-E881-4C33-BF0B-BCDD489BF78A}" type="slidenum">
              <a:t>10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5CC8C-9969-B16C-0373-B53BFFB4F8D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589215" y="2514600"/>
            <a:ext cx="8915400" cy="2262783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372B8D-4825-8509-F102-B324F7A7568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589215" y="4777383"/>
            <a:ext cx="8915400" cy="1126284"/>
          </a:xfrm>
        </p:spPr>
        <p:txBody>
          <a:bodyPr/>
          <a:lstStyle>
            <a:lvl1pPr marL="0" indent="0">
              <a:buNone/>
              <a:defRPr>
                <a:solidFill>
                  <a:srgbClr val="595959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6E357-6BF3-A1D9-3FD4-E0E05660525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88A3AC-AAD3-4EFE-B202-390AAF89D575}" type="datetime1">
              <a:rPr lang="en-GB"/>
              <a:pPr lvl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E0C577-A007-C2D4-3C71-DC6030F2BAA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85DD4993-25B9-2D28-7629-6B4019FF41AD}"/>
              </a:ext>
            </a:extLst>
          </p:cNvPr>
          <p:cNvSpPr/>
          <p:nvPr/>
        </p:nvSpPr>
        <p:spPr>
          <a:xfrm>
            <a:off x="0" y="4323813"/>
            <a:ext cx="1744647" cy="778593"/>
          </a:xfrm>
          <a:custGeom>
            <a:avLst/>
            <a:gdLst>
              <a:gd name="f0" fmla="val w"/>
              <a:gd name="f1" fmla="val h"/>
              <a:gd name="f2" fmla="val 0"/>
              <a:gd name="f3" fmla="val 372"/>
              <a:gd name="f4" fmla="val 166"/>
              <a:gd name="f5" fmla="val 287"/>
              <a:gd name="f6" fmla="val 290"/>
              <a:gd name="f7" fmla="val 292"/>
              <a:gd name="f8" fmla="val 165"/>
              <a:gd name="f9" fmla="val 293"/>
              <a:gd name="f10" fmla="val 164"/>
              <a:gd name="f11" fmla="val 163"/>
              <a:gd name="f12" fmla="val 294"/>
              <a:gd name="f13" fmla="val 370"/>
              <a:gd name="f14" fmla="val 87"/>
              <a:gd name="f15" fmla="val 85"/>
              <a:gd name="f16" fmla="val 81"/>
              <a:gd name="f17" fmla="val 78"/>
              <a:gd name="f18" fmla="val 3"/>
              <a:gd name="f19" fmla="val 2"/>
              <a:gd name="f20" fmla="val 1"/>
              <a:gd name="f21" fmla="*/ f0 1 372"/>
              <a:gd name="f22" fmla="*/ f1 1 166"/>
              <a:gd name="f23" fmla="+- f4 0 f2"/>
              <a:gd name="f24" fmla="+- f3 0 f2"/>
              <a:gd name="f25" fmla="*/ f24 1 372"/>
              <a:gd name="f26" fmla="*/ f23 1 166"/>
              <a:gd name="f27" fmla="*/ 0 1 f25"/>
              <a:gd name="f28" fmla="*/ f3 1 f25"/>
              <a:gd name="f29" fmla="*/ 0 1 f26"/>
              <a:gd name="f30" fmla="*/ f4 1 f26"/>
              <a:gd name="f31" fmla="*/ f27 f21 1"/>
              <a:gd name="f32" fmla="*/ f28 f21 1"/>
              <a:gd name="f33" fmla="*/ f30 f22 1"/>
              <a:gd name="f34" fmla="*/ f29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1" t="f34" r="f32" b="f33"/>
            <a:pathLst>
              <a:path w="372" h="166">
                <a:moveTo>
                  <a:pt x="f5" y="f4"/>
                </a:moveTo>
                <a:cubicBezTo>
                  <a:pt x="f6" y="f4"/>
                  <a:pt x="f7" y="f8"/>
                  <a:pt x="f9" y="f10"/>
                </a:cubicBezTo>
                <a:cubicBezTo>
                  <a:pt x="f9" y="f11"/>
                  <a:pt x="f12" y="f11"/>
                  <a:pt x="f12" y="f11"/>
                </a:cubicBezTo>
                <a:cubicBezTo>
                  <a:pt x="f13" y="f14"/>
                  <a:pt x="f13" y="f14"/>
                  <a:pt x="f13" y="f14"/>
                </a:cubicBezTo>
                <a:cubicBezTo>
                  <a:pt x="f3" y="f15"/>
                  <a:pt x="f3" y="f16"/>
                  <a:pt x="f13" y="f17"/>
                </a:cubicBezTo>
                <a:cubicBezTo>
                  <a:pt x="f12" y="f18"/>
                  <a:pt x="f12" y="f18"/>
                  <a:pt x="f12" y="f18"/>
                </a:cubicBezTo>
                <a:cubicBezTo>
                  <a:pt x="f12" y="f19"/>
                  <a:pt x="f9" y="f19"/>
                  <a:pt x="f9" y="f19"/>
                </a:cubicBezTo>
                <a:cubicBezTo>
                  <a:pt x="f7" y="f20"/>
                  <a:pt x="f6" y="f2"/>
                  <a:pt x="f5" y="f2"/>
                </a:cubicBezTo>
                <a:cubicBezTo>
                  <a:pt x="f2" y="f2"/>
                  <a:pt x="f2" y="f2"/>
                  <a:pt x="f2" y="f2"/>
                </a:cubicBezTo>
                <a:cubicBezTo>
                  <a:pt x="f2" y="f4"/>
                  <a:pt x="f2" y="f4"/>
                  <a:pt x="f2" y="f4"/>
                </a:cubicBezTo>
                <a:lnTo>
                  <a:pt x="f5" y="f4"/>
                </a:ln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E9C9EB7-20F0-BB0B-757D-C2AD8C18392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4529544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229C0E0-2B26-4933-A036-1EE79167522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97202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8449B-D1C2-C3F2-E285-67AC196A54B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C0A787-FD6D-6DAF-6379-62EE20ABD83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589215" y="2133596"/>
            <a:ext cx="8915400" cy="377762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E60889-3926-4619-39E4-608843032D1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49DEC2-2250-4D44-90A1-1217799AAEC8}" type="datetime1">
              <a:rPr lang="en-GB"/>
              <a:pPr lvl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5C5BD-1BE3-9BB6-49D0-D801321BEF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4BE9C896-78C2-84E9-646D-E81912866335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8DED70E-A491-E447-E2AD-B8241B3A3C4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FCB536-F811-42EC-89E6-C4E47833882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667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92035-D494-64CD-6CF9-E795A62941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2058753"/>
            <a:ext cx="8915400" cy="1468800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187EAF-462D-7FD1-553A-5FC3D550D8B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589215" y="3530132"/>
            <a:ext cx="8915400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595959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2BDD42-1E4F-D468-0D5F-6CEE55448C1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C2F8A1-A250-4915-844E-DF3F57A84C84}" type="datetime1">
              <a:rPr lang="en-GB"/>
              <a:pPr lvl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86B51D-B638-F461-28C7-DA64CBEFA69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8A0DA8B2-CA52-3EC6-1091-7362D3B30C0C}"/>
              </a:ext>
            </a:extLst>
          </p:cNvPr>
          <p:cNvSpPr/>
          <p:nvPr/>
        </p:nvSpPr>
        <p:spPr>
          <a:xfrm flipV="1">
            <a:off x="-4187" y="3178170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BFB906D-005C-8898-C94D-A9F096C09F7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3244135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D496422-4B5F-4F10-918C-EA101866363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295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FF2B5EF4-FFF2-40B4-BE49-F238E27FC236}">
                <a16:creationId xmlns:a16="http://schemas.microsoft.com/office/drawing/2014/main" id="{9F191FC3-F0BC-636B-FCF3-F088E08AEB8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E6FEB-F3DD-9F2B-0399-00CA312677A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589215" y="2133596"/>
            <a:ext cx="4313864" cy="377762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816A5C-FB7F-6B74-76ED-003FDFB0161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7190750" y="2126217"/>
            <a:ext cx="4313864" cy="377762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152D60-D295-5946-68C7-D0E6DF3E243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05C51A-6A79-4289-B135-2FC601F45D27}" type="datetime1">
              <a:rPr lang="en-GB"/>
              <a:pPr lvl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3B4E23-D691-9A39-C613-CE236B038D6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7986574A-E8E3-AA6E-3952-3D6815DAD88B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0034C781-F640-7500-5095-93E2D99DAFC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C303F2-5F59-481D-8E47-8353858BD6F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458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9">
            <a:extLst>
              <a:ext uri="{FF2B5EF4-FFF2-40B4-BE49-F238E27FC236}">
                <a16:creationId xmlns:a16="http://schemas.microsoft.com/office/drawing/2014/main" id="{84D3B0C4-80F1-2D70-6C3F-6F301E32176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D03ED6-F25A-EBCB-D479-E6709FD9E06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939375" y="1972699"/>
            <a:ext cx="3992727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9A7BDD-948B-FF5E-530D-8E68C246AF39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2589215" y="2548963"/>
            <a:ext cx="4342897" cy="335405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26326A-350D-CEF8-80D7-18ED21A8934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7506629" y="1969471"/>
            <a:ext cx="399900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6563F8-96F5-4D44-C8D4-6C4CA3D21B85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7166957" y="2545735"/>
            <a:ext cx="4338672" cy="335405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71485E-3AC9-04E6-5512-9427E2B60BB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FDDA9C-DFA9-4672-B46D-EB5F83A18DAC}" type="datetime1">
              <a:rPr lang="en-GB"/>
              <a:pPr lvl="0"/>
              <a:t>11/10/2025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536724-9B35-FC73-AC39-A29E75D10BB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Freeform 11">
            <a:extLst>
              <a:ext uri="{FF2B5EF4-FFF2-40B4-BE49-F238E27FC236}">
                <a16:creationId xmlns:a16="http://schemas.microsoft.com/office/drawing/2014/main" id="{4EF0B65D-504A-A5BD-C898-A343858FE617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F5E6E4CC-E992-ACAC-0095-66056D6C222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2F1694-3575-4778-9181-D067C3589D1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083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67435-5C17-7896-6440-17BF72D871C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8A7B98-47F0-B9A9-9DBC-18F60FB4898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7495EF-B357-4571-9465-77DB851C23BE}" type="datetime1">
              <a:rPr lang="en-GB"/>
              <a:pPr lvl="0"/>
              <a:t>11/10/2025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D9E561-9BA2-12F5-7846-014A2518CFC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Freeform 11">
            <a:extLst>
              <a:ext uri="{FF2B5EF4-FFF2-40B4-BE49-F238E27FC236}">
                <a16:creationId xmlns:a16="http://schemas.microsoft.com/office/drawing/2014/main" id="{9E0C0A50-6006-5813-6000-6D622504DF25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B26F00B4-9DD3-978A-313C-8EEEDEA19E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0532FB-0C35-455B-9824-80E1DCDB8FF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10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602DA3-780C-B590-4CD8-BFBC1522171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B4C6CC-8A0D-4B24-BBFF-1727A24E18AD}" type="datetime1">
              <a:rPr lang="en-GB"/>
              <a:pPr lvl="0"/>
              <a:t>11/10/2025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06F09A-B151-04F3-CF95-F63F05DE0D2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B73E7A00-FDF2-6243-6FBD-8F8071CC2CB8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E9A2D687-43B4-8B80-88D5-94CE1CFE6D3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416CBF-2474-4076-9609-112BB1A047F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150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9D394-B6EC-54D1-BEDB-2627CB32F4F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446090"/>
            <a:ext cx="3505196" cy="976314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42067-5F81-BDE2-61C4-252F7EF273A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323011" y="446090"/>
            <a:ext cx="5181603" cy="5414967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8E3963-031C-4029-461D-9FBF3715E26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589215" y="1598608"/>
            <a:ext cx="3505196" cy="4262439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FCEA86-E13B-682D-E853-6B0B3161658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7BD58F-86F8-46E4-B840-CA2461A7D6DC}" type="datetime1">
              <a:rPr lang="en-GB"/>
              <a:pPr lvl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240028-578F-C1C9-BDED-2F6A053B436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C9005A7A-3B9C-C603-40C0-0C77858C5DB5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6FB5AD2C-80A4-5DC4-3090-5460C9B79DA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7569A4-1554-4618-9CBC-DB222E0C749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305526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05C12-A7D2-A43C-F4AB-592AB1E45ED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4800600"/>
            <a:ext cx="8915400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B077361-8CEC-E8A2-24CC-40A5CCF72703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2589215" y="634968"/>
            <a:ext cx="8915400" cy="3854973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3B029B-AEDD-E349-5B65-DDD3B8FBBD7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589215" y="5367335"/>
            <a:ext cx="8915400" cy="493711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521073-5653-EDC3-BA4B-E23FB7B25D9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F7919D-C69C-483A-9C79-F7FF39AA9ED8}" type="datetime1">
              <a:rPr lang="en-GB"/>
              <a:pPr lvl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CFF73C-3168-E6BE-16E5-82708507D47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FC964C2D-6C7F-DFA9-EA59-A68EB7032E56}"/>
              </a:ext>
            </a:extLst>
          </p:cNvPr>
          <p:cNvSpPr/>
          <p:nvPr/>
        </p:nvSpPr>
        <p:spPr>
          <a:xfrm flipV="1">
            <a:off x="-4187" y="4911727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E2398612-8F58-1C7B-7531-16CED543496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4983086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4F829D9-7B6E-497C-8ADD-7014C9E5FF9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265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02ED4-5AE2-FA04-AEE4-1CE450F7E5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609603"/>
            <a:ext cx="8915400" cy="3117043"/>
          </a:xfrm>
        </p:spPr>
        <p:txBody>
          <a:bodyPr anchor="ctr"/>
          <a:lstStyle>
            <a:lvl1pPr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DC796A-5ACC-30FA-766A-1AC2E09CD2D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4354043"/>
            <a:ext cx="8915400" cy="1555860"/>
          </a:xfrm>
        </p:spPr>
        <p:txBody>
          <a:bodyPr anchor="ctr"/>
          <a:lstStyle>
            <a:lvl1pPr marL="0" indent="0">
              <a:buNone/>
              <a:defRPr>
                <a:solidFill>
                  <a:srgbClr val="595959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DC036A-91BE-ECF0-5605-CE88FE2A714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9C90C5-91D1-4218-9FD2-964DB5F96CC7}" type="datetime1">
              <a:rPr lang="en-GB"/>
              <a:pPr lvl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4BE3AB-E8E7-E665-822F-D679D74A5D9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2B4E4035-7B83-6A68-587C-19844BA5A205}"/>
              </a:ext>
            </a:extLst>
          </p:cNvPr>
          <p:cNvSpPr/>
          <p:nvPr/>
        </p:nvSpPr>
        <p:spPr>
          <a:xfrm flipV="1">
            <a:off x="-4187" y="3178170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EA06C0A-ABC7-602B-0D75-5F75BFBE3B8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3244135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FEE5383-80B0-4096-A537-AC3BB73595A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54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6DAB3-33B9-74A6-EF23-BE231E04E68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49947" y="609603"/>
            <a:ext cx="8393926" cy="2895603"/>
          </a:xfrm>
        </p:spPr>
        <p:txBody>
          <a:bodyPr anchor="ctr"/>
          <a:lstStyle>
            <a:lvl1pPr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D5C7C6E5-ABD7-887D-DFB6-717BD539812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275015" y="3505196"/>
            <a:ext cx="7536557" cy="381003"/>
          </a:xfrm>
        </p:spPr>
        <p:txBody>
          <a:bodyPr anchor="ctr"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C310A6B-3437-6E46-1169-D1A16C40FD9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4354043"/>
            <a:ext cx="8915400" cy="1555860"/>
          </a:xfrm>
        </p:spPr>
        <p:txBody>
          <a:bodyPr anchor="ctr"/>
          <a:lstStyle>
            <a:lvl1pPr marL="0" indent="0">
              <a:buNone/>
              <a:defRPr>
                <a:solidFill>
                  <a:srgbClr val="595959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29B0E5B-CDCB-255E-C7B8-0340C223498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0665250-C474-4B68-993C-9BF6645CBB88}" type="datetime1">
              <a:rPr lang="en-GB"/>
              <a:pPr lvl="0"/>
              <a:t>11/10/2025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AB6464D-65D7-5E8F-D9C3-6169AE6B6CF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12943156-5E6F-BA22-F137-386B14FE30AB}"/>
              </a:ext>
            </a:extLst>
          </p:cNvPr>
          <p:cNvSpPr/>
          <p:nvPr/>
        </p:nvSpPr>
        <p:spPr>
          <a:xfrm flipV="1">
            <a:off x="-4187" y="3178170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6B4F2A0-00AF-6ED9-10BF-057E5E240F3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3244135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B629116-E117-4C5B-9B84-01C48401C97A}" type="slidenum">
              <a:t>‹#›</a:t>
            </a:fld>
            <a:endParaRPr lang="en-GB"/>
          </a:p>
        </p:txBody>
      </p:sp>
      <p:sp>
        <p:nvSpPr>
          <p:cNvPr id="9" name="TextBox 13">
            <a:extLst>
              <a:ext uri="{FF2B5EF4-FFF2-40B4-BE49-F238E27FC236}">
                <a16:creationId xmlns:a16="http://schemas.microsoft.com/office/drawing/2014/main" id="{28CDC71A-6BF4-FDB2-B3FB-87B381779CF7}"/>
              </a:ext>
            </a:extLst>
          </p:cNvPr>
          <p:cNvSpPr txBox="1"/>
          <p:nvPr/>
        </p:nvSpPr>
        <p:spPr>
          <a:xfrm>
            <a:off x="2467654" y="648007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A53010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10" name="TextBox 14">
            <a:extLst>
              <a:ext uri="{FF2B5EF4-FFF2-40B4-BE49-F238E27FC236}">
                <a16:creationId xmlns:a16="http://schemas.microsoft.com/office/drawing/2014/main" id="{31AB57AF-DCEB-85B5-AD81-E8E5384590AA}"/>
              </a:ext>
            </a:extLst>
          </p:cNvPr>
          <p:cNvSpPr txBox="1"/>
          <p:nvPr/>
        </p:nvSpPr>
        <p:spPr>
          <a:xfrm>
            <a:off x="11114852" y="2905304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A53010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388084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1B269-E275-8FBD-F45E-E85C2BD705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2438403"/>
            <a:ext cx="8915400" cy="2724847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9B79C8B0-B1BF-F3E7-AB9E-1C3F0BBF584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5181603"/>
            <a:ext cx="8915400" cy="729618"/>
          </a:xfrm>
        </p:spPr>
        <p:txBody>
          <a:bodyPr/>
          <a:lstStyle>
            <a:lvl1pPr marL="0" indent="0">
              <a:buNone/>
              <a:defRPr>
                <a:solidFill>
                  <a:srgbClr val="595959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F0FFCB9D-1DE9-FED4-241E-57361D1EB4B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45BA41-EB95-4417-AF1D-D983DCB10217}" type="datetime1">
              <a:rPr lang="en-GB"/>
              <a:pPr lvl="0"/>
              <a:t>11/10/2025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9198A0C9-B6EA-8440-ABF0-D435F5F2CAD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EF7E3CFD-0FE4-A929-79D8-C2260E83E676}"/>
              </a:ext>
            </a:extLst>
          </p:cNvPr>
          <p:cNvSpPr/>
          <p:nvPr/>
        </p:nvSpPr>
        <p:spPr>
          <a:xfrm flipV="1">
            <a:off x="-4187" y="4911727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FDD6BF-D7F8-5F6C-CB6C-1CBF2B45A7A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4983086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4613C90-E5E5-437B-8DC3-857D9420A4A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7586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2ED83-8954-9005-42F3-523A54266FA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49947" y="609603"/>
            <a:ext cx="8393926" cy="2895603"/>
          </a:xfrm>
        </p:spPr>
        <p:txBody>
          <a:bodyPr anchor="ctr"/>
          <a:lstStyle>
            <a:lvl1pPr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0CEA5C5-91DE-7640-825E-C334F643DDD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4343400"/>
            <a:ext cx="8915400" cy="838203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A53010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ED03EC-4B44-58A6-B008-9D1425CF852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5181603"/>
            <a:ext cx="8915400" cy="729618"/>
          </a:xfrm>
        </p:spPr>
        <p:txBody>
          <a:bodyPr/>
          <a:lstStyle>
            <a:lvl1pPr marL="0" indent="0">
              <a:buNone/>
              <a:defRPr>
                <a:solidFill>
                  <a:srgbClr val="595959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BFE87-1AB9-B488-0E46-636E278AFBF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D00BF85-B7B9-4A8E-AA03-6A8F63B4B173}" type="datetime1">
              <a:rPr lang="en-GB"/>
              <a:pPr lvl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752C8-4E3E-D796-266B-12AFE42A84E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5B4AE7B5-9D98-B2AB-EEAC-65C3ED7691CC}"/>
              </a:ext>
            </a:extLst>
          </p:cNvPr>
          <p:cNvSpPr/>
          <p:nvPr/>
        </p:nvSpPr>
        <p:spPr>
          <a:xfrm flipV="1">
            <a:off x="-4187" y="4911727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78F8E9F8-EE38-3A26-CFA6-56004F3294A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4983086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5EB921E-0998-4472-926A-A3A07B43929A}" type="slidenum">
              <a:t>‹#›</a:t>
            </a:fld>
            <a:endParaRPr lang="en-GB"/>
          </a:p>
        </p:txBody>
      </p:sp>
      <p:sp>
        <p:nvSpPr>
          <p:cNvPr id="9" name="TextBox 16">
            <a:extLst>
              <a:ext uri="{FF2B5EF4-FFF2-40B4-BE49-F238E27FC236}">
                <a16:creationId xmlns:a16="http://schemas.microsoft.com/office/drawing/2014/main" id="{502B068B-60A7-E6E8-324A-35121B27AC60}"/>
              </a:ext>
            </a:extLst>
          </p:cNvPr>
          <p:cNvSpPr txBox="1"/>
          <p:nvPr/>
        </p:nvSpPr>
        <p:spPr>
          <a:xfrm>
            <a:off x="2467654" y="648007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A53010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10" name="TextBox 17">
            <a:extLst>
              <a:ext uri="{FF2B5EF4-FFF2-40B4-BE49-F238E27FC236}">
                <a16:creationId xmlns:a16="http://schemas.microsoft.com/office/drawing/2014/main" id="{C03CB565-C55C-FB13-76CC-A3D660099EBC}"/>
              </a:ext>
            </a:extLst>
          </p:cNvPr>
          <p:cNvSpPr txBox="1"/>
          <p:nvPr/>
        </p:nvSpPr>
        <p:spPr>
          <a:xfrm>
            <a:off x="11114852" y="2905304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A53010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969724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FB70B-C2F9-2F6D-E624-8B98F8FFE2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627406"/>
            <a:ext cx="8915400" cy="2880021"/>
          </a:xfrm>
        </p:spPr>
        <p:txBody>
          <a:bodyPr anchor="ctr"/>
          <a:lstStyle>
            <a:lvl1pPr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BD0E05E0-C862-964E-1C4F-3CC8AE057BB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4343400"/>
            <a:ext cx="8915400" cy="838203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A53010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ACD9C0-74B0-65D2-F25E-0DE11B8B7B3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5181603"/>
            <a:ext cx="8915400" cy="729618"/>
          </a:xfrm>
        </p:spPr>
        <p:txBody>
          <a:bodyPr/>
          <a:lstStyle>
            <a:lvl1pPr marL="0" indent="0">
              <a:buNone/>
              <a:defRPr>
                <a:solidFill>
                  <a:srgbClr val="595959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B936CA-B961-B110-AC41-5CD88E2CD15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2737D1B-E468-4E8D-92E5-2E3E3B24E8CF}" type="datetime1">
              <a:rPr lang="en-GB"/>
              <a:pPr lvl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533D3D-43A7-43CE-4F3E-3720F73ADA4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C003161B-EFF1-EAD3-CB21-69F19C67671C}"/>
              </a:ext>
            </a:extLst>
          </p:cNvPr>
          <p:cNvSpPr/>
          <p:nvPr/>
        </p:nvSpPr>
        <p:spPr>
          <a:xfrm flipV="1">
            <a:off x="-4187" y="4911727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2C0D31DC-3FC9-D147-C21F-2E7EC14DF99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4983086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7DC077C-2947-4AE3-BB7D-2AE96147776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3074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89329-872C-783F-7FC2-CF2B6F4656D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587046-4FF7-CB89-6FE0-E1342FA4A35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A4E2A-7FFF-4E5D-6718-08B850FCB21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03D380-C17B-4538-B007-2D1C0C7C54FE}" type="datetime1">
              <a:rPr lang="en-GB"/>
              <a:pPr lvl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F1FD45-3E90-0229-8DD5-F51F7125FFD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70D10307-9886-E5C5-116A-A776A106C726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2B22711-FDF8-2FB3-9F8D-3F4D5B7AE6E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730D03-D3DF-4F71-830F-B9AE832907A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7086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37C7B3-3523-8B85-8BF0-C26A17ED5CAE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294811" y="627406"/>
            <a:ext cx="2207599" cy="528381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7252DE-2429-782D-4BEE-BA473BC4E3E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2589215" y="627406"/>
            <a:ext cx="6476996" cy="528381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944D15-E5F9-CB43-21E6-907BC7CDF54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085B1F1-2095-4E95-9D64-7F26496129DD}" type="datetime1">
              <a:rPr lang="en-GB"/>
              <a:pPr lvl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EB64ED-8E3A-789F-C280-4D3E563BD73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E4112E24-77BB-AB5E-6DFA-0EA13A82A803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715743B-A853-DDFB-35CD-2021D4E54C5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2D0211-CB0A-4FB7-A483-D93EBE4B030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054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100000">
              <a:srgbClr val="DFE8C4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2">
            <a:extLst>
              <a:ext uri="{FF2B5EF4-FFF2-40B4-BE49-F238E27FC236}">
                <a16:creationId xmlns:a16="http://schemas.microsoft.com/office/drawing/2014/main" id="{D401AA1B-2571-3433-E3C5-955C032E1F99}"/>
              </a:ext>
            </a:extLst>
          </p:cNvPr>
          <p:cNvGrpSpPr/>
          <p:nvPr/>
        </p:nvGrpSpPr>
        <p:grpSpPr>
          <a:xfrm>
            <a:off x="0" y="228600"/>
            <a:ext cx="2851510" cy="6638634"/>
            <a:chOff x="0" y="228600"/>
            <a:chExt cx="2851510" cy="6638634"/>
          </a:xfrm>
        </p:grpSpPr>
        <p:sp>
          <p:nvSpPr>
            <p:cNvPr id="3" name="Freeform 11">
              <a:extLst>
                <a:ext uri="{FF2B5EF4-FFF2-40B4-BE49-F238E27FC236}">
                  <a16:creationId xmlns:a16="http://schemas.microsoft.com/office/drawing/2014/main" id="{BB8CD72B-925B-3743-B8B1-9809CB568E8F}"/>
                </a:ext>
              </a:extLst>
            </p:cNvPr>
            <p:cNvSpPr/>
            <p:nvPr/>
          </p:nvSpPr>
          <p:spPr>
            <a:xfrm>
              <a:off x="0" y="2575041"/>
              <a:ext cx="100638" cy="62621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2"/>
                <a:gd name="f4" fmla="val 136"/>
                <a:gd name="f5" fmla="val 20"/>
                <a:gd name="f6" fmla="val 117"/>
                <a:gd name="f7" fmla="val 19"/>
                <a:gd name="f8" fmla="val 99"/>
                <a:gd name="f9" fmla="val 17"/>
                <a:gd name="f10" fmla="val 80"/>
                <a:gd name="f11" fmla="val 11"/>
                <a:gd name="f12" fmla="val 54"/>
                <a:gd name="f13" fmla="val 6"/>
                <a:gd name="f14" fmla="val 27"/>
                <a:gd name="f15" fmla="val 35"/>
                <a:gd name="f16" fmla="val 64"/>
                <a:gd name="f17" fmla="val 13"/>
                <a:gd name="f18" fmla="val 94"/>
                <a:gd name="f19" fmla="val 124"/>
                <a:gd name="f20" fmla="val 128"/>
                <a:gd name="f21" fmla="val 21"/>
                <a:gd name="f22" fmla="val 132"/>
                <a:gd name="f23" fmla="*/ f0 1 22"/>
                <a:gd name="f24" fmla="*/ f1 1 136"/>
                <a:gd name="f25" fmla="+- f4 0 f2"/>
                <a:gd name="f26" fmla="+- f3 0 f2"/>
                <a:gd name="f27" fmla="*/ f26 1 22"/>
                <a:gd name="f28" fmla="*/ f25 1 136"/>
                <a:gd name="f29" fmla="*/ 0 1 f27"/>
                <a:gd name="f30" fmla="*/ f3 1 f27"/>
                <a:gd name="f31" fmla="*/ 0 1 f28"/>
                <a:gd name="f32" fmla="*/ f4 1 f28"/>
                <a:gd name="f33" fmla="*/ f29 f23 1"/>
                <a:gd name="f34" fmla="*/ f30 f23 1"/>
                <a:gd name="f35" fmla="*/ f32 f24 1"/>
                <a:gd name="f36" fmla="*/ f31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3" t="f36" r="f34" b="f35"/>
              <a:pathLst>
                <a:path w="22" h="136">
                  <a:moveTo>
                    <a:pt x="f3" y="f4"/>
                  </a:moveTo>
                  <a:cubicBezTo>
                    <a:pt x="f5" y="f6"/>
                    <a:pt x="f7" y="f8"/>
                    <a:pt x="f9" y="f10"/>
                  </a:cubicBezTo>
                  <a:cubicBezTo>
                    <a:pt x="f11" y="f12"/>
                    <a:pt x="f13" y="f14"/>
                    <a:pt x="f2" y="f2"/>
                  </a:cubicBezTo>
                  <a:cubicBezTo>
                    <a:pt x="f2" y="f15"/>
                    <a:pt x="f2" y="f15"/>
                    <a:pt x="f2" y="f15"/>
                  </a:cubicBezTo>
                  <a:cubicBezTo>
                    <a:pt x="f13" y="f16"/>
                    <a:pt x="f17" y="f18"/>
                    <a:pt x="f5" y="f19"/>
                  </a:cubicBezTo>
                  <a:cubicBezTo>
                    <a:pt x="f5" y="f20"/>
                    <a:pt x="f21" y="f22"/>
                    <a:pt x="f3" y="f4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4" name="Freeform 12">
              <a:extLst>
                <a:ext uri="{FF2B5EF4-FFF2-40B4-BE49-F238E27FC236}">
                  <a16:creationId xmlns:a16="http://schemas.microsoft.com/office/drawing/2014/main" id="{0E187C4B-8096-59A8-4F49-703BA5D2F452}"/>
                </a:ext>
              </a:extLst>
            </p:cNvPr>
            <p:cNvSpPr/>
            <p:nvPr/>
          </p:nvSpPr>
          <p:spPr>
            <a:xfrm>
              <a:off x="128601" y="3156527"/>
              <a:ext cx="646718" cy="232221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40"/>
                <a:gd name="f4" fmla="val 504"/>
                <a:gd name="f5" fmla="val 86"/>
                <a:gd name="f6" fmla="val 350"/>
                <a:gd name="f7" fmla="val 103"/>
                <a:gd name="f8" fmla="val 402"/>
                <a:gd name="f9" fmla="val 120"/>
                <a:gd name="f10" fmla="val 453"/>
                <a:gd name="f11" fmla="val 139"/>
                <a:gd name="f12" fmla="val 495"/>
                <a:gd name="f13" fmla="val 487"/>
                <a:gd name="f14" fmla="val 478"/>
                <a:gd name="f15" fmla="val 124"/>
                <a:gd name="f16" fmla="val 435"/>
                <a:gd name="f17" fmla="val 109"/>
                <a:gd name="f18" fmla="val 391"/>
                <a:gd name="f19" fmla="val 95"/>
                <a:gd name="f20" fmla="val 347"/>
                <a:gd name="f21" fmla="val 58"/>
                <a:gd name="f22" fmla="val 233"/>
                <a:gd name="f23" fmla="val 27"/>
                <a:gd name="f24" fmla="val 117"/>
                <a:gd name="f25" fmla="val 2"/>
                <a:gd name="f26" fmla="val 20"/>
                <a:gd name="f27" fmla="val 4"/>
                <a:gd name="f28" fmla="val 41"/>
                <a:gd name="f29" fmla="val 6"/>
                <a:gd name="f30" fmla="val 61"/>
                <a:gd name="f31" fmla="val 30"/>
                <a:gd name="f32" fmla="val 158"/>
                <a:gd name="f33" fmla="val 56"/>
                <a:gd name="f34" fmla="val 255"/>
                <a:gd name="f35" fmla="*/ f0 1 140"/>
                <a:gd name="f36" fmla="*/ f1 1 504"/>
                <a:gd name="f37" fmla="+- f4 0 f2"/>
                <a:gd name="f38" fmla="+- f3 0 f2"/>
                <a:gd name="f39" fmla="*/ f38 1 140"/>
                <a:gd name="f40" fmla="*/ f37 1 504"/>
                <a:gd name="f41" fmla="*/ 0 1 f39"/>
                <a:gd name="f42" fmla="*/ f3 1 f39"/>
                <a:gd name="f43" fmla="*/ 0 1 f40"/>
                <a:gd name="f44" fmla="*/ f4 1 f40"/>
                <a:gd name="f45" fmla="*/ f41 f35 1"/>
                <a:gd name="f46" fmla="*/ f42 f35 1"/>
                <a:gd name="f47" fmla="*/ f44 f36 1"/>
                <a:gd name="f48" fmla="*/ f43 f3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5" t="f48" r="f46" b="f47"/>
              <a:pathLst>
                <a:path w="140" h="504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1" y="f12"/>
                    <a:pt x="f11" y="f13"/>
                    <a:pt x="f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" y="f2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5" name="Freeform 13">
              <a:extLst>
                <a:ext uri="{FF2B5EF4-FFF2-40B4-BE49-F238E27FC236}">
                  <a16:creationId xmlns:a16="http://schemas.microsoft.com/office/drawing/2014/main" id="{997334FE-65F8-DD8F-A085-65CC95116A3C}"/>
                </a:ext>
              </a:extLst>
            </p:cNvPr>
            <p:cNvSpPr/>
            <p:nvPr/>
          </p:nvSpPr>
          <p:spPr>
            <a:xfrm>
              <a:off x="806994" y="5447062"/>
              <a:ext cx="609438" cy="142016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2"/>
                <a:gd name="f4" fmla="val 308"/>
                <a:gd name="f5" fmla="val 8"/>
                <a:gd name="f6" fmla="val 22"/>
                <a:gd name="f7" fmla="val 5"/>
                <a:gd name="f8" fmla="val 15"/>
                <a:gd name="f9" fmla="val 2"/>
                <a:gd name="f10" fmla="val 10"/>
                <a:gd name="f11" fmla="val 19"/>
                <a:gd name="f12" fmla="val 29"/>
                <a:gd name="f13" fmla="val 21"/>
                <a:gd name="f14" fmla="val 85"/>
                <a:gd name="f15" fmla="val 44"/>
                <a:gd name="f16" fmla="val 140"/>
                <a:gd name="f17" fmla="val 68"/>
                <a:gd name="f18" fmla="val 194"/>
                <a:gd name="f19" fmla="val 232"/>
                <a:gd name="f20" fmla="val 104"/>
                <a:gd name="f21" fmla="val 270"/>
                <a:gd name="f22" fmla="val 123"/>
                <a:gd name="f23" fmla="val 113"/>
                <a:gd name="f24" fmla="val 269"/>
                <a:gd name="f25" fmla="val 94"/>
                <a:gd name="f26" fmla="val 230"/>
                <a:gd name="f27" fmla="val 77"/>
                <a:gd name="f28" fmla="val 190"/>
                <a:gd name="f29" fmla="val 52"/>
                <a:gd name="f30" fmla="val 135"/>
                <a:gd name="f31" fmla="val 79"/>
                <a:gd name="f32" fmla="*/ f0 1 132"/>
                <a:gd name="f33" fmla="*/ f1 1 308"/>
                <a:gd name="f34" fmla="+- f4 0 f2"/>
                <a:gd name="f35" fmla="+- f3 0 f2"/>
                <a:gd name="f36" fmla="*/ f35 1 132"/>
                <a:gd name="f37" fmla="*/ f34 1 308"/>
                <a:gd name="f38" fmla="*/ 0 1 f36"/>
                <a:gd name="f39" fmla="*/ f3 1 f36"/>
                <a:gd name="f40" fmla="*/ 0 1 f37"/>
                <a:gd name="f41" fmla="*/ f4 1 f37"/>
                <a:gd name="f42" fmla="*/ f38 f32 1"/>
                <a:gd name="f43" fmla="*/ f39 f32 1"/>
                <a:gd name="f44" fmla="*/ f41 f33 1"/>
                <a:gd name="f45" fmla="*/ f40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2" t="f45" r="f43" b="f44"/>
              <a:pathLst>
                <a:path w="132" h="308">
                  <a:moveTo>
                    <a:pt x="f5" y="f6"/>
                  </a:moveTo>
                  <a:cubicBezTo>
                    <a:pt x="f7" y="f8"/>
                    <a:pt x="f9" y="f5"/>
                    <a:pt x="f2" y="f2"/>
                  </a:cubicBezTo>
                  <a:cubicBezTo>
                    <a:pt x="f2" y="f10"/>
                    <a:pt x="f2" y="f11"/>
                    <a:pt x="f2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4" y="f19"/>
                    <a:pt x="f20" y="f21"/>
                    <a:pt x="f22" y="f4"/>
                  </a:cubicBezTo>
                  <a:cubicBezTo>
                    <a:pt x="f3" y="f4"/>
                    <a:pt x="f3" y="f4"/>
                    <a:pt x="f3" y="f4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12" y="f31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6" name="Freeform 14">
              <a:extLst>
                <a:ext uri="{FF2B5EF4-FFF2-40B4-BE49-F238E27FC236}">
                  <a16:creationId xmlns:a16="http://schemas.microsoft.com/office/drawing/2014/main" id="{753AACE2-866F-4EED-7552-AA72E6880194}"/>
                </a:ext>
              </a:extLst>
            </p:cNvPr>
            <p:cNvSpPr/>
            <p:nvPr/>
          </p:nvSpPr>
          <p:spPr>
            <a:xfrm>
              <a:off x="959827" y="6503798"/>
              <a:ext cx="171468" cy="36342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7"/>
                <a:gd name="f4" fmla="val 79"/>
                <a:gd name="f5" fmla="val 28"/>
                <a:gd name="f6" fmla="val 24"/>
                <a:gd name="f7" fmla="val 53"/>
                <a:gd name="f8" fmla="val 12"/>
                <a:gd name="f9" fmla="val 27"/>
                <a:gd name="f10" fmla="val 8"/>
                <a:gd name="f11" fmla="val 17"/>
                <a:gd name="f12" fmla="*/ f0 1 37"/>
                <a:gd name="f13" fmla="*/ f1 1 79"/>
                <a:gd name="f14" fmla="+- f4 0 f2"/>
                <a:gd name="f15" fmla="+- f3 0 f2"/>
                <a:gd name="f16" fmla="*/ f15 1 37"/>
                <a:gd name="f17" fmla="*/ f14 1 79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37" h="79">
                  <a:moveTo>
                    <a:pt x="f5" y="f4"/>
                  </a:moveTo>
                  <a:cubicBezTo>
                    <a:pt x="f3" y="f4"/>
                    <a:pt x="f3" y="f4"/>
                    <a:pt x="f3" y="f4"/>
                  </a:cubicBezTo>
                  <a:cubicBezTo>
                    <a:pt x="f6" y="f7"/>
                    <a:pt x="f8" y="f9"/>
                    <a:pt x="f2" y="f2"/>
                  </a:cubicBezTo>
                  <a:cubicBezTo>
                    <a:pt x="f10" y="f9"/>
                    <a:pt x="f11" y="f7"/>
                    <a:pt x="f5" y="f4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7" name="Freeform 15">
              <a:extLst>
                <a:ext uri="{FF2B5EF4-FFF2-40B4-BE49-F238E27FC236}">
                  <a16:creationId xmlns:a16="http://schemas.microsoft.com/office/drawing/2014/main" id="{5E8B5EF1-6DEA-DDD0-E9B7-EEA939D554E2}"/>
                </a:ext>
              </a:extLst>
            </p:cNvPr>
            <p:cNvSpPr/>
            <p:nvPr/>
          </p:nvSpPr>
          <p:spPr>
            <a:xfrm>
              <a:off x="100638" y="3201259"/>
              <a:ext cx="821908" cy="332863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78"/>
                <a:gd name="f4" fmla="val 722"/>
                <a:gd name="f5" fmla="val 162"/>
                <a:gd name="f6" fmla="val 660"/>
                <a:gd name="f7" fmla="val 145"/>
                <a:gd name="f8" fmla="val 618"/>
                <a:gd name="f9" fmla="val 130"/>
                <a:gd name="f10" fmla="val 576"/>
                <a:gd name="f11" fmla="val 116"/>
                <a:gd name="f12" fmla="val 534"/>
                <a:gd name="f13" fmla="val 84"/>
                <a:gd name="f14" fmla="val 437"/>
                <a:gd name="f15" fmla="val 59"/>
                <a:gd name="f16" fmla="val 337"/>
                <a:gd name="f17" fmla="val 40"/>
                <a:gd name="f18" fmla="val 236"/>
                <a:gd name="f19" fmla="val 29"/>
                <a:gd name="f20" fmla="val 175"/>
                <a:gd name="f21" fmla="val 20"/>
                <a:gd name="f22" fmla="val 113"/>
                <a:gd name="f23" fmla="val 12"/>
                <a:gd name="f24" fmla="val 51"/>
                <a:gd name="f25" fmla="val 8"/>
                <a:gd name="f26" fmla="val 34"/>
                <a:gd name="f27" fmla="val 4"/>
                <a:gd name="f28" fmla="val 17"/>
                <a:gd name="f29" fmla="val 79"/>
                <a:gd name="f30" fmla="val 19"/>
                <a:gd name="f31" fmla="val 159"/>
                <a:gd name="f32" fmla="val 33"/>
                <a:gd name="f33" fmla="val 237"/>
                <a:gd name="f34" fmla="val 339"/>
                <a:gd name="f35" fmla="val 76"/>
                <a:gd name="f36" fmla="val 439"/>
                <a:gd name="f37" fmla="val 107"/>
                <a:gd name="f38" fmla="val 537"/>
                <a:gd name="f39" fmla="val 123"/>
                <a:gd name="f40" fmla="val 586"/>
                <a:gd name="f41" fmla="val 141"/>
                <a:gd name="f42" fmla="val 634"/>
                <a:gd name="f43" fmla="val 160"/>
                <a:gd name="f44" fmla="val 681"/>
                <a:gd name="f45" fmla="val 166"/>
                <a:gd name="f46" fmla="val 695"/>
                <a:gd name="f47" fmla="val 172"/>
                <a:gd name="f48" fmla="val 708"/>
                <a:gd name="f49" fmla="val 176"/>
                <a:gd name="f50" fmla="val 717"/>
                <a:gd name="f51" fmla="val 713"/>
                <a:gd name="f52" fmla="val 174"/>
                <a:gd name="f53" fmla="val 169"/>
                <a:gd name="f54" fmla="val 692"/>
                <a:gd name="f55" fmla="val 165"/>
                <a:gd name="f56" fmla="val 676"/>
                <a:gd name="f57" fmla="*/ f0 1 178"/>
                <a:gd name="f58" fmla="*/ f1 1 722"/>
                <a:gd name="f59" fmla="+- f4 0 f2"/>
                <a:gd name="f60" fmla="+- f3 0 f2"/>
                <a:gd name="f61" fmla="*/ f60 1 178"/>
                <a:gd name="f62" fmla="*/ f59 1 722"/>
                <a:gd name="f63" fmla="*/ 0 1 f61"/>
                <a:gd name="f64" fmla="*/ f3 1 f61"/>
                <a:gd name="f65" fmla="*/ 0 1 f62"/>
                <a:gd name="f66" fmla="*/ f4 1 f62"/>
                <a:gd name="f67" fmla="*/ f63 f57 1"/>
                <a:gd name="f68" fmla="*/ f64 f57 1"/>
                <a:gd name="f69" fmla="*/ f66 f58 1"/>
                <a:gd name="f70" fmla="*/ f65 f5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67" t="f70" r="f68" b="f69"/>
              <a:pathLst>
                <a:path w="178" h="722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" y="f2"/>
                  </a:cubicBezTo>
                  <a:cubicBezTo>
                    <a:pt x="f25" y="f29"/>
                    <a:pt x="f30" y="f31"/>
                    <a:pt x="f32" y="f33"/>
                  </a:cubicBezTo>
                  <a:cubicBezTo>
                    <a:pt x="f24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3" y="f4"/>
                  </a:cubicBezTo>
                  <a:cubicBezTo>
                    <a:pt x="f49" y="f50"/>
                    <a:pt x="f20" y="f51"/>
                    <a:pt x="f52" y="f48"/>
                  </a:cubicBezTo>
                  <a:cubicBezTo>
                    <a:pt x="f53" y="f54"/>
                    <a:pt x="f55" y="f56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8" name="Freeform 16">
              <a:extLst>
                <a:ext uri="{FF2B5EF4-FFF2-40B4-BE49-F238E27FC236}">
                  <a16:creationId xmlns:a16="http://schemas.microsoft.com/office/drawing/2014/main" id="{0660182B-B1B7-7266-D545-BAEAD13C798C}"/>
                </a:ext>
              </a:extLst>
            </p:cNvPr>
            <p:cNvSpPr/>
            <p:nvPr/>
          </p:nvSpPr>
          <p:spPr>
            <a:xfrm>
              <a:off x="22366" y="228600"/>
              <a:ext cx="106234" cy="292792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3"/>
                <a:gd name="f4" fmla="val 635"/>
                <a:gd name="f5" fmla="val 11"/>
                <a:gd name="f6" fmla="val 577"/>
                <a:gd name="f7" fmla="val 12"/>
                <a:gd name="f8" fmla="val 581"/>
                <a:gd name="f9" fmla="val 585"/>
                <a:gd name="f10" fmla="val 589"/>
                <a:gd name="f11" fmla="val 15"/>
                <a:gd name="f12" fmla="val 603"/>
                <a:gd name="f13" fmla="val 19"/>
                <a:gd name="f14" fmla="val 617"/>
                <a:gd name="f15" fmla="val 22"/>
                <a:gd name="f16" fmla="val 632"/>
                <a:gd name="f17" fmla="val 633"/>
                <a:gd name="f18" fmla="val 634"/>
                <a:gd name="f19" fmla="val 21"/>
                <a:gd name="f20" fmla="val 615"/>
                <a:gd name="f21" fmla="val 596"/>
                <a:gd name="f22" fmla="val 17"/>
                <a:gd name="f23" fmla="val 576"/>
                <a:gd name="f24" fmla="val 9"/>
                <a:gd name="f25" fmla="val 474"/>
                <a:gd name="f26" fmla="val 5"/>
                <a:gd name="f27" fmla="val 372"/>
                <a:gd name="f28" fmla="val 269"/>
                <a:gd name="f29" fmla="val 6"/>
                <a:gd name="f30" fmla="val 179"/>
                <a:gd name="f31" fmla="val 90"/>
                <a:gd name="f32" fmla="val 89"/>
                <a:gd name="f33" fmla="val 2"/>
                <a:gd name="f34" fmla="val 1"/>
                <a:gd name="f35" fmla="val 3"/>
                <a:gd name="f36" fmla="*/ f0 1 23"/>
                <a:gd name="f37" fmla="*/ f1 1 635"/>
                <a:gd name="f38" fmla="+- f4 0 f2"/>
                <a:gd name="f39" fmla="+- f3 0 f2"/>
                <a:gd name="f40" fmla="*/ f39 1 23"/>
                <a:gd name="f41" fmla="*/ f38 1 635"/>
                <a:gd name="f42" fmla="*/ 0 1 f40"/>
                <a:gd name="f43" fmla="*/ f3 1 f40"/>
                <a:gd name="f44" fmla="*/ 0 1 f41"/>
                <a:gd name="f45" fmla="*/ f4 1 f41"/>
                <a:gd name="f46" fmla="*/ f42 f36 1"/>
                <a:gd name="f47" fmla="*/ f43 f36 1"/>
                <a:gd name="f48" fmla="*/ f45 f37 1"/>
                <a:gd name="f49" fmla="*/ f44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6" t="f49" r="f47" b="f48"/>
              <a:pathLst>
                <a:path w="23" h="635">
                  <a:moveTo>
                    <a:pt x="f5" y="f6"/>
                  </a:moveTo>
                  <a:cubicBezTo>
                    <a:pt x="f7" y="f8"/>
                    <a:pt x="f7" y="f9"/>
                    <a:pt x="f7" y="f10"/>
                  </a:cubicBezTo>
                  <a:cubicBezTo>
                    <a:pt x="f11" y="f12"/>
                    <a:pt x="f13" y="f14"/>
                    <a:pt x="f15" y="f16"/>
                  </a:cubicBezTo>
                  <a:cubicBezTo>
                    <a:pt x="f15" y="f17"/>
                    <a:pt x="f15" y="f18"/>
                    <a:pt x="f3" y="f4"/>
                  </a:cubicBezTo>
                  <a:cubicBezTo>
                    <a:pt x="f19" y="f20"/>
                    <a:pt x="f13" y="f21"/>
                    <a:pt x="f22" y="f23"/>
                  </a:cubicBezTo>
                  <a:cubicBezTo>
                    <a:pt x="f24" y="f25"/>
                    <a:pt x="f26" y="f27"/>
                    <a:pt x="f26" y="f28"/>
                  </a:cubicBezTo>
                  <a:cubicBezTo>
                    <a:pt x="f29" y="f30"/>
                    <a:pt x="f24" y="f31"/>
                    <a:pt x="f11" y="f2"/>
                  </a:cubicBezTo>
                  <a:cubicBezTo>
                    <a:pt x="f7" y="f2"/>
                    <a:pt x="f7" y="f2"/>
                    <a:pt x="f7" y="f2"/>
                  </a:cubicBezTo>
                  <a:cubicBezTo>
                    <a:pt x="f26" y="f32"/>
                    <a:pt x="f33" y="f30"/>
                    <a:pt x="f34" y="f28"/>
                  </a:cubicBezTo>
                  <a:cubicBezTo>
                    <a:pt x="f2" y="f27"/>
                    <a:pt x="f35" y="f25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9" name="Freeform 17">
              <a:extLst>
                <a:ext uri="{FF2B5EF4-FFF2-40B4-BE49-F238E27FC236}">
                  <a16:creationId xmlns:a16="http://schemas.microsoft.com/office/drawing/2014/main" id="{455BFBDC-75C2-9D87-E7B0-7D40ED1D664D}"/>
                </a:ext>
              </a:extLst>
            </p:cNvPr>
            <p:cNvSpPr/>
            <p:nvPr/>
          </p:nvSpPr>
          <p:spPr>
            <a:xfrm>
              <a:off x="78281" y="2944066"/>
              <a:ext cx="78272" cy="49389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7"/>
                <a:gd name="f4" fmla="val 107"/>
                <a:gd name="f5" fmla="val 2"/>
                <a:gd name="f6" fmla="val 19"/>
                <a:gd name="f7" fmla="val 3"/>
                <a:gd name="f8" fmla="val 37"/>
                <a:gd name="f9" fmla="val 5"/>
                <a:gd name="f10" fmla="val 56"/>
                <a:gd name="f11" fmla="val 9"/>
                <a:gd name="f12" fmla="val 73"/>
                <a:gd name="f13" fmla="val 13"/>
                <a:gd name="f14" fmla="val 90"/>
                <a:gd name="f15" fmla="val 15"/>
                <a:gd name="f16" fmla="val 87"/>
                <a:gd name="f17" fmla="val 66"/>
                <a:gd name="f18" fmla="val 11"/>
                <a:gd name="f19" fmla="val 46"/>
                <a:gd name="f20" fmla="val 10"/>
                <a:gd name="f21" fmla="val 45"/>
                <a:gd name="f22" fmla="val 44"/>
                <a:gd name="f23" fmla="val 43"/>
                <a:gd name="f24" fmla="val 7"/>
                <a:gd name="f25" fmla="val 28"/>
                <a:gd name="f26" fmla="val 14"/>
                <a:gd name="f27" fmla="*/ f0 1 17"/>
                <a:gd name="f28" fmla="*/ f1 1 107"/>
                <a:gd name="f29" fmla="+- f4 0 f2"/>
                <a:gd name="f30" fmla="+- f3 0 f2"/>
                <a:gd name="f31" fmla="*/ f30 1 17"/>
                <a:gd name="f32" fmla="*/ f29 1 107"/>
                <a:gd name="f33" fmla="*/ 0 1 f31"/>
                <a:gd name="f34" fmla="*/ f3 1 f31"/>
                <a:gd name="f35" fmla="*/ 0 1 f32"/>
                <a:gd name="f36" fmla="*/ f4 1 f32"/>
                <a:gd name="f37" fmla="*/ f33 f27 1"/>
                <a:gd name="f38" fmla="*/ f34 f27 1"/>
                <a:gd name="f39" fmla="*/ f36 f28 1"/>
                <a:gd name="f40" fmla="*/ f35 f2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7" t="f40" r="f38" b="f39"/>
              <a:pathLst>
                <a:path w="17" h="107">
                  <a:moveTo>
                    <a:pt x="f2" y="f2"/>
                  </a:moveTo>
                  <a:cubicBezTo>
                    <a:pt x="f5" y="f6"/>
                    <a:pt x="f7" y="f8"/>
                    <a:pt x="f9" y="f10"/>
                  </a:cubicBezTo>
                  <a:cubicBezTo>
                    <a:pt x="f11" y="f12"/>
                    <a:pt x="f13" y="f14"/>
                    <a:pt x="f3" y="f4"/>
                  </a:cubicBezTo>
                  <a:cubicBezTo>
                    <a:pt x="f15" y="f16"/>
                    <a:pt x="f13" y="f17"/>
                    <a:pt x="f18" y="f19"/>
                  </a:cubicBezTo>
                  <a:cubicBezTo>
                    <a:pt x="f20" y="f21"/>
                    <a:pt x="f20" y="f22"/>
                    <a:pt x="f20" y="f23"/>
                  </a:cubicBezTo>
                  <a:cubicBezTo>
                    <a:pt x="f24" y="f25"/>
                    <a:pt x="f7" y="f26"/>
                    <a:pt x="f2" y="f2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0" name="Freeform 18">
              <a:extLst>
                <a:ext uri="{FF2B5EF4-FFF2-40B4-BE49-F238E27FC236}">
                  <a16:creationId xmlns:a16="http://schemas.microsoft.com/office/drawing/2014/main" id="{B7A8F961-DD62-4CFF-1ECA-3268310AE1E1}"/>
                </a:ext>
              </a:extLst>
            </p:cNvPr>
            <p:cNvSpPr/>
            <p:nvPr/>
          </p:nvSpPr>
          <p:spPr>
            <a:xfrm>
              <a:off x="769723" y="5478746"/>
              <a:ext cx="190103" cy="1025051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1"/>
                <a:gd name="f4" fmla="val 222"/>
                <a:gd name="f5" fmla="val 31"/>
                <a:gd name="f6" fmla="val 2"/>
                <a:gd name="f7" fmla="val 62"/>
                <a:gd name="f8" fmla="val 5"/>
                <a:gd name="f9" fmla="val 93"/>
                <a:gd name="f10" fmla="val 8"/>
                <a:gd name="f11" fmla="val 117"/>
                <a:gd name="f12" fmla="val 12"/>
                <a:gd name="f13" fmla="val 142"/>
                <a:gd name="f14" fmla="val 17"/>
                <a:gd name="f15" fmla="val 166"/>
                <a:gd name="f16" fmla="val 19"/>
                <a:gd name="f17" fmla="val 172"/>
                <a:gd name="f18" fmla="val 22"/>
                <a:gd name="f19" fmla="val 178"/>
                <a:gd name="f20" fmla="val 24"/>
                <a:gd name="f21" fmla="val 184"/>
                <a:gd name="f22" fmla="val 30"/>
                <a:gd name="f23" fmla="val 197"/>
                <a:gd name="f24" fmla="val 35"/>
                <a:gd name="f25" fmla="val 209"/>
                <a:gd name="f26" fmla="val 40"/>
                <a:gd name="f27" fmla="val 219"/>
                <a:gd name="f28" fmla="val 39"/>
                <a:gd name="f29" fmla="val 215"/>
                <a:gd name="f30" fmla="val 38"/>
                <a:gd name="f31" fmla="val 212"/>
                <a:gd name="f32" fmla="val 26"/>
                <a:gd name="f33" fmla="val 18"/>
                <a:gd name="f34" fmla="val 132"/>
                <a:gd name="f35" fmla="val 13"/>
                <a:gd name="f36" fmla="val 92"/>
                <a:gd name="f37" fmla="val 11"/>
                <a:gd name="f38" fmla="val 68"/>
                <a:gd name="f39" fmla="val 9"/>
                <a:gd name="f40" fmla="val 45"/>
                <a:gd name="f41" fmla="val 21"/>
                <a:gd name="f42" fmla="val 7"/>
                <a:gd name="f43" fmla="val 20"/>
                <a:gd name="f44" fmla="val 6"/>
                <a:gd name="f45" fmla="*/ f0 1 41"/>
                <a:gd name="f46" fmla="*/ f1 1 222"/>
                <a:gd name="f47" fmla="+- f4 0 f2"/>
                <a:gd name="f48" fmla="+- f3 0 f2"/>
                <a:gd name="f49" fmla="*/ f48 1 41"/>
                <a:gd name="f50" fmla="*/ f47 1 222"/>
                <a:gd name="f51" fmla="*/ 0 1 f49"/>
                <a:gd name="f52" fmla="*/ f3 1 f49"/>
                <a:gd name="f53" fmla="*/ 0 1 f50"/>
                <a:gd name="f54" fmla="*/ f4 1 f50"/>
                <a:gd name="f55" fmla="*/ f51 f45 1"/>
                <a:gd name="f56" fmla="*/ f52 f45 1"/>
                <a:gd name="f57" fmla="*/ f54 f46 1"/>
                <a:gd name="f58" fmla="*/ f53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5" t="f58" r="f56" b="f57"/>
              <a:pathLst>
                <a:path w="41" h="222">
                  <a:moveTo>
                    <a:pt x="f2" y="f2"/>
                  </a:moveTo>
                  <a:cubicBezTo>
                    <a:pt x="f2" y="f5"/>
                    <a:pt x="f6" y="f7"/>
                    <a:pt x="f8" y="f9"/>
                  </a:cubicBez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3" y="f4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17"/>
                    <a:pt x="f33" y="f34"/>
                    <a:pt x="f35" y="f36"/>
                  </a:cubicBezTo>
                  <a:cubicBezTo>
                    <a:pt x="f37" y="f38"/>
                    <a:pt x="f39" y="f40"/>
                    <a:pt x="f10" y="f18"/>
                  </a:cubicBezTo>
                  <a:cubicBezTo>
                    <a:pt x="f10" y="f41"/>
                    <a:pt x="f42" y="f43"/>
                    <a:pt x="f42" y="f33"/>
                  </a:cubicBezTo>
                  <a:cubicBezTo>
                    <a:pt x="f8" y="f12"/>
                    <a:pt x="f6" y="f44"/>
                    <a:pt x="f2" y="f2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1" name="Freeform 19">
              <a:extLst>
                <a:ext uri="{FF2B5EF4-FFF2-40B4-BE49-F238E27FC236}">
                  <a16:creationId xmlns:a16="http://schemas.microsoft.com/office/drawing/2014/main" id="{6F50E6EA-8791-7295-FA70-DEE470BC3D82}"/>
                </a:ext>
              </a:extLst>
            </p:cNvPr>
            <p:cNvSpPr/>
            <p:nvPr/>
          </p:nvSpPr>
          <p:spPr>
            <a:xfrm>
              <a:off x="775310" y="1399022"/>
              <a:ext cx="2076200" cy="404803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50"/>
                <a:gd name="f4" fmla="val 878"/>
                <a:gd name="f5" fmla="val 7"/>
                <a:gd name="f6" fmla="val 854"/>
                <a:gd name="f7" fmla="val 10"/>
                <a:gd name="f8" fmla="val 772"/>
                <a:gd name="f9" fmla="val 26"/>
                <a:gd name="f10" fmla="val 691"/>
                <a:gd name="f11" fmla="val 50"/>
                <a:gd name="f12" fmla="val 613"/>
                <a:gd name="f13" fmla="val 75"/>
                <a:gd name="f14" fmla="val 535"/>
                <a:gd name="f15" fmla="val 109"/>
                <a:gd name="f16" fmla="val 460"/>
                <a:gd name="f17" fmla="val 149"/>
                <a:gd name="f18" fmla="val 388"/>
                <a:gd name="f19" fmla="val 189"/>
                <a:gd name="f20" fmla="val 316"/>
                <a:gd name="f21" fmla="val 235"/>
                <a:gd name="f22" fmla="val 248"/>
                <a:gd name="f23" fmla="val 285"/>
                <a:gd name="f24" fmla="val 183"/>
                <a:gd name="f25" fmla="val 310"/>
                <a:gd name="f26" fmla="val 151"/>
                <a:gd name="f27" fmla="val 337"/>
                <a:gd name="f28" fmla="val 119"/>
                <a:gd name="f29" fmla="val 364"/>
                <a:gd name="f30" fmla="val 89"/>
                <a:gd name="f31" fmla="val 378"/>
                <a:gd name="f32" fmla="val 74"/>
                <a:gd name="f33" fmla="val 392"/>
                <a:gd name="f34" fmla="val 58"/>
                <a:gd name="f35" fmla="val 406"/>
                <a:gd name="f36" fmla="val 44"/>
                <a:gd name="f37" fmla="val 421"/>
                <a:gd name="f38" fmla="val 29"/>
                <a:gd name="f39" fmla="val 435"/>
                <a:gd name="f40" fmla="val 15"/>
                <a:gd name="f41" fmla="val 1"/>
                <a:gd name="f42" fmla="val 434"/>
                <a:gd name="f43" fmla="val 14"/>
                <a:gd name="f44" fmla="val 420"/>
                <a:gd name="f45" fmla="val 28"/>
                <a:gd name="f46" fmla="val 405"/>
                <a:gd name="f47" fmla="val 43"/>
                <a:gd name="f48" fmla="val 391"/>
                <a:gd name="f49" fmla="val 57"/>
                <a:gd name="f50" fmla="val 377"/>
                <a:gd name="f51" fmla="val 72"/>
                <a:gd name="f52" fmla="val 363"/>
                <a:gd name="f53" fmla="val 88"/>
                <a:gd name="f54" fmla="val 335"/>
                <a:gd name="f55" fmla="val 118"/>
                <a:gd name="f56" fmla="val 308"/>
                <a:gd name="f57" fmla="val 283"/>
                <a:gd name="f58" fmla="val 181"/>
                <a:gd name="f59" fmla="val 232"/>
                <a:gd name="f60" fmla="val 246"/>
                <a:gd name="f61" fmla="val 185"/>
                <a:gd name="f62" fmla="val 314"/>
                <a:gd name="f63" fmla="val 145"/>
                <a:gd name="f64" fmla="val 386"/>
                <a:gd name="f65" fmla="val 104"/>
                <a:gd name="f66" fmla="val 457"/>
                <a:gd name="f67" fmla="val 70"/>
                <a:gd name="f68" fmla="val 533"/>
                <a:gd name="f69" fmla="val 45"/>
                <a:gd name="f70" fmla="val 611"/>
                <a:gd name="f71" fmla="val 19"/>
                <a:gd name="f72" fmla="val 690"/>
                <a:gd name="f73" fmla="val 3"/>
                <a:gd name="f74" fmla="val 771"/>
                <a:gd name="f75" fmla="val 856"/>
                <a:gd name="f76" fmla="val 857"/>
                <a:gd name="f77" fmla="val 859"/>
                <a:gd name="f78" fmla="val 2"/>
                <a:gd name="f79" fmla="val 865"/>
                <a:gd name="f80" fmla="val 4"/>
                <a:gd name="f81" fmla="val 872"/>
                <a:gd name="f82" fmla="val 870"/>
                <a:gd name="f83" fmla="val 862"/>
                <a:gd name="f84" fmla="*/ f0 1 450"/>
                <a:gd name="f85" fmla="*/ f1 1 878"/>
                <a:gd name="f86" fmla="+- f4 0 f2"/>
                <a:gd name="f87" fmla="+- f3 0 f2"/>
                <a:gd name="f88" fmla="*/ f87 1 450"/>
                <a:gd name="f89" fmla="*/ f86 1 878"/>
                <a:gd name="f90" fmla="*/ 0 1 f88"/>
                <a:gd name="f91" fmla="*/ f3 1 f88"/>
                <a:gd name="f92" fmla="*/ 0 1 f89"/>
                <a:gd name="f93" fmla="*/ f4 1 f89"/>
                <a:gd name="f94" fmla="*/ f90 f84 1"/>
                <a:gd name="f95" fmla="*/ f91 f84 1"/>
                <a:gd name="f96" fmla="*/ f93 f85 1"/>
                <a:gd name="f97" fmla="*/ f92 f8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4" t="f97" r="f95" b="f96"/>
              <a:pathLst>
                <a:path w="450" h="878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3" y="f41"/>
                  </a:cubicBezTo>
                  <a:cubicBezTo>
                    <a:pt x="f3" y="f2"/>
                    <a:pt x="f3" y="f2"/>
                    <a:pt x="f3" y="f2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17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2" y="f6"/>
                  </a:cubicBezTo>
                  <a:cubicBezTo>
                    <a:pt x="f2" y="f75"/>
                    <a:pt x="f2" y="f76"/>
                    <a:pt x="f2" y="f77"/>
                  </a:cubicBezTo>
                  <a:cubicBezTo>
                    <a:pt x="f78" y="f79"/>
                    <a:pt x="f80" y="f81"/>
                    <a:pt x="f5" y="f4"/>
                  </a:cubicBezTo>
                  <a:cubicBezTo>
                    <a:pt x="f5" y="f82"/>
                    <a:pt x="f5" y="f83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2" name="Freeform 20">
              <a:extLst>
                <a:ext uri="{FF2B5EF4-FFF2-40B4-BE49-F238E27FC236}">
                  <a16:creationId xmlns:a16="http://schemas.microsoft.com/office/drawing/2014/main" id="{6A4BD3A8-8AD8-5E95-D405-485A6D4C0C5B}"/>
                </a:ext>
              </a:extLst>
            </p:cNvPr>
            <p:cNvSpPr/>
            <p:nvPr/>
          </p:nvSpPr>
          <p:spPr>
            <a:xfrm>
              <a:off x="922547" y="6529894"/>
              <a:ext cx="162150" cy="33734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5"/>
                <a:gd name="f4" fmla="val 73"/>
                <a:gd name="f5" fmla="val 7"/>
                <a:gd name="f6" fmla="val 24"/>
                <a:gd name="f7" fmla="val 16"/>
                <a:gd name="f8" fmla="val 49"/>
                <a:gd name="f9" fmla="val 26"/>
                <a:gd name="f10" fmla="val 23"/>
                <a:gd name="f11" fmla="val 11"/>
                <a:gd name="f12" fmla="*/ f0 1 35"/>
                <a:gd name="f13" fmla="*/ f1 1 73"/>
                <a:gd name="f14" fmla="+- f4 0 f2"/>
                <a:gd name="f15" fmla="+- f3 0 f2"/>
                <a:gd name="f16" fmla="*/ f15 1 35"/>
                <a:gd name="f17" fmla="*/ f14 1 73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35" h="73">
                  <a:moveTo>
                    <a:pt x="f2" y="f2"/>
                  </a:moveTo>
                  <a:cubicBezTo>
                    <a:pt x="f5" y="f6"/>
                    <a:pt x="f7" y="f8"/>
                    <a:pt x="f9" y="f4"/>
                  </a:cubicBezTo>
                  <a:cubicBezTo>
                    <a:pt x="f3" y="f4"/>
                    <a:pt x="f3" y="f4"/>
                    <a:pt x="f3" y="f4"/>
                  </a:cubicBezTo>
                  <a:cubicBezTo>
                    <a:pt x="f10" y="f8"/>
                    <a:pt x="f11" y="f6"/>
                    <a:pt x="f2" y="f2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3" name="Freeform 21">
              <a:extLst>
                <a:ext uri="{FF2B5EF4-FFF2-40B4-BE49-F238E27FC236}">
                  <a16:creationId xmlns:a16="http://schemas.microsoft.com/office/drawing/2014/main" id="{A7C7453E-B49F-467E-8621-6A6AF670552F}"/>
                </a:ext>
              </a:extLst>
            </p:cNvPr>
            <p:cNvSpPr/>
            <p:nvPr/>
          </p:nvSpPr>
          <p:spPr>
            <a:xfrm>
              <a:off x="769723" y="5359462"/>
              <a:ext cx="37270" cy="22178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"/>
                <a:gd name="f4" fmla="val 48"/>
                <a:gd name="f5" fmla="val 7"/>
                <a:gd name="f6" fmla="val 44"/>
                <a:gd name="f7" fmla="val 46"/>
                <a:gd name="f8" fmla="val 47"/>
                <a:gd name="f9" fmla="val 38"/>
                <a:gd name="f10" fmla="val 29"/>
                <a:gd name="f11" fmla="val 19"/>
                <a:gd name="f12" fmla="val 5"/>
                <a:gd name="f13" fmla="val 13"/>
                <a:gd name="f14" fmla="val 3"/>
                <a:gd name="f15" fmla="val 6"/>
                <a:gd name="f16" fmla="val 1"/>
                <a:gd name="f17" fmla="val 9"/>
                <a:gd name="f18" fmla="val 17"/>
                <a:gd name="f19" fmla="val 26"/>
                <a:gd name="f20" fmla="val 2"/>
                <a:gd name="f21" fmla="val 32"/>
                <a:gd name="f22" fmla="*/ f0 1 8"/>
                <a:gd name="f23" fmla="*/ f1 1 48"/>
                <a:gd name="f24" fmla="+- f4 0 f2"/>
                <a:gd name="f25" fmla="+- f3 0 f2"/>
                <a:gd name="f26" fmla="*/ f25 1 8"/>
                <a:gd name="f27" fmla="*/ f24 1 48"/>
                <a:gd name="f28" fmla="*/ 0 1 f26"/>
                <a:gd name="f29" fmla="*/ f3 1 f26"/>
                <a:gd name="f30" fmla="*/ 0 1 f27"/>
                <a:gd name="f31" fmla="*/ f4 1 f27"/>
                <a:gd name="f32" fmla="*/ f28 f22 1"/>
                <a:gd name="f33" fmla="*/ f29 f22 1"/>
                <a:gd name="f34" fmla="*/ f31 f23 1"/>
                <a:gd name="f35" fmla="*/ f30 f2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2" t="f35" r="f33" b="f34"/>
              <a:pathLst>
                <a:path w="8" h="48">
                  <a:moveTo>
                    <a:pt x="f5" y="f6"/>
                  </a:moveTo>
                  <a:cubicBezTo>
                    <a:pt x="f5" y="f7"/>
                    <a:pt x="f3" y="f8"/>
                    <a:pt x="f3" y="f4"/>
                  </a:cubicBezTo>
                  <a:cubicBezTo>
                    <a:pt x="f3" y="f9"/>
                    <a:pt x="f3" y="f10"/>
                    <a:pt x="f3" y="f11"/>
                  </a:cubicBezTo>
                  <a:cubicBezTo>
                    <a:pt x="f12" y="f13"/>
                    <a:pt x="f14" y="f15"/>
                    <a:pt x="f16" y="f2"/>
                  </a:cubicBezTo>
                  <a:cubicBezTo>
                    <a:pt x="f2" y="f17"/>
                    <a:pt x="f2" y="f18"/>
                    <a:pt x="f2" y="f19"/>
                  </a:cubicBezTo>
                  <a:cubicBezTo>
                    <a:pt x="f20" y="f21"/>
                    <a:pt x="f12" y="f9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3C7BAD31-5CB3-9A38-5B46-81A2A3AF8FFF}"/>
                </a:ext>
              </a:extLst>
            </p:cNvPr>
            <p:cNvSpPr/>
            <p:nvPr/>
          </p:nvSpPr>
          <p:spPr>
            <a:xfrm>
              <a:off x="849861" y="6244739"/>
              <a:ext cx="238557" cy="62248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2"/>
                <a:gd name="f4" fmla="val 135"/>
                <a:gd name="f5" fmla="val 7"/>
                <a:gd name="f6" fmla="val 18"/>
                <a:gd name="f7" fmla="val 5"/>
                <a:gd name="f8" fmla="val 12"/>
                <a:gd name="f9" fmla="val 2"/>
                <a:gd name="f10" fmla="val 6"/>
                <a:gd name="f11" fmla="val 3"/>
                <a:gd name="f12" fmla="val 16"/>
                <a:gd name="f13" fmla="val 32"/>
                <a:gd name="f14" fmla="val 48"/>
                <a:gd name="f15" fmla="val 13"/>
                <a:gd name="f16" fmla="val 53"/>
                <a:gd name="f17" fmla="val 14"/>
                <a:gd name="f18" fmla="val 57"/>
                <a:gd name="f19" fmla="val 62"/>
                <a:gd name="f20" fmla="val 27"/>
                <a:gd name="f21" fmla="val 86"/>
                <a:gd name="f22" fmla="val 39"/>
                <a:gd name="f23" fmla="val 111"/>
                <a:gd name="f24" fmla="val 51"/>
                <a:gd name="f25" fmla="val 41"/>
                <a:gd name="f26" fmla="val 109"/>
                <a:gd name="f27" fmla="val 83"/>
                <a:gd name="f28" fmla="val 24"/>
                <a:gd name="f29" fmla="val 56"/>
                <a:gd name="f30" fmla="val 43"/>
                <a:gd name="f31" fmla="val 31"/>
                <a:gd name="f32" fmla="*/ f0 1 52"/>
                <a:gd name="f33" fmla="*/ f1 1 135"/>
                <a:gd name="f34" fmla="+- f4 0 f2"/>
                <a:gd name="f35" fmla="+- f3 0 f2"/>
                <a:gd name="f36" fmla="*/ f35 1 52"/>
                <a:gd name="f37" fmla="*/ f34 1 135"/>
                <a:gd name="f38" fmla="*/ 0 1 f36"/>
                <a:gd name="f39" fmla="*/ f3 1 f36"/>
                <a:gd name="f40" fmla="*/ 0 1 f37"/>
                <a:gd name="f41" fmla="*/ f4 1 f37"/>
                <a:gd name="f42" fmla="*/ f38 f32 1"/>
                <a:gd name="f43" fmla="*/ f39 f32 1"/>
                <a:gd name="f44" fmla="*/ f41 f33 1"/>
                <a:gd name="f45" fmla="*/ f40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2" t="f45" r="f43" b="f44"/>
              <a:pathLst>
                <a:path w="52" h="135">
                  <a:moveTo>
                    <a:pt x="f5" y="f6"/>
                  </a:moveTo>
                  <a:cubicBezTo>
                    <a:pt x="f7" y="f8"/>
                    <a:pt x="f9" y="f10"/>
                    <a:pt x="f2" y="f2"/>
                  </a:cubicBezTo>
                  <a:cubicBezTo>
                    <a:pt x="f11" y="f12"/>
                    <a:pt x="f5" y="f13"/>
                    <a:pt x="f8" y="f14"/>
                  </a:cubicBezTo>
                  <a:cubicBezTo>
                    <a:pt x="f15" y="f16"/>
                    <a:pt x="f17" y="f18"/>
                    <a:pt x="f12" y="f19"/>
                  </a:cubicBezTo>
                  <a:cubicBezTo>
                    <a:pt x="f20" y="f21"/>
                    <a:pt x="f22" y="f23"/>
                    <a:pt x="f24" y="f4"/>
                  </a:cubicBezTo>
                  <a:cubicBezTo>
                    <a:pt x="f3" y="f4"/>
                    <a:pt x="f3" y="f4"/>
                    <a:pt x="f3" y="f4"/>
                  </a:cubicBezTo>
                  <a:cubicBezTo>
                    <a:pt x="f25" y="f26"/>
                    <a:pt x="f13" y="f27"/>
                    <a:pt x="f28" y="f29"/>
                  </a:cubicBezTo>
                  <a:cubicBezTo>
                    <a:pt x="f6" y="f30"/>
                    <a:pt x="f15" y="f31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</p:grpSp>
      <p:grpSp>
        <p:nvGrpSpPr>
          <p:cNvPr id="15" name="Group 9">
            <a:extLst>
              <a:ext uri="{FF2B5EF4-FFF2-40B4-BE49-F238E27FC236}">
                <a16:creationId xmlns:a16="http://schemas.microsoft.com/office/drawing/2014/main" id="{3B459DA3-25FF-1826-8A31-096C4A52B3F9}"/>
              </a:ext>
            </a:extLst>
          </p:cNvPr>
          <p:cNvGrpSpPr/>
          <p:nvPr/>
        </p:nvGrpSpPr>
        <p:grpSpPr>
          <a:xfrm>
            <a:off x="27221" y="-786"/>
            <a:ext cx="2356674" cy="6854040"/>
            <a:chOff x="27221" y="-786"/>
            <a:chExt cx="2356674" cy="6854040"/>
          </a:xfrm>
        </p:grpSpPr>
        <p:sp>
          <p:nvSpPr>
            <p:cNvPr id="16" name="Freeform 27">
              <a:extLst>
                <a:ext uri="{FF2B5EF4-FFF2-40B4-BE49-F238E27FC236}">
                  <a16:creationId xmlns:a16="http://schemas.microsoft.com/office/drawing/2014/main" id="{6D55A147-BD70-32B5-6ED6-A828776563EE}"/>
                </a:ext>
              </a:extLst>
            </p:cNvPr>
            <p:cNvSpPr/>
            <p:nvPr/>
          </p:nvSpPr>
          <p:spPr>
            <a:xfrm>
              <a:off x="27221" y="-786"/>
              <a:ext cx="494324" cy="440104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3"/>
                <a:gd name="f4" fmla="val 920"/>
                <a:gd name="f5" fmla="val 7"/>
                <a:gd name="f6" fmla="val 210"/>
                <a:gd name="f7" fmla="val 11"/>
                <a:gd name="f8" fmla="val 288"/>
                <a:gd name="f9" fmla="val 17"/>
                <a:gd name="f10" fmla="val 367"/>
                <a:gd name="f11" fmla="val 26"/>
                <a:gd name="f12" fmla="val 445"/>
                <a:gd name="f13" fmla="val 34"/>
                <a:gd name="f14" fmla="val 523"/>
                <a:gd name="f15" fmla="val 44"/>
                <a:gd name="f16" fmla="val 601"/>
                <a:gd name="f17" fmla="val 57"/>
                <a:gd name="f18" fmla="val 679"/>
                <a:gd name="f19" fmla="val 69"/>
                <a:gd name="f20" fmla="val 757"/>
                <a:gd name="f21" fmla="val 84"/>
                <a:gd name="f22" fmla="val 834"/>
                <a:gd name="f23" fmla="val 101"/>
                <a:gd name="f24" fmla="val 911"/>
                <a:gd name="f25" fmla="val 102"/>
                <a:gd name="f26" fmla="val 914"/>
                <a:gd name="f27" fmla="val 917"/>
                <a:gd name="f28" fmla="val 905"/>
                <a:gd name="f29" fmla="val 100"/>
                <a:gd name="f30" fmla="val 889"/>
                <a:gd name="f31" fmla="val 99"/>
                <a:gd name="f32" fmla="val 874"/>
                <a:gd name="f33" fmla="val 871"/>
                <a:gd name="f34" fmla="val 868"/>
                <a:gd name="f35" fmla="val 866"/>
                <a:gd name="f36" fmla="val 85"/>
                <a:gd name="f37" fmla="val 803"/>
                <a:gd name="f38" fmla="val 73"/>
                <a:gd name="f39" fmla="val 741"/>
                <a:gd name="f40" fmla="val 63"/>
                <a:gd name="f41" fmla="val 678"/>
                <a:gd name="f42" fmla="val 50"/>
                <a:gd name="f43" fmla="val 600"/>
                <a:gd name="f44" fmla="val 39"/>
                <a:gd name="f45" fmla="val 30"/>
                <a:gd name="f46" fmla="val 444"/>
                <a:gd name="f47" fmla="val 21"/>
                <a:gd name="f48" fmla="val 366"/>
                <a:gd name="f49" fmla="val 14"/>
                <a:gd name="f50" fmla="val 9"/>
                <a:gd name="f51" fmla="val 209"/>
                <a:gd name="f52" fmla="val 170"/>
                <a:gd name="f53" fmla="val 5"/>
                <a:gd name="f54" fmla="val 131"/>
                <a:gd name="f55" fmla="val 3"/>
                <a:gd name="f56" fmla="val 92"/>
                <a:gd name="f57" fmla="val 2"/>
                <a:gd name="f58" fmla="val 61"/>
                <a:gd name="f59" fmla="val 1"/>
                <a:gd name="f60" fmla="val 31"/>
                <a:gd name="f61" fmla="val 4"/>
                <a:gd name="f62" fmla="*/ f0 1 103"/>
                <a:gd name="f63" fmla="*/ f1 1 920"/>
                <a:gd name="f64" fmla="+- f4 0 f2"/>
                <a:gd name="f65" fmla="+- f3 0 f2"/>
                <a:gd name="f66" fmla="*/ f65 1 103"/>
                <a:gd name="f67" fmla="*/ f64 1 920"/>
                <a:gd name="f68" fmla="*/ 0 1 f66"/>
                <a:gd name="f69" fmla="*/ f3 1 f66"/>
                <a:gd name="f70" fmla="*/ 0 1 f67"/>
                <a:gd name="f71" fmla="*/ f4 1 f67"/>
                <a:gd name="f72" fmla="*/ f68 f62 1"/>
                <a:gd name="f73" fmla="*/ f69 f62 1"/>
                <a:gd name="f74" fmla="*/ f71 f63 1"/>
                <a:gd name="f75" fmla="*/ f70 f6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72" t="f75" r="f73" b="f74"/>
              <a:pathLst>
                <a:path w="103" h="920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3" y="f27"/>
                    <a:pt x="f3" y="f4"/>
                  </a:cubicBezTo>
                  <a:cubicBezTo>
                    <a:pt x="f25" y="f28"/>
                    <a:pt x="f29" y="f30"/>
                    <a:pt x="f31" y="f32"/>
                  </a:cubicBezTo>
                  <a:cubicBezTo>
                    <a:pt x="f31" y="f33"/>
                    <a:pt x="f31" y="f34"/>
                    <a:pt x="f31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14"/>
                    <a:pt x="f45" y="f46"/>
                  </a:cubicBezTo>
                  <a:cubicBezTo>
                    <a:pt x="f47" y="f48"/>
                    <a:pt x="f49" y="f8"/>
                    <a:pt x="f50" y="f51"/>
                  </a:cubicBezTo>
                  <a:cubicBezTo>
                    <a:pt x="f5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59" y="f2"/>
                  </a:cubicBezTo>
                  <a:cubicBezTo>
                    <a:pt x="f2" y="f2"/>
                    <a:pt x="f2" y="f2"/>
                    <a:pt x="f2" y="f2"/>
                  </a:cubicBezTo>
                  <a:cubicBezTo>
                    <a:pt x="f2" y="f60"/>
                    <a:pt x="f59" y="f58"/>
                    <a:pt x="f59" y="f56"/>
                  </a:cubicBezTo>
                  <a:cubicBezTo>
                    <a:pt x="f55" y="f54"/>
                    <a:pt x="f61" y="f52"/>
                    <a:pt x="f5" y="f6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7" name="Freeform 28">
              <a:extLst>
                <a:ext uri="{FF2B5EF4-FFF2-40B4-BE49-F238E27FC236}">
                  <a16:creationId xmlns:a16="http://schemas.microsoft.com/office/drawing/2014/main" id="{C52CC49B-FC15-11A5-ADA4-F09BC0BA0F1D}"/>
                </a:ext>
              </a:extLst>
            </p:cNvPr>
            <p:cNvSpPr/>
            <p:nvPr/>
          </p:nvSpPr>
          <p:spPr>
            <a:xfrm>
              <a:off x="550285" y="4316470"/>
              <a:ext cx="423440" cy="158069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8"/>
                <a:gd name="f4" fmla="val 330"/>
                <a:gd name="f5" fmla="val 53"/>
                <a:gd name="f6" fmla="val 229"/>
                <a:gd name="f7" fmla="val 64"/>
                <a:gd name="f8" fmla="val 263"/>
                <a:gd name="f9" fmla="val 75"/>
                <a:gd name="f10" fmla="val 297"/>
                <a:gd name="f11" fmla="val 323"/>
                <a:gd name="f12" fmla="val 315"/>
                <a:gd name="f13" fmla="val 308"/>
                <a:gd name="f14" fmla="val 307"/>
                <a:gd name="f15" fmla="val 305"/>
                <a:gd name="f16" fmla="val 304"/>
                <a:gd name="f17" fmla="val 79"/>
                <a:gd name="f18" fmla="val 278"/>
                <a:gd name="f19" fmla="val 70"/>
                <a:gd name="f20" fmla="val 252"/>
                <a:gd name="f21" fmla="val 62"/>
                <a:gd name="f22" fmla="val 226"/>
                <a:gd name="f23" fmla="val 38"/>
                <a:gd name="f24" fmla="val 152"/>
                <a:gd name="f25" fmla="val 17"/>
                <a:gd name="f26" fmla="val 76"/>
                <a:gd name="f27" fmla="val 2"/>
                <a:gd name="f28" fmla="val 21"/>
                <a:gd name="f29" fmla="val 4"/>
                <a:gd name="f30" fmla="val 42"/>
                <a:gd name="f31" fmla="val 7"/>
                <a:gd name="f32" fmla="val 63"/>
                <a:gd name="f33" fmla="val 119"/>
                <a:gd name="f34" fmla="val 36"/>
                <a:gd name="f35" fmla="val 174"/>
                <a:gd name="f36" fmla="*/ f0 1 88"/>
                <a:gd name="f37" fmla="*/ f1 1 330"/>
                <a:gd name="f38" fmla="+- f4 0 f2"/>
                <a:gd name="f39" fmla="+- f3 0 f2"/>
                <a:gd name="f40" fmla="*/ f39 1 88"/>
                <a:gd name="f41" fmla="*/ f38 1 330"/>
                <a:gd name="f42" fmla="*/ 0 1 f40"/>
                <a:gd name="f43" fmla="*/ f3 1 f40"/>
                <a:gd name="f44" fmla="*/ 0 1 f41"/>
                <a:gd name="f45" fmla="*/ f4 1 f41"/>
                <a:gd name="f46" fmla="*/ f42 f36 1"/>
                <a:gd name="f47" fmla="*/ f43 f36 1"/>
                <a:gd name="f48" fmla="*/ f45 f37 1"/>
                <a:gd name="f49" fmla="*/ f44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6" t="f49" r="f47" b="f48"/>
              <a:pathLst>
                <a:path w="88" h="330">
                  <a:moveTo>
                    <a:pt x="f5" y="f6"/>
                  </a:moveTo>
                  <a:cubicBezTo>
                    <a:pt x="f7" y="f8"/>
                    <a:pt x="f9" y="f10"/>
                    <a:pt x="f3" y="f4"/>
                  </a:cubicBezTo>
                  <a:cubicBezTo>
                    <a:pt x="f3" y="f11"/>
                    <a:pt x="f3" y="f12"/>
                    <a:pt x="f3" y="f13"/>
                  </a:cubicBezTo>
                  <a:cubicBezTo>
                    <a:pt x="f3" y="f14"/>
                    <a:pt x="f3" y="f15"/>
                    <a:pt x="f3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" y="f2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28" y="f33"/>
                    <a:pt x="f34" y="f35"/>
                    <a:pt x="f5" y="f6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8" name="Freeform 29">
              <a:extLst>
                <a:ext uri="{FF2B5EF4-FFF2-40B4-BE49-F238E27FC236}">
                  <a16:creationId xmlns:a16="http://schemas.microsoft.com/office/drawing/2014/main" id="{2A59A927-52E4-F95E-F289-CF3E49EAEAB6}"/>
                </a:ext>
              </a:extLst>
            </p:cNvPr>
            <p:cNvSpPr/>
            <p:nvPr/>
          </p:nvSpPr>
          <p:spPr>
            <a:xfrm>
              <a:off x="1006297" y="5862684"/>
              <a:ext cx="431103" cy="990569"/>
            </a:xfrm>
            <a:custGeom>
              <a:avLst/>
              <a:gdLst>
                <a:gd name="f0" fmla="val 180"/>
                <a:gd name="f1" fmla="val w"/>
                <a:gd name="f2" fmla="val h"/>
                <a:gd name="f3" fmla="val 0"/>
                <a:gd name="f4" fmla="val 90"/>
                <a:gd name="f5" fmla="val 207"/>
                <a:gd name="f6" fmla="val 6"/>
                <a:gd name="f7" fmla="val 15"/>
                <a:gd name="f8" fmla="val 4"/>
                <a:gd name="f9" fmla="val 10"/>
                <a:gd name="f10" fmla="val 2"/>
                <a:gd name="f11" fmla="val 5"/>
                <a:gd name="f12" fmla="val 9"/>
                <a:gd name="f13" fmla="val 19"/>
                <a:gd name="f14" fmla="val 1"/>
                <a:gd name="f15" fmla="val 29"/>
                <a:gd name="f16" fmla="val 14"/>
                <a:gd name="f17" fmla="val 62"/>
                <a:gd name="f18" fmla="val 27"/>
                <a:gd name="f19" fmla="val 95"/>
                <a:gd name="f20" fmla="val 42"/>
                <a:gd name="f21" fmla="val 127"/>
                <a:gd name="f22" fmla="val 54"/>
                <a:gd name="f23" fmla="val 154"/>
                <a:gd name="f24" fmla="val 67"/>
                <a:gd name="f25" fmla="val 181"/>
                <a:gd name="f26" fmla="val 80"/>
                <a:gd name="f27" fmla="val 76"/>
                <a:gd name="f28" fmla="val 63"/>
                <a:gd name="f29" fmla="val 152"/>
                <a:gd name="f30" fmla="val 50"/>
                <a:gd name="f31" fmla="val 123"/>
                <a:gd name="f32" fmla="val 34"/>
                <a:gd name="f33" fmla="val 88"/>
                <a:gd name="f34" fmla="val 20"/>
                <a:gd name="f35" fmla="val 51"/>
                <a:gd name="f36" fmla="*/ f1 1 90"/>
                <a:gd name="f37" fmla="*/ f2 1 207"/>
                <a:gd name="f38" fmla="+- f5 0 f3"/>
                <a:gd name="f39" fmla="+- f4 0 f3"/>
                <a:gd name="f40" fmla="*/ f39 1 90"/>
                <a:gd name="f41" fmla="*/ f38 1 207"/>
                <a:gd name="f42" fmla="*/ 0 1 f40"/>
                <a:gd name="f43" fmla="*/ f4 1 f40"/>
                <a:gd name="f44" fmla="*/ 0 1 f41"/>
                <a:gd name="f45" fmla="*/ f5 1 f41"/>
                <a:gd name="f46" fmla="*/ f42 f36 1"/>
                <a:gd name="f47" fmla="*/ f43 f36 1"/>
                <a:gd name="f48" fmla="*/ f45 f37 1"/>
                <a:gd name="f49" fmla="*/ f44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6" t="f49" r="f47" b="f48"/>
              <a:pathLst>
                <a:path w="90" h="207">
                  <a:moveTo>
                    <a:pt x="f6" y="f7"/>
                  </a:moveTo>
                  <a:cubicBezTo>
                    <a:pt x="f8" y="f9"/>
                    <a:pt x="f10" y="f11"/>
                    <a:pt x="f3" y="f3"/>
                  </a:cubicBezTo>
                  <a:cubicBezTo>
                    <a:pt x="f3" y="f12"/>
                    <a:pt x="f3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5"/>
                  </a:cubicBezTo>
                  <a:cubicBezTo>
                    <a:pt x="f4" y="f5"/>
                    <a:pt x="f4" y="f5"/>
                    <a:pt x="f4" y="f5"/>
                  </a:cubicBezTo>
                  <a:cubicBezTo>
                    <a:pt x="f27" y="f0"/>
                    <a:pt x="f28" y="f29"/>
                    <a:pt x="f30" y="f31"/>
                  </a:cubicBezTo>
                  <a:cubicBezTo>
                    <a:pt x="f32" y="f33"/>
                    <a:pt x="f34" y="f35"/>
                    <a:pt x="f6" y="f7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ABA4F4A8-A735-B710-6719-D5AD87496824}"/>
                </a:ext>
              </a:extLst>
            </p:cNvPr>
            <p:cNvSpPr/>
            <p:nvPr/>
          </p:nvSpPr>
          <p:spPr>
            <a:xfrm>
              <a:off x="521546" y="4364376"/>
              <a:ext cx="551803" cy="223596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15"/>
                <a:gd name="f4" fmla="val 467"/>
                <a:gd name="f5" fmla="val 101"/>
                <a:gd name="f6" fmla="val 409"/>
                <a:gd name="f7" fmla="val 93"/>
                <a:gd name="f8" fmla="val 388"/>
                <a:gd name="f9" fmla="val 85"/>
                <a:gd name="f10" fmla="val 366"/>
                <a:gd name="f11" fmla="val 78"/>
                <a:gd name="f12" fmla="val 344"/>
                <a:gd name="f13" fmla="val 57"/>
                <a:gd name="f14" fmla="val 281"/>
                <a:gd name="f15" fmla="val 41"/>
                <a:gd name="f16" fmla="val 216"/>
                <a:gd name="f17" fmla="val 29"/>
                <a:gd name="f18" fmla="val 151"/>
                <a:gd name="f19" fmla="val 22"/>
                <a:gd name="f20" fmla="val 119"/>
                <a:gd name="f21" fmla="val 17"/>
                <a:gd name="f22" fmla="val 86"/>
                <a:gd name="f23" fmla="val 13"/>
                <a:gd name="f24" fmla="val 53"/>
                <a:gd name="f25" fmla="val 9"/>
                <a:gd name="f26" fmla="val 35"/>
                <a:gd name="f27" fmla="val 4"/>
                <a:gd name="f28" fmla="val 18"/>
                <a:gd name="f29" fmla="val 5"/>
                <a:gd name="f30" fmla="val 51"/>
                <a:gd name="f31" fmla="val 12"/>
                <a:gd name="f32" fmla="val 102"/>
                <a:gd name="f33" fmla="val 21"/>
                <a:gd name="f34" fmla="val 152"/>
                <a:gd name="f35" fmla="val 33"/>
                <a:gd name="f36" fmla="val 218"/>
                <a:gd name="f37" fmla="val 49"/>
                <a:gd name="f38" fmla="val 283"/>
                <a:gd name="f39" fmla="val 69"/>
                <a:gd name="f40" fmla="val 347"/>
                <a:gd name="f41" fmla="val 79"/>
                <a:gd name="f42" fmla="val 378"/>
                <a:gd name="f43" fmla="val 90"/>
                <a:gd name="f44" fmla="val 410"/>
                <a:gd name="f45" fmla="val 103"/>
                <a:gd name="f46" fmla="val 441"/>
                <a:gd name="f47" fmla="val 107"/>
                <a:gd name="f48" fmla="val 449"/>
                <a:gd name="f49" fmla="val 111"/>
                <a:gd name="f50" fmla="val 458"/>
                <a:gd name="f51" fmla="val 114"/>
                <a:gd name="f52" fmla="val 464"/>
                <a:gd name="f53" fmla="val 113"/>
                <a:gd name="f54" fmla="val 461"/>
                <a:gd name="f55" fmla="val 112"/>
                <a:gd name="f56" fmla="val 108"/>
                <a:gd name="f57" fmla="val 442"/>
                <a:gd name="f58" fmla="val 104"/>
                <a:gd name="f59" fmla="val 425"/>
                <a:gd name="f60" fmla="*/ f0 1 115"/>
                <a:gd name="f61" fmla="*/ f1 1 467"/>
                <a:gd name="f62" fmla="+- f4 0 f2"/>
                <a:gd name="f63" fmla="+- f3 0 f2"/>
                <a:gd name="f64" fmla="*/ f63 1 115"/>
                <a:gd name="f65" fmla="*/ f62 1 467"/>
                <a:gd name="f66" fmla="*/ 0 1 f64"/>
                <a:gd name="f67" fmla="*/ f3 1 f64"/>
                <a:gd name="f68" fmla="*/ 0 1 f65"/>
                <a:gd name="f69" fmla="*/ f4 1 f65"/>
                <a:gd name="f70" fmla="*/ f66 f60 1"/>
                <a:gd name="f71" fmla="*/ f67 f60 1"/>
                <a:gd name="f72" fmla="*/ f69 f61 1"/>
                <a:gd name="f73" fmla="*/ f68 f6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70" t="f73" r="f71" b="f72"/>
              <a:pathLst>
                <a:path w="115" h="467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" y="f2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3" y="f4"/>
                  </a:cubicBezTo>
                  <a:cubicBezTo>
                    <a:pt x="f51" y="f52"/>
                    <a:pt x="f53" y="f54"/>
                    <a:pt x="f55" y="f50"/>
                  </a:cubicBezTo>
                  <a:cubicBezTo>
                    <a:pt x="f56" y="f57"/>
                    <a:pt x="f58" y="f59"/>
                    <a:pt x="f5" y="f6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0" name="Freeform 31">
              <a:extLst>
                <a:ext uri="{FF2B5EF4-FFF2-40B4-BE49-F238E27FC236}">
                  <a16:creationId xmlns:a16="http://schemas.microsoft.com/office/drawing/2014/main" id="{CF5FEE61-E5A9-926C-A85A-84BD17F69AFD}"/>
                </a:ext>
              </a:extLst>
            </p:cNvPr>
            <p:cNvSpPr/>
            <p:nvPr/>
          </p:nvSpPr>
          <p:spPr>
            <a:xfrm>
              <a:off x="467898" y="1289194"/>
              <a:ext cx="174357" cy="302727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6"/>
                <a:gd name="f4" fmla="val 633"/>
                <a:gd name="f5" fmla="val 17"/>
                <a:gd name="f6" fmla="val 15"/>
                <a:gd name="f7" fmla="val 621"/>
                <a:gd name="f8" fmla="val 14"/>
                <a:gd name="f9" fmla="val 609"/>
                <a:gd name="f10" fmla="val 13"/>
                <a:gd name="f11" fmla="val 597"/>
                <a:gd name="f12" fmla="val 8"/>
                <a:gd name="f13" fmla="val 530"/>
                <a:gd name="f14" fmla="val 5"/>
                <a:gd name="f15" fmla="val 464"/>
                <a:gd name="f16" fmla="val 398"/>
                <a:gd name="f17" fmla="val 331"/>
                <a:gd name="f18" fmla="val 265"/>
                <a:gd name="f19" fmla="val 198"/>
                <a:gd name="f20" fmla="val 165"/>
                <a:gd name="f21" fmla="val 18"/>
                <a:gd name="f22" fmla="val 132"/>
                <a:gd name="f23" fmla="val 22"/>
                <a:gd name="f24" fmla="val 99"/>
                <a:gd name="f25" fmla="val 26"/>
                <a:gd name="f26" fmla="val 66"/>
                <a:gd name="f27" fmla="val 30"/>
                <a:gd name="f28" fmla="val 33"/>
                <a:gd name="f29" fmla="val 35"/>
                <a:gd name="f30" fmla="val 29"/>
                <a:gd name="f31" fmla="val 24"/>
                <a:gd name="f32" fmla="val 20"/>
                <a:gd name="f33" fmla="val 16"/>
                <a:gd name="f34" fmla="val 10"/>
                <a:gd name="f35" fmla="val 4"/>
                <a:gd name="f36" fmla="val 264"/>
                <a:gd name="f37" fmla="val 1"/>
                <a:gd name="f38" fmla="val 461"/>
                <a:gd name="f39" fmla="val 2"/>
                <a:gd name="f40" fmla="val 525"/>
                <a:gd name="f41" fmla="val 7"/>
                <a:gd name="f42" fmla="val 589"/>
                <a:gd name="f43" fmla="val 603"/>
                <a:gd name="f44" fmla="val 618"/>
                <a:gd name="f45" fmla="val 632"/>
                <a:gd name="f46" fmla="*/ f0 1 36"/>
                <a:gd name="f47" fmla="*/ f1 1 633"/>
                <a:gd name="f48" fmla="+- f4 0 f2"/>
                <a:gd name="f49" fmla="+- f3 0 f2"/>
                <a:gd name="f50" fmla="*/ f49 1 36"/>
                <a:gd name="f51" fmla="*/ f48 1 633"/>
                <a:gd name="f52" fmla="*/ 0 1 f50"/>
                <a:gd name="f53" fmla="*/ f3 1 f50"/>
                <a:gd name="f54" fmla="*/ 0 1 f51"/>
                <a:gd name="f55" fmla="*/ f4 1 f51"/>
                <a:gd name="f56" fmla="*/ f52 f46 1"/>
                <a:gd name="f57" fmla="*/ f53 f46 1"/>
                <a:gd name="f58" fmla="*/ f55 f47 1"/>
                <a:gd name="f59" fmla="*/ f54 f4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6" t="f59" r="f57" b="f58"/>
              <a:pathLst>
                <a:path w="36" h="633">
                  <a:moveTo>
                    <a:pt x="f5" y="f4"/>
                  </a:moveTo>
                  <a:cubicBezTo>
                    <a:pt x="f6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4" y="f16"/>
                  </a:cubicBezTo>
                  <a:cubicBezTo>
                    <a:pt x="f14" y="f17"/>
                    <a:pt x="f12" y="f18"/>
                    <a:pt x="f10" y="f19"/>
                  </a:cubicBezTo>
                  <a:cubicBezTo>
                    <a:pt x="f6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3" y="f2"/>
                  </a:cubicBezTo>
                  <a:cubicBezTo>
                    <a:pt x="f29" y="f2"/>
                    <a:pt x="f29" y="f2"/>
                    <a:pt x="f29" y="f2"/>
                  </a:cubicBezTo>
                  <a:cubicBezTo>
                    <a:pt x="f30" y="f28"/>
                    <a:pt x="f31" y="f26"/>
                    <a:pt x="f32" y="f24"/>
                  </a:cubicBezTo>
                  <a:cubicBezTo>
                    <a:pt x="f33" y="f22"/>
                    <a:pt x="f10" y="f20"/>
                    <a:pt x="f34" y="f19"/>
                  </a:cubicBezTo>
                  <a:cubicBezTo>
                    <a:pt x="f35" y="f36"/>
                    <a:pt x="f37" y="f17"/>
                    <a:pt x="f37" y="f16"/>
                  </a:cubicBezTo>
                  <a:cubicBezTo>
                    <a:pt x="f2" y="f38"/>
                    <a:pt x="f39" y="f40"/>
                    <a:pt x="f41" y="f42"/>
                  </a:cubicBezTo>
                  <a:cubicBezTo>
                    <a:pt x="f34" y="f43"/>
                    <a:pt x="f10" y="f44"/>
                    <a:pt x="f33" y="f45"/>
                  </a:cubicBezTo>
                  <a:cubicBezTo>
                    <a:pt x="f33" y="f45"/>
                    <a:pt x="f5" y="f4"/>
                    <a:pt x="f5" y="f4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1" name="Freeform 32">
              <a:extLst>
                <a:ext uri="{FF2B5EF4-FFF2-40B4-BE49-F238E27FC236}">
                  <a16:creationId xmlns:a16="http://schemas.microsoft.com/office/drawing/2014/main" id="{92517FBB-BC96-0D23-C2D8-40536D77D0FA}"/>
                </a:ext>
              </a:extLst>
            </p:cNvPr>
            <p:cNvSpPr/>
            <p:nvPr/>
          </p:nvSpPr>
          <p:spPr>
            <a:xfrm>
              <a:off x="1111672" y="6571600"/>
              <a:ext cx="134124" cy="28165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"/>
                <a:gd name="f4" fmla="val 59"/>
                <a:gd name="f5" fmla="val 22"/>
                <a:gd name="f6" fmla="val 18"/>
                <a:gd name="f7" fmla="val 40"/>
                <a:gd name="f8" fmla="val 9"/>
                <a:gd name="f9" fmla="val 20"/>
                <a:gd name="f10" fmla="val 6"/>
                <a:gd name="f11" fmla="val 13"/>
                <a:gd name="f12" fmla="*/ f0 1 28"/>
                <a:gd name="f13" fmla="*/ f1 1 59"/>
                <a:gd name="f14" fmla="+- f4 0 f2"/>
                <a:gd name="f15" fmla="+- f3 0 f2"/>
                <a:gd name="f16" fmla="*/ f15 1 28"/>
                <a:gd name="f17" fmla="*/ f14 1 59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28" h="59">
                  <a:moveTo>
                    <a:pt x="f5" y="f4"/>
                  </a:moveTo>
                  <a:cubicBezTo>
                    <a:pt x="f3" y="f4"/>
                    <a:pt x="f3" y="f4"/>
                    <a:pt x="f3" y="f4"/>
                  </a:cubicBezTo>
                  <a:cubicBezTo>
                    <a:pt x="f6" y="f7"/>
                    <a:pt x="f8" y="f9"/>
                    <a:pt x="f2" y="f2"/>
                  </a:cubicBezTo>
                  <a:cubicBezTo>
                    <a:pt x="f10" y="f9"/>
                    <a:pt x="f11" y="f7"/>
                    <a:pt x="f5" y="f4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2" name="Freeform 33">
              <a:extLst>
                <a:ext uri="{FF2B5EF4-FFF2-40B4-BE49-F238E27FC236}">
                  <a16:creationId xmlns:a16="http://schemas.microsoft.com/office/drawing/2014/main" id="{00DA4366-E9FF-02A4-A357-5A4471A088C5}"/>
                </a:ext>
              </a:extLst>
            </p:cNvPr>
            <p:cNvSpPr/>
            <p:nvPr/>
          </p:nvSpPr>
          <p:spPr>
            <a:xfrm>
              <a:off x="502389" y="4107631"/>
              <a:ext cx="82387" cy="51157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7"/>
                <a:gd name="f4" fmla="val 107"/>
                <a:gd name="f5" fmla="val 4"/>
                <a:gd name="f6" fmla="val 54"/>
                <a:gd name="f7" fmla="val 8"/>
                <a:gd name="f8" fmla="val 72"/>
                <a:gd name="f9" fmla="val 13"/>
                <a:gd name="f10" fmla="val 89"/>
                <a:gd name="f11" fmla="val 14"/>
                <a:gd name="f12" fmla="val 86"/>
                <a:gd name="f13" fmla="val 12"/>
                <a:gd name="f14" fmla="val 65"/>
                <a:gd name="f15" fmla="val 10"/>
                <a:gd name="f16" fmla="val 44"/>
                <a:gd name="f17" fmla="val 9"/>
                <a:gd name="f18" fmla="val 43"/>
                <a:gd name="f19" fmla="val 6"/>
                <a:gd name="f20" fmla="val 29"/>
                <a:gd name="f21" fmla="val 3"/>
                <a:gd name="f22" fmla="val 2"/>
                <a:gd name="f23" fmla="val 5"/>
                <a:gd name="f24" fmla="val 1"/>
                <a:gd name="f25" fmla="val 23"/>
                <a:gd name="f26" fmla="val 39"/>
                <a:gd name="f27" fmla="*/ f0 1 17"/>
                <a:gd name="f28" fmla="*/ f1 1 107"/>
                <a:gd name="f29" fmla="+- f4 0 f2"/>
                <a:gd name="f30" fmla="+- f3 0 f2"/>
                <a:gd name="f31" fmla="*/ f30 1 17"/>
                <a:gd name="f32" fmla="*/ f29 1 107"/>
                <a:gd name="f33" fmla="*/ 0 1 f31"/>
                <a:gd name="f34" fmla="*/ f3 1 f31"/>
                <a:gd name="f35" fmla="*/ 0 1 f32"/>
                <a:gd name="f36" fmla="*/ f4 1 f32"/>
                <a:gd name="f37" fmla="*/ f33 f27 1"/>
                <a:gd name="f38" fmla="*/ f34 f27 1"/>
                <a:gd name="f39" fmla="*/ f36 f28 1"/>
                <a:gd name="f40" fmla="*/ f35 f2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7" t="f40" r="f38" b="f39"/>
              <a:pathLst>
                <a:path w="17" h="107">
                  <a:moveTo>
                    <a:pt x="f5" y="f6"/>
                  </a:moveTo>
                  <a:cubicBezTo>
                    <a:pt x="f7" y="f8"/>
                    <a:pt x="f9" y="f10"/>
                    <a:pt x="f3" y="f4"/>
                  </a:cubicBezTo>
                  <a:cubicBezTo>
                    <a:pt x="f11" y="f12"/>
                    <a:pt x="f13" y="f14"/>
                    <a:pt x="f15" y="f16"/>
                  </a:cubicBezTo>
                  <a:cubicBezTo>
                    <a:pt x="f15" y="f16"/>
                    <a:pt x="f17" y="f18"/>
                    <a:pt x="f17" y="f18"/>
                  </a:cubicBezTo>
                  <a:cubicBezTo>
                    <a:pt x="f19" y="f20"/>
                    <a:pt x="f21" y="f11"/>
                    <a:pt x="f2" y="f2"/>
                  </a:cubicBezTo>
                  <a:cubicBezTo>
                    <a:pt x="f2" y="f22"/>
                    <a:pt x="f2" y="f23"/>
                    <a:pt x="f2" y="f7"/>
                  </a:cubicBezTo>
                  <a:cubicBezTo>
                    <a:pt x="f24" y="f25"/>
                    <a:pt x="f21" y="f26"/>
                    <a:pt x="f5" y="f6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3" name="Freeform 34">
              <a:extLst>
                <a:ext uri="{FF2B5EF4-FFF2-40B4-BE49-F238E27FC236}">
                  <a16:creationId xmlns:a16="http://schemas.microsoft.com/office/drawing/2014/main" id="{288DE414-E83D-E0DD-9F71-F086B159639D}"/>
                </a:ext>
              </a:extLst>
            </p:cNvPr>
            <p:cNvSpPr/>
            <p:nvPr/>
          </p:nvSpPr>
          <p:spPr>
            <a:xfrm>
              <a:off x="973726" y="3145801"/>
              <a:ext cx="1410169" cy="271688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94"/>
                <a:gd name="f4" fmla="val 568"/>
                <a:gd name="f5" fmla="val 8"/>
                <a:gd name="f6" fmla="val 553"/>
                <a:gd name="f7" fmla="val 9"/>
                <a:gd name="f8" fmla="val 501"/>
                <a:gd name="f9" fmla="val 19"/>
                <a:gd name="f10" fmla="val 448"/>
                <a:gd name="f11" fmla="val 35"/>
                <a:gd name="f12" fmla="val 397"/>
                <a:gd name="f13" fmla="val 51"/>
                <a:gd name="f14" fmla="val 347"/>
                <a:gd name="f15" fmla="val 73"/>
                <a:gd name="f16" fmla="val 298"/>
                <a:gd name="f17" fmla="val 99"/>
                <a:gd name="f18" fmla="val 252"/>
                <a:gd name="f19" fmla="val 124"/>
                <a:gd name="f20" fmla="val 205"/>
                <a:gd name="f21" fmla="val 154"/>
                <a:gd name="f22" fmla="val 161"/>
                <a:gd name="f23" fmla="val 187"/>
                <a:gd name="f24" fmla="val 119"/>
                <a:gd name="f25" fmla="val 203"/>
                <a:gd name="f26" fmla="val 98"/>
                <a:gd name="f27" fmla="val 220"/>
                <a:gd name="f28" fmla="val 77"/>
                <a:gd name="f29" fmla="val 238"/>
                <a:gd name="f30" fmla="val 58"/>
                <a:gd name="f31" fmla="val 247"/>
                <a:gd name="f32" fmla="val 48"/>
                <a:gd name="f33" fmla="val 256"/>
                <a:gd name="f34" fmla="val 38"/>
                <a:gd name="f35" fmla="val 265"/>
                <a:gd name="f36" fmla="val 28"/>
                <a:gd name="f37" fmla="val 274"/>
                <a:gd name="f38" fmla="val 284"/>
                <a:gd name="f39" fmla="val 293"/>
                <a:gd name="f40" fmla="val 283"/>
                <a:gd name="f41" fmla="val 273"/>
                <a:gd name="f42" fmla="val 18"/>
                <a:gd name="f43" fmla="val 264"/>
                <a:gd name="f44" fmla="val 27"/>
                <a:gd name="f45" fmla="val 255"/>
                <a:gd name="f46" fmla="val 37"/>
                <a:gd name="f47" fmla="val 246"/>
                <a:gd name="f48" fmla="val 47"/>
                <a:gd name="f49" fmla="val 237"/>
                <a:gd name="f50" fmla="val 56"/>
                <a:gd name="f51" fmla="val 218"/>
                <a:gd name="f52" fmla="val 76"/>
                <a:gd name="f53" fmla="val 201"/>
                <a:gd name="f54" fmla="val 96"/>
                <a:gd name="f55" fmla="val 185"/>
                <a:gd name="f56" fmla="val 117"/>
                <a:gd name="f57" fmla="val 151"/>
                <a:gd name="f58" fmla="val 159"/>
                <a:gd name="f59" fmla="val 121"/>
                <a:gd name="f60" fmla="val 95"/>
                <a:gd name="f61" fmla="val 249"/>
                <a:gd name="f62" fmla="val 68"/>
                <a:gd name="f63" fmla="val 296"/>
                <a:gd name="f64" fmla="val 46"/>
                <a:gd name="f65" fmla="val 345"/>
                <a:gd name="f66" fmla="val 30"/>
                <a:gd name="f67" fmla="val 396"/>
                <a:gd name="f68" fmla="val 13"/>
                <a:gd name="f69" fmla="val 445"/>
                <a:gd name="f70" fmla="val 3"/>
                <a:gd name="f71" fmla="val 497"/>
                <a:gd name="f72" fmla="val 549"/>
                <a:gd name="f73" fmla="val 555"/>
                <a:gd name="f74" fmla="val 5"/>
                <a:gd name="f75" fmla="val 561"/>
                <a:gd name="f76" fmla="val 7"/>
                <a:gd name="f77" fmla="val 563"/>
                <a:gd name="f78" fmla="val 558"/>
                <a:gd name="f79" fmla="*/ f0 1 294"/>
                <a:gd name="f80" fmla="*/ f1 1 568"/>
                <a:gd name="f81" fmla="+- f4 0 f2"/>
                <a:gd name="f82" fmla="+- f3 0 f2"/>
                <a:gd name="f83" fmla="*/ f82 1 294"/>
                <a:gd name="f84" fmla="*/ f81 1 568"/>
                <a:gd name="f85" fmla="*/ 0 1 f83"/>
                <a:gd name="f86" fmla="*/ f3 1 f83"/>
                <a:gd name="f87" fmla="*/ 0 1 f84"/>
                <a:gd name="f88" fmla="*/ f4 1 f84"/>
                <a:gd name="f89" fmla="*/ f85 f79 1"/>
                <a:gd name="f90" fmla="*/ f86 f79 1"/>
                <a:gd name="f91" fmla="*/ f88 f80 1"/>
                <a:gd name="f92" fmla="*/ f87 f8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9" t="f92" r="f90" b="f91"/>
              <a:pathLst>
                <a:path w="294" h="568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9"/>
                    <a:pt x="f38" y="f7"/>
                    <a:pt x="f3" y="f2"/>
                  </a:cubicBezTo>
                  <a:cubicBezTo>
                    <a:pt x="f39" y="f2"/>
                    <a:pt x="f39" y="f2"/>
                    <a:pt x="f39" y="f2"/>
                  </a:cubicBezTo>
                  <a:cubicBezTo>
                    <a:pt x="f40" y="f7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25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2" y="f72"/>
                  </a:cubicBezTo>
                  <a:cubicBezTo>
                    <a:pt x="f70" y="f73"/>
                    <a:pt x="f74" y="f75"/>
                    <a:pt x="f76" y="f4"/>
                  </a:cubicBezTo>
                  <a:cubicBezTo>
                    <a:pt x="f76" y="f77"/>
                    <a:pt x="f76" y="f78"/>
                    <a:pt x="f5" y="f6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4" name="Freeform 35">
              <a:extLst>
                <a:ext uri="{FF2B5EF4-FFF2-40B4-BE49-F238E27FC236}">
                  <a16:creationId xmlns:a16="http://schemas.microsoft.com/office/drawing/2014/main" id="{0A7486BE-2AAA-FB55-6698-EDF8F7FAD13A}"/>
                </a:ext>
              </a:extLst>
            </p:cNvPr>
            <p:cNvSpPr/>
            <p:nvPr/>
          </p:nvSpPr>
          <p:spPr>
            <a:xfrm>
              <a:off x="1073350" y="6600340"/>
              <a:ext cx="120709" cy="25291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"/>
                <a:gd name="f4" fmla="val 53"/>
                <a:gd name="f5" fmla="val 5"/>
                <a:gd name="f6" fmla="val 18"/>
                <a:gd name="f7" fmla="val 12"/>
                <a:gd name="f8" fmla="val 36"/>
                <a:gd name="f9" fmla="val 19"/>
                <a:gd name="f10" fmla="val 16"/>
                <a:gd name="f11" fmla="val 8"/>
                <a:gd name="f12" fmla="*/ f0 1 25"/>
                <a:gd name="f13" fmla="*/ f1 1 53"/>
                <a:gd name="f14" fmla="+- f4 0 f2"/>
                <a:gd name="f15" fmla="+- f3 0 f2"/>
                <a:gd name="f16" fmla="*/ f15 1 25"/>
                <a:gd name="f17" fmla="*/ f14 1 53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25" h="53">
                  <a:moveTo>
                    <a:pt x="f2" y="f2"/>
                  </a:moveTo>
                  <a:cubicBezTo>
                    <a:pt x="f5" y="f6"/>
                    <a:pt x="f7" y="f8"/>
                    <a:pt x="f9" y="f4"/>
                  </a:cubicBezTo>
                  <a:cubicBezTo>
                    <a:pt x="f3" y="f4"/>
                    <a:pt x="f3" y="f4"/>
                    <a:pt x="f3" y="f4"/>
                  </a:cubicBezTo>
                  <a:cubicBezTo>
                    <a:pt x="f10" y="f8"/>
                    <a:pt x="f11" y="f6"/>
                    <a:pt x="f2" y="f2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5" name="Freeform 36">
              <a:extLst>
                <a:ext uri="{FF2B5EF4-FFF2-40B4-BE49-F238E27FC236}">
                  <a16:creationId xmlns:a16="http://schemas.microsoft.com/office/drawing/2014/main" id="{ED279D6E-1BBF-9D0E-9776-250280EF74C1}"/>
                </a:ext>
              </a:extLst>
            </p:cNvPr>
            <p:cNvSpPr/>
            <p:nvPr/>
          </p:nvSpPr>
          <p:spPr>
            <a:xfrm>
              <a:off x="973726" y="5897166"/>
              <a:ext cx="137955" cy="67443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9"/>
                <a:gd name="f4" fmla="val 141"/>
                <a:gd name="f5" fmla="val 30"/>
                <a:gd name="f6" fmla="val 2"/>
                <a:gd name="f7" fmla="val 60"/>
                <a:gd name="f8" fmla="val 7"/>
                <a:gd name="f9" fmla="val 89"/>
                <a:gd name="f10" fmla="val 11"/>
                <a:gd name="f11" fmla="val 98"/>
                <a:gd name="f12" fmla="val 14"/>
                <a:gd name="f13" fmla="val 108"/>
                <a:gd name="f14" fmla="val 18"/>
                <a:gd name="f15" fmla="val 117"/>
                <a:gd name="f16" fmla="val 22"/>
                <a:gd name="f17" fmla="val 125"/>
                <a:gd name="f18" fmla="val 25"/>
                <a:gd name="f19" fmla="val 133"/>
                <a:gd name="f20" fmla="val 28"/>
                <a:gd name="f21" fmla="val 139"/>
                <a:gd name="f22" fmla="val 137"/>
                <a:gd name="f23" fmla="val 27"/>
                <a:gd name="f24" fmla="val 135"/>
                <a:gd name="f25" fmla="val 16"/>
                <a:gd name="f26" fmla="val 10"/>
                <a:gd name="f27" fmla="val 8"/>
                <a:gd name="f28" fmla="val 5"/>
                <a:gd name="f29" fmla="val 15"/>
                <a:gd name="f30" fmla="val 4"/>
                <a:gd name="f31" fmla="val 1"/>
                <a:gd name="f32" fmla="val 3"/>
                <a:gd name="f33" fmla="*/ f0 1 29"/>
                <a:gd name="f34" fmla="*/ f1 1 141"/>
                <a:gd name="f35" fmla="+- f4 0 f2"/>
                <a:gd name="f36" fmla="+- f3 0 f2"/>
                <a:gd name="f37" fmla="*/ f36 1 29"/>
                <a:gd name="f38" fmla="*/ f35 1 141"/>
                <a:gd name="f39" fmla="*/ 0 1 f37"/>
                <a:gd name="f40" fmla="*/ f3 1 f37"/>
                <a:gd name="f41" fmla="*/ 0 1 f38"/>
                <a:gd name="f42" fmla="*/ f4 1 f38"/>
                <a:gd name="f43" fmla="*/ f39 f33 1"/>
                <a:gd name="f44" fmla="*/ f40 f33 1"/>
                <a:gd name="f45" fmla="*/ f42 f34 1"/>
                <a:gd name="f46" fmla="*/ f41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3" t="f46" r="f44" b="f45"/>
              <a:pathLst>
                <a:path w="29" h="141">
                  <a:moveTo>
                    <a:pt x="f2" y="f2"/>
                  </a:moveTo>
                  <a:cubicBezTo>
                    <a:pt x="f2" y="f5"/>
                    <a:pt x="f6" y="f7"/>
                    <a:pt x="f8" y="f9"/>
                  </a:cubicBez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3" y="f4"/>
                  </a:cubicBezTo>
                  <a:cubicBezTo>
                    <a:pt x="f20" y="f21"/>
                    <a:pt x="f20" y="f22"/>
                    <a:pt x="f23" y="f24"/>
                  </a:cubicBezTo>
                  <a:cubicBezTo>
                    <a:pt x="f25" y="f11"/>
                    <a:pt x="f26" y="f7"/>
                    <a:pt x="f27" y="f16"/>
                  </a:cubicBezTo>
                  <a:cubicBezTo>
                    <a:pt x="f8" y="f14"/>
                    <a:pt x="f28" y="f29"/>
                    <a:pt x="f30" y="f10"/>
                  </a:cubicBezTo>
                  <a:cubicBezTo>
                    <a:pt x="f6" y="f8"/>
                    <a:pt x="f31" y="f32"/>
                    <a:pt x="f2" y="f2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6" name="Freeform 37">
              <a:extLst>
                <a:ext uri="{FF2B5EF4-FFF2-40B4-BE49-F238E27FC236}">
                  <a16:creationId xmlns:a16="http://schemas.microsoft.com/office/drawing/2014/main" id="{494C386F-16A5-3677-6B34-4A8736B82B2A}"/>
                </a:ext>
              </a:extLst>
            </p:cNvPr>
            <p:cNvSpPr/>
            <p:nvPr/>
          </p:nvSpPr>
          <p:spPr>
            <a:xfrm>
              <a:off x="973726" y="5772625"/>
              <a:ext cx="38322" cy="22800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"/>
                <a:gd name="f4" fmla="val 48"/>
                <a:gd name="f5" fmla="val 26"/>
                <a:gd name="f6" fmla="val 1"/>
                <a:gd name="f7" fmla="val 29"/>
                <a:gd name="f8" fmla="val 2"/>
                <a:gd name="f9" fmla="val 33"/>
                <a:gd name="f10" fmla="val 4"/>
                <a:gd name="f11" fmla="val 37"/>
                <a:gd name="f12" fmla="val 5"/>
                <a:gd name="f13" fmla="val 41"/>
                <a:gd name="f14" fmla="val 7"/>
                <a:gd name="f15" fmla="val 44"/>
                <a:gd name="f16" fmla="val 38"/>
                <a:gd name="f17" fmla="val 28"/>
                <a:gd name="f18" fmla="val 19"/>
                <a:gd name="f19" fmla="val 12"/>
                <a:gd name="f20" fmla="val 3"/>
                <a:gd name="f21" fmla="val 6"/>
                <a:gd name="f22" fmla="val 11"/>
                <a:gd name="f23" fmla="*/ f0 1 8"/>
                <a:gd name="f24" fmla="*/ f1 1 48"/>
                <a:gd name="f25" fmla="+- f4 0 f2"/>
                <a:gd name="f26" fmla="+- f3 0 f2"/>
                <a:gd name="f27" fmla="*/ f26 1 8"/>
                <a:gd name="f28" fmla="*/ f25 1 48"/>
                <a:gd name="f29" fmla="*/ 0 1 f27"/>
                <a:gd name="f30" fmla="*/ f3 1 f27"/>
                <a:gd name="f31" fmla="*/ 0 1 f28"/>
                <a:gd name="f32" fmla="*/ f4 1 f28"/>
                <a:gd name="f33" fmla="*/ f29 f23 1"/>
                <a:gd name="f34" fmla="*/ f30 f23 1"/>
                <a:gd name="f35" fmla="*/ f32 f24 1"/>
                <a:gd name="f36" fmla="*/ f31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3" t="f36" r="f34" b="f35"/>
              <a:pathLst>
                <a:path w="8" h="48">
                  <a:moveTo>
                    <a:pt x="f2" y="f5"/>
                  </a:moveTo>
                  <a:cubicBezTo>
                    <a:pt x="f6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3" y="f4"/>
                  </a:cubicBezTo>
                  <a:cubicBezTo>
                    <a:pt x="f14" y="f16"/>
                    <a:pt x="f14" y="f17"/>
                    <a:pt x="f14" y="f18"/>
                  </a:cubicBezTo>
                  <a:cubicBezTo>
                    <a:pt x="f12" y="f19"/>
                    <a:pt x="f20" y="f21"/>
                    <a:pt x="f2" y="f2"/>
                  </a:cubicBezTo>
                  <a:cubicBezTo>
                    <a:pt x="f2" y="f6"/>
                    <a:pt x="f2" y="f20"/>
                    <a:pt x="f2" y="f10"/>
                  </a:cubicBezTo>
                  <a:cubicBezTo>
                    <a:pt x="f2" y="f22"/>
                    <a:pt x="f2" y="f18"/>
                    <a:pt x="f2" y="f5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7" name="Freeform 38">
              <a:extLst>
                <a:ext uri="{FF2B5EF4-FFF2-40B4-BE49-F238E27FC236}">
                  <a16:creationId xmlns:a16="http://schemas.microsoft.com/office/drawing/2014/main" id="{42E88453-5CD4-332B-F373-A47569EB5FDD}"/>
                </a:ext>
              </a:extLst>
            </p:cNvPr>
            <p:cNvSpPr/>
            <p:nvPr/>
          </p:nvSpPr>
          <p:spPr>
            <a:xfrm>
              <a:off x="1006297" y="6322518"/>
              <a:ext cx="210760" cy="53073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4"/>
                <a:gd name="f4" fmla="val 111"/>
                <a:gd name="f5" fmla="val 11"/>
                <a:gd name="f6" fmla="val 28"/>
                <a:gd name="f7" fmla="val 7"/>
                <a:gd name="f8" fmla="val 19"/>
                <a:gd name="f9" fmla="val 4"/>
                <a:gd name="f10" fmla="val 9"/>
                <a:gd name="f11" fmla="val 3"/>
                <a:gd name="f12" fmla="val 16"/>
                <a:gd name="f13" fmla="val 33"/>
                <a:gd name="f14" fmla="val 49"/>
                <a:gd name="f15" fmla="val 12"/>
                <a:gd name="f16" fmla="val 52"/>
                <a:gd name="f17" fmla="val 13"/>
                <a:gd name="f18" fmla="val 55"/>
                <a:gd name="f19" fmla="val 14"/>
                <a:gd name="f20" fmla="val 58"/>
                <a:gd name="f21" fmla="val 22"/>
                <a:gd name="f22" fmla="val 76"/>
                <a:gd name="f23" fmla="val 30"/>
                <a:gd name="f24" fmla="val 94"/>
                <a:gd name="f25" fmla="val 39"/>
                <a:gd name="f26" fmla="val 35"/>
                <a:gd name="f27" fmla="val 92"/>
                <a:gd name="f28" fmla="val 72"/>
                <a:gd name="f29" fmla="val 18"/>
                <a:gd name="f30" fmla="val 15"/>
                <a:gd name="f31" fmla="val 36"/>
                <a:gd name="f32" fmla="*/ f0 1 44"/>
                <a:gd name="f33" fmla="*/ f1 1 111"/>
                <a:gd name="f34" fmla="+- f4 0 f2"/>
                <a:gd name="f35" fmla="+- f3 0 f2"/>
                <a:gd name="f36" fmla="*/ f35 1 44"/>
                <a:gd name="f37" fmla="*/ f34 1 111"/>
                <a:gd name="f38" fmla="*/ 0 1 f36"/>
                <a:gd name="f39" fmla="*/ f3 1 f36"/>
                <a:gd name="f40" fmla="*/ 0 1 f37"/>
                <a:gd name="f41" fmla="*/ f4 1 f37"/>
                <a:gd name="f42" fmla="*/ f38 f32 1"/>
                <a:gd name="f43" fmla="*/ f39 f32 1"/>
                <a:gd name="f44" fmla="*/ f41 f33 1"/>
                <a:gd name="f45" fmla="*/ f40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2" t="f45" r="f43" b="f44"/>
              <a:pathLst>
                <a:path w="44" h="111">
                  <a:moveTo>
                    <a:pt x="f5" y="f6"/>
                  </a:moveTo>
                  <a:cubicBezTo>
                    <a:pt x="f7" y="f8"/>
                    <a:pt x="f9" y="f10"/>
                    <a:pt x="f2" y="f2"/>
                  </a:cubicBezTo>
                  <a:cubicBezTo>
                    <a:pt x="f11" y="f12"/>
                    <a:pt x="f7" y="f13"/>
                    <a:pt x="f5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4"/>
                  </a:cubicBezTo>
                  <a:cubicBezTo>
                    <a:pt x="f3" y="f4"/>
                    <a:pt x="f3" y="f4"/>
                    <a:pt x="f3" y="f4"/>
                  </a:cubicBezTo>
                  <a:cubicBezTo>
                    <a:pt x="f26" y="f27"/>
                    <a:pt x="f6" y="f28"/>
                    <a:pt x="f21" y="f16"/>
                  </a:cubicBezTo>
                  <a:cubicBezTo>
                    <a:pt x="f29" y="f3"/>
                    <a:pt x="f30" y="f31"/>
                    <a:pt x="f5" y="f6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</p:grpSp>
      <p:sp>
        <p:nvSpPr>
          <p:cNvPr id="28" name="Rectangle 6">
            <a:extLst>
              <a:ext uri="{FF2B5EF4-FFF2-40B4-BE49-F238E27FC236}">
                <a16:creationId xmlns:a16="http://schemas.microsoft.com/office/drawing/2014/main" id="{45578269-05F7-6D54-5EDE-8E7735858A17}"/>
              </a:ext>
            </a:extLst>
          </p:cNvPr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766F54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29" name="Title Placeholder 1">
            <a:extLst>
              <a:ext uri="{FF2B5EF4-FFF2-40B4-BE49-F238E27FC236}">
                <a16:creationId xmlns:a16="http://schemas.microsoft.com/office/drawing/2014/main" id="{1E4A2F74-A650-91B5-2D37-0CB913C8DE2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92927" y="624105"/>
            <a:ext cx="8911687" cy="12808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5F9F9544-3E3A-F1BF-4C86-B31FF892E14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589215" y="2133596"/>
            <a:ext cx="8915400" cy="3886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31" name="Date Placeholder 3">
            <a:extLst>
              <a:ext uri="{FF2B5EF4-FFF2-40B4-BE49-F238E27FC236}">
                <a16:creationId xmlns:a16="http://schemas.microsoft.com/office/drawing/2014/main" id="{A1C0B86E-541C-AB55-3DED-349DEB1B6689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10361615" y="6130439"/>
            <a:ext cx="1146282" cy="3703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Century Gothic"/>
              </a:defRPr>
            </a:lvl1pPr>
          </a:lstStyle>
          <a:p>
            <a:pPr lvl="0"/>
            <a:fld id="{18BBA966-8284-4717-8EF9-8A4B6E2DC1E6}" type="datetime1">
              <a:rPr lang="en-GB"/>
              <a:pPr lvl="0"/>
              <a:t>11/10/2025</a:t>
            </a:fld>
            <a:endParaRPr lang="en-GB"/>
          </a:p>
        </p:txBody>
      </p:sp>
      <p:sp>
        <p:nvSpPr>
          <p:cNvPr id="32" name="Footer Placeholder 4">
            <a:extLst>
              <a:ext uri="{FF2B5EF4-FFF2-40B4-BE49-F238E27FC236}">
                <a16:creationId xmlns:a16="http://schemas.microsoft.com/office/drawing/2014/main" id="{44EDB90D-EB05-54AD-C1E1-1F86924E18E3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2589215" y="6135806"/>
            <a:ext cx="76199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33" name="Slide Number Placeholder 5">
            <a:extLst>
              <a:ext uri="{FF2B5EF4-FFF2-40B4-BE49-F238E27FC236}">
                <a16:creationId xmlns:a16="http://schemas.microsoft.com/office/drawing/2014/main" id="{27813F07-C252-58AD-1570-7FB987100E4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531815" y="787783"/>
            <a:ext cx="77976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2000" b="0" i="0" u="none" strike="noStrike" kern="1200" cap="none" spc="0" baseline="0">
                <a:solidFill>
                  <a:srgbClr val="FEFFFF"/>
                </a:solidFill>
                <a:uFillTx/>
                <a:latin typeface="Century Gothic"/>
              </a:defRPr>
            </a:lvl1pPr>
          </a:lstStyle>
          <a:p>
            <a:pPr lvl="0"/>
            <a:fld id="{C42F4595-3D19-4474-9E6A-7AA88A09F819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GB" sz="3600" b="0" i="0" u="none" strike="noStrike" kern="1200" cap="none" spc="0" baseline="0">
          <a:solidFill>
            <a:srgbClr val="262626"/>
          </a:solidFill>
          <a:uFillTx/>
          <a:latin typeface="Century Gothic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53010"/>
        </a:buClr>
        <a:buSzPct val="100000"/>
        <a:buFont typeface="Wingdings 3"/>
        <a:buChar char=""/>
        <a:tabLst/>
        <a:defRPr lang="en-GB" sz="1800" b="0" i="0" u="none" strike="noStrike" kern="1200" cap="none" spc="0" baseline="0">
          <a:solidFill>
            <a:srgbClr val="404040"/>
          </a:solidFill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53010"/>
        </a:buClr>
        <a:buSzPct val="100000"/>
        <a:buFont typeface="Wingdings 3"/>
        <a:buChar char=""/>
        <a:tabLst/>
        <a:defRPr lang="en-GB" sz="1600" b="0" i="0" u="none" strike="noStrike" kern="1200" cap="none" spc="0" baseline="0">
          <a:solidFill>
            <a:srgbClr val="404040"/>
          </a:solidFill>
          <a:uFillTx/>
          <a:latin typeface="Century Gothic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53010"/>
        </a:buClr>
        <a:buSzPct val="100000"/>
        <a:buFont typeface="Wingdings 3"/>
        <a:buChar char=""/>
        <a:tabLst/>
        <a:defRPr lang="en-GB" sz="1400" b="0" i="0" u="none" strike="noStrike" kern="1200" cap="none" spc="0" baseline="0">
          <a:solidFill>
            <a:srgbClr val="404040"/>
          </a:solidFill>
          <a:uFillTx/>
          <a:latin typeface="Century Gothic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53010"/>
        </a:buClr>
        <a:buSzPct val="100000"/>
        <a:buFont typeface="Wingdings 3"/>
        <a:buChar char=""/>
        <a:tabLst/>
        <a:defRPr lang="en-GB" sz="1200" b="0" i="0" u="none" strike="noStrike" kern="1200" cap="none" spc="0" baseline="0">
          <a:solidFill>
            <a:srgbClr val="404040"/>
          </a:solidFill>
          <a:uFillTx/>
          <a:latin typeface="Century Gothic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53010"/>
        </a:buClr>
        <a:buSzPct val="100000"/>
        <a:buFont typeface="Wingdings 3"/>
        <a:buChar char=""/>
        <a:tabLst/>
        <a:defRPr lang="en-GB" sz="1200" b="0" i="0" u="none" strike="noStrike" kern="1200" cap="none" spc="0" baseline="0">
          <a:solidFill>
            <a:srgbClr val="404040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27184-ms-powerpoint-photo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-nc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navigaweb.net/2011/04/se-un-account-email-e-usato-da-altri-e.html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qld.gov.au/community/support-for-carer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is.nhs.uk/insights/article/microsoft-office-365-benefit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presentationskills.me/advantages-and-disadvantages-of-powerpoint/" TargetMode="External"/><Relationship Id="rId5" Type="http://schemas.openxmlformats.org/officeDocument/2006/relationships/hyperlink" Target="https://www.theknowledgeacademy.com/blog/advantages-and-disadvantages-of-powerpoint/" TargetMode="External"/><Relationship Id="rId4" Type="http://schemas.openxmlformats.org/officeDocument/2006/relationships/hyperlink" Target="https://healthinnovationnetwork.com/community-and-care-homes/the-shift-to-digital-embracing-technology-in-the-care-home-sector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cyber-security-strategy-for-health-and-social-care-2023-to-2030/a-cyber-resilient-health-and-adult-social-care-system-in-england-cyber-security-strategy-to-2030" TargetMode="External"/><Relationship Id="rId13" Type="http://schemas.openxmlformats.org/officeDocument/2006/relationships/hyperlink" Target="https://www.england.nhs.uk/long-read/cyber-security/?utm_source=chatgpt.com" TargetMode="External"/><Relationship Id="rId18" Type="http://schemas.openxmlformats.org/officeDocument/2006/relationships/hyperlink" Target="https://www.nuffieldtrust.org.uk/sites/default/files/2021-09/workforce-research-summary-final.pdf" TargetMode="External"/><Relationship Id="rId3" Type="http://schemas.openxmlformats.org/officeDocument/2006/relationships/hyperlink" Target="https://pmc.ncbi.nlm.nih.gov/articles/PMC7296417/?utm_source=chatgpt.com" TargetMode="External"/><Relationship Id="rId21" Type="http://schemas.openxmlformats.org/officeDocument/2006/relationships/hyperlink" Target="https://www.ncsc.gov.uk/guidance/phishing?utm_source=chatgpt.com" TargetMode="External"/><Relationship Id="rId7" Type="http://schemas.openxmlformats.org/officeDocument/2006/relationships/hyperlink" Target="https://www.gov.uk/government/publications/cyber-security-strategy-for-health-and-social-care-2023-to-2030/a-cyber-resilient-health-and-adult-social-care-system-in-england-cyber-security-strategy-to-2030?utm_source=chatgpt.com" TargetMode="External"/><Relationship Id="rId12" Type="http://schemas.openxmlformats.org/officeDocument/2006/relationships/hyperlink" Target="https://ico.org.uk/about-the-ico/media-centre/news-and-blogs/2023/08/ico-publishes-new-guidance-on-sending-bulk-communications-by-email/" TargetMode="External"/><Relationship Id="rId17" Type="http://schemas.openxmlformats.org/officeDocument/2006/relationships/hyperlink" Target="https://www.nuffieldtrust.org.uk/sites/default/files/2021-09/workforce-research-summary-final.pdf?utm_source=chatgpt.com" TargetMode="External"/><Relationship Id="rId2" Type="http://schemas.openxmlformats.org/officeDocument/2006/relationships/hyperlink" Target="https://www.cambridge.org/core/journals/bjpsych-advances/article/email-in-healthcare-pros-cons-and-efficient-use/57CF2D21E20BE6D7B30519BBC0FEBCCD" TargetMode="External"/><Relationship Id="rId16" Type="http://schemas.openxmlformats.org/officeDocument/2006/relationships/hyperlink" Target="https://www.ipsos.com/sites/default/files/ct/publication/documents/2021-12/NHSX_Technology_and_Digital_Skills_Review_Main_Report_November_2021.pdf" TargetMode="External"/><Relationship Id="rId20" Type="http://schemas.openxmlformats.org/officeDocument/2006/relationships/hyperlink" Target="https://support.microsoft.com/en-us/outlook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gov.uk/government/publications/a-plan-for-digital-health-and-social-care" TargetMode="External"/><Relationship Id="rId11" Type="http://schemas.openxmlformats.org/officeDocument/2006/relationships/hyperlink" Target="https://ico.org.uk/about-the-ico/media-centre/news-and-blogs/2023/08/ico-publishes-new-guidance-on-sending-bulk-communications-by-email/?utm_source=chatgpt.com" TargetMode="External"/><Relationship Id="rId5" Type="http://schemas.openxmlformats.org/officeDocument/2006/relationships/hyperlink" Target="https://www.gov.uk/government/publications/a-plan-for-digital-health-and-social-care?utm_source=chatgpt.com" TargetMode="External"/><Relationship Id="rId15" Type="http://schemas.openxmlformats.org/officeDocument/2006/relationships/hyperlink" Target="https://www.ipsos.com/sites/default/files/ct/publication/documents/2021-12/NHSX_Technology_and_Digital_Skills_Review_Main_Report_November_2021.pdf?utm_source=chatgpt.com" TargetMode="External"/><Relationship Id="rId10" Type="http://schemas.openxmlformats.org/officeDocument/2006/relationships/hyperlink" Target="https://ico.org.uk/for-organisations/uk-gdpr-guidance-and-resources/security/encryption/encryption-scenarios/" TargetMode="External"/><Relationship Id="rId19" Type="http://schemas.openxmlformats.org/officeDocument/2006/relationships/hyperlink" Target="https://support.microsoft.com/en-us/outlook?utm_source=chatgpt.com" TargetMode="External"/><Relationship Id="rId4" Type="http://schemas.openxmlformats.org/officeDocument/2006/relationships/hyperlink" Target="https://pmc.ncbi.nlm.nih.gov/articles/PMC10248769/?utm_source=chatgpt.com" TargetMode="External"/><Relationship Id="rId9" Type="http://schemas.openxmlformats.org/officeDocument/2006/relationships/hyperlink" Target="https://ico.org.uk/for-organisations/uk-gdpr-guidance-and-resources/security/encryption/encryption-scenarios/?utm_source=chatgpt.com" TargetMode="External"/><Relationship Id="rId14" Type="http://schemas.openxmlformats.org/officeDocument/2006/relationships/hyperlink" Target="https://www.england.nhs.uk/long-read/cyber-securit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98673-8D97-F768-117E-DDB267C6807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425930" y="2514600"/>
            <a:ext cx="8915400" cy="2262783"/>
          </a:xfrm>
        </p:spPr>
        <p:txBody>
          <a:bodyPr/>
          <a:lstStyle/>
          <a:p>
            <a:pPr lvl="0"/>
            <a:r>
              <a:rPr lang="en-GB" sz="4900" dirty="0"/>
              <a:t>(LCHS4007_BIRM)Digital skills and Research methods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DE8CF3-D335-273D-6B00-0EC6070C52C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046518" y="4777383"/>
            <a:ext cx="9753603" cy="1568991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1100"/>
              <a:t>Diana Garland 2441755</a:t>
            </a:r>
          </a:p>
          <a:p>
            <a:pPr lvl="0">
              <a:lnSpc>
                <a:spcPct val="80000"/>
              </a:lnSpc>
            </a:pPr>
            <a:r>
              <a:rPr lang="en-GB" sz="1100"/>
              <a:t>Samaira kauser 2506113</a:t>
            </a:r>
          </a:p>
          <a:p>
            <a:pPr lvl="0">
              <a:lnSpc>
                <a:spcPct val="80000"/>
              </a:lnSpc>
            </a:pPr>
            <a:r>
              <a:rPr lang="en-GB" sz="1100"/>
              <a:t>Hira Shahnaz  2504719</a:t>
            </a:r>
          </a:p>
          <a:p>
            <a:pPr lvl="0">
              <a:lnSpc>
                <a:spcPct val="80000"/>
              </a:lnSpc>
            </a:pPr>
            <a:r>
              <a:rPr lang="en-GB" sz="1100"/>
              <a:t>Nosheen Rashid  2409358</a:t>
            </a:r>
          </a:p>
          <a:p>
            <a:pPr lvl="0">
              <a:lnSpc>
                <a:spcPct val="80000"/>
              </a:lnSpc>
            </a:pPr>
            <a:endParaRPr lang="en-GB" sz="1100"/>
          </a:p>
          <a:p>
            <a:pPr lvl="0">
              <a:lnSpc>
                <a:spcPct val="80000"/>
              </a:lnSpc>
            </a:pPr>
            <a:r>
              <a:rPr lang="en-GB" sz="1100"/>
              <a:t>                                                  Justin Okoli</a:t>
            </a:r>
          </a:p>
          <a:p>
            <a:pPr lvl="0">
              <a:lnSpc>
                <a:spcPct val="80000"/>
              </a:lnSpc>
            </a:pPr>
            <a:endParaRPr lang="en-GB" sz="11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6A40C-3597-8537-9FE5-06AB165A806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123867" y="508799"/>
            <a:ext cx="3505196" cy="976314"/>
          </a:xfrm>
        </p:spPr>
        <p:txBody>
          <a:bodyPr/>
          <a:lstStyle/>
          <a:p>
            <a:pPr lvl="0"/>
            <a:r>
              <a:rPr lang="en-GB" b="1" u="sng"/>
              <a:t>Power point how its used efficiently 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F9EE0522-0855-7B31-8FD9-9C4AB38E6E2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589215" y="3031958"/>
            <a:ext cx="8977149" cy="3374254"/>
          </a:xfrm>
        </p:spPr>
        <p:txBody>
          <a:bodyPr/>
          <a:lstStyle/>
          <a:p>
            <a:pPr lvl="0"/>
            <a:r>
              <a:rPr lang="en-GB" sz="1600"/>
              <a:t>Power point can be used as a platform to show ideas you want to present</a:t>
            </a:r>
          </a:p>
          <a:p>
            <a:pPr lvl="0"/>
            <a:endParaRPr lang="en-GB" sz="1600"/>
          </a:p>
          <a:p>
            <a:pPr lvl="0"/>
            <a:r>
              <a:rPr lang="en-GB" sz="1600"/>
              <a:t> great way to do meetings</a:t>
            </a:r>
          </a:p>
          <a:p>
            <a:pPr lvl="0"/>
            <a:endParaRPr lang="en-GB" sz="1600"/>
          </a:p>
          <a:p>
            <a:pPr lvl="0"/>
            <a:r>
              <a:rPr lang="en-GB" sz="1600"/>
              <a:t>It’s a great way to engage with people who aren’t  able to attend meetings or prestation’s </a:t>
            </a:r>
          </a:p>
          <a:p>
            <a:pPr lvl="0"/>
            <a:endParaRPr lang="en-GB" sz="1600"/>
          </a:p>
          <a:p>
            <a:pPr lvl="0"/>
            <a:r>
              <a:rPr lang="en-GB" sz="1600"/>
              <a:t> its more fun based it can make your prestation look more appealing. </a:t>
            </a:r>
          </a:p>
          <a:p>
            <a:pPr lvl="0"/>
            <a:endParaRPr lang="en-GB"/>
          </a:p>
          <a:p>
            <a:pPr lvl="0"/>
            <a:endParaRPr lang="en-GB"/>
          </a:p>
          <a:p>
            <a:pPr lvl="0"/>
            <a:endParaRPr lang="en-GB"/>
          </a:p>
        </p:txBody>
      </p:sp>
      <p:pic>
        <p:nvPicPr>
          <p:cNvPr id="4" name="Picture 5" descr="A logo of a company&#10;&#10;AI-generated content may be incorrect.">
            <a:extLst>
              <a:ext uri="{FF2B5EF4-FFF2-40B4-BE49-F238E27FC236}">
                <a16:creationId xmlns:a16="http://schemas.microsoft.com/office/drawing/2014/main" id="{0A2C90ED-093D-CA79-DD7A-EAF5950F07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6285" y="451786"/>
            <a:ext cx="1729715" cy="167373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6">
            <a:extLst>
              <a:ext uri="{FF2B5EF4-FFF2-40B4-BE49-F238E27FC236}">
                <a16:creationId xmlns:a16="http://schemas.microsoft.com/office/drawing/2014/main" id="{8E9B4F37-11D6-3215-B7B9-6374C331D1BB}"/>
              </a:ext>
            </a:extLst>
          </p:cNvPr>
          <p:cNvSpPr txBox="1"/>
          <p:nvPr/>
        </p:nvSpPr>
        <p:spPr>
          <a:xfrm>
            <a:off x="2552309" y="6858000"/>
            <a:ext cx="7087377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  <a:hlinkClick r:id="rId3" tooltip="https://freepngimg.com/png/27184-ms-powerpoint-photo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3C34E-2B01-3702-D521-5BFA3BFFF0C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446090"/>
            <a:ext cx="6694486" cy="976314"/>
          </a:xfrm>
        </p:spPr>
        <p:txBody>
          <a:bodyPr anchorCtr="1"/>
          <a:lstStyle/>
          <a:p>
            <a:pPr lvl="0" algn="ctr"/>
            <a:r>
              <a:rPr lang="en-GB" b="1" u="sng"/>
              <a:t> The benefits and limitations of power point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E7E97-7E88-0DD0-4BBF-8F6B98F68D5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319110" y="1519367"/>
            <a:ext cx="2022707" cy="1288371"/>
          </a:xfrm>
        </p:spPr>
        <p:txBody>
          <a:bodyPr anchor="ctr"/>
          <a:lstStyle/>
          <a:p>
            <a:pPr lvl="0"/>
            <a:r>
              <a:rPr lang="en-GB" sz="2000" u="sng">
                <a:solidFill>
                  <a:srgbClr val="000000"/>
                </a:solidFill>
              </a:rPr>
              <a:t>Benefits</a:t>
            </a:r>
            <a:r>
              <a:rPr lang="en-GB" sz="2000" u="sng"/>
              <a:t> </a:t>
            </a: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1F19E273-7958-D477-7E95-D02039BC4F6B}"/>
              </a:ext>
            </a:extLst>
          </p:cNvPr>
          <p:cNvSpPr txBox="1"/>
          <p:nvPr/>
        </p:nvSpPr>
        <p:spPr>
          <a:xfrm>
            <a:off x="2111258" y="3898727"/>
            <a:ext cx="2146297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Easier to use </a:t>
            </a: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403EC8CC-4902-D08F-0D12-6ACC52B653F3}"/>
              </a:ext>
            </a:extLst>
          </p:cNvPr>
          <p:cNvSpPr txBox="1"/>
          <p:nvPr/>
        </p:nvSpPr>
        <p:spPr>
          <a:xfrm>
            <a:off x="2111258" y="3207267"/>
            <a:ext cx="2438403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Enhanced communications  </a:t>
            </a: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947906DB-6B69-C95B-A271-5C2AEB411DE8}"/>
              </a:ext>
            </a:extLst>
          </p:cNvPr>
          <p:cNvSpPr txBox="1"/>
          <p:nvPr/>
        </p:nvSpPr>
        <p:spPr>
          <a:xfrm>
            <a:off x="2111258" y="4519998"/>
            <a:ext cx="178764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Operational efficiency </a:t>
            </a: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6D21D735-2CFF-F956-5087-53D6C3F77F02}"/>
              </a:ext>
            </a:extLst>
          </p:cNvPr>
          <p:cNvSpPr txBox="1"/>
          <p:nvPr/>
        </p:nvSpPr>
        <p:spPr>
          <a:xfrm>
            <a:off x="7962896" y="1879604"/>
            <a:ext cx="2552703" cy="3810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sng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Limitations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</a:t>
            </a:r>
          </a:p>
        </p:txBody>
      </p:sp>
      <p:sp>
        <p:nvSpPr>
          <p:cNvPr id="8" name="TextBox 9">
            <a:extLst>
              <a:ext uri="{FF2B5EF4-FFF2-40B4-BE49-F238E27FC236}">
                <a16:creationId xmlns:a16="http://schemas.microsoft.com/office/drawing/2014/main" id="{737B4FAC-67F0-77E3-C97C-A76857796A81}"/>
              </a:ext>
            </a:extLst>
          </p:cNvPr>
          <p:cNvSpPr txBox="1"/>
          <p:nvPr/>
        </p:nvSpPr>
        <p:spPr>
          <a:xfrm>
            <a:off x="7162796" y="2614141"/>
            <a:ext cx="2438403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Can be tricky for some to get the hang of </a:t>
            </a:r>
          </a:p>
        </p:txBody>
      </p:sp>
      <p:sp>
        <p:nvSpPr>
          <p:cNvPr id="9" name="TextBox 11">
            <a:extLst>
              <a:ext uri="{FF2B5EF4-FFF2-40B4-BE49-F238E27FC236}">
                <a16:creationId xmlns:a16="http://schemas.microsoft.com/office/drawing/2014/main" id="{9AAD2A5D-BE36-E620-6CF6-59D797907481}"/>
              </a:ext>
            </a:extLst>
          </p:cNvPr>
          <p:cNvSpPr txBox="1"/>
          <p:nvPr/>
        </p:nvSpPr>
        <p:spPr>
          <a:xfrm>
            <a:off x="7162796" y="3497817"/>
            <a:ext cx="2247896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PowerPoint can cost quite a lot </a:t>
            </a:r>
          </a:p>
        </p:txBody>
      </p:sp>
      <p:sp>
        <p:nvSpPr>
          <p:cNvPr id="10" name="TextBox 12">
            <a:extLst>
              <a:ext uri="{FF2B5EF4-FFF2-40B4-BE49-F238E27FC236}">
                <a16:creationId xmlns:a16="http://schemas.microsoft.com/office/drawing/2014/main" id="{68E60F7F-062B-DE7A-E562-8C559C2DBACB}"/>
              </a:ext>
            </a:extLst>
          </p:cNvPr>
          <p:cNvSpPr txBox="1"/>
          <p:nvPr/>
        </p:nvSpPr>
        <p:spPr>
          <a:xfrm>
            <a:off x="7162796" y="4381503"/>
            <a:ext cx="2120895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To some PowerPoint might feel out dated </a:t>
            </a:r>
          </a:p>
        </p:txBody>
      </p:sp>
      <p:pic>
        <p:nvPicPr>
          <p:cNvPr id="11" name="Picture 14" descr="A cartoon emoji with a thumbs up&#10;&#10;AI-generated content may be incorrect.">
            <a:extLst>
              <a:ext uri="{FF2B5EF4-FFF2-40B4-BE49-F238E27FC236}">
                <a16:creationId xmlns:a16="http://schemas.microsoft.com/office/drawing/2014/main" id="{729A7BC0-0FC3-5CE6-FF25-0967A144DC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385" y="1519367"/>
            <a:ext cx="1396810" cy="97631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16" descr="A yellow face with black eyes&#10;&#10;AI-generated content may be incorrect.">
            <a:extLst>
              <a:ext uri="{FF2B5EF4-FFF2-40B4-BE49-F238E27FC236}">
                <a16:creationId xmlns:a16="http://schemas.microsoft.com/office/drawing/2014/main" id="{92B505BF-8F51-5730-A4E0-E6FBB46462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5129" y="4519998"/>
            <a:ext cx="1553172" cy="155317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TextBox 17">
            <a:extLst>
              <a:ext uri="{FF2B5EF4-FFF2-40B4-BE49-F238E27FC236}">
                <a16:creationId xmlns:a16="http://schemas.microsoft.com/office/drawing/2014/main" id="{26D963BE-FF81-4F5D-F39D-BC52A28A6332}"/>
              </a:ext>
            </a:extLst>
          </p:cNvPr>
          <p:cNvSpPr txBox="1"/>
          <p:nvPr/>
        </p:nvSpPr>
        <p:spPr>
          <a:xfrm>
            <a:off x="2111258" y="2473067"/>
            <a:ext cx="1912696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Improved staff training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E92BA-DC58-6393-3855-E227920332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446090"/>
            <a:ext cx="7479819" cy="2243946"/>
          </a:xfrm>
        </p:spPr>
        <p:txBody>
          <a:bodyPr anchorCtr="1"/>
          <a:lstStyle/>
          <a:p>
            <a:pPr lvl="0" algn="ctr"/>
            <a:r>
              <a:rPr lang="en-GB" b="1" u="sng"/>
              <a:t>Using Microsoft outlook to improve communication and efficiency at sun rise care home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6A06A94-56A3-56A8-A0D7-9E6B2C69811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919362" y="5224305"/>
            <a:ext cx="3505196" cy="4262439"/>
          </a:xfrm>
        </p:spPr>
        <p:txBody>
          <a:bodyPr/>
          <a:lstStyle/>
          <a:p>
            <a:pPr lvl="0"/>
            <a:r>
              <a:rPr lang="en-GB"/>
              <a:t>Presented by: Hira Shahnaz </a:t>
            </a:r>
          </a:p>
          <a:p>
            <a:pPr lvl="0"/>
            <a:r>
              <a:rPr lang="en-GB"/>
              <a:t>Student No. 2504719</a:t>
            </a:r>
          </a:p>
        </p:txBody>
      </p:sp>
      <p:pic>
        <p:nvPicPr>
          <p:cNvPr id="4" name="Picture 4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D2383E6A-3C69-F687-BDEA-22ED90D72F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7875" y="3667018"/>
            <a:ext cx="3047996" cy="199072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BFD3CCE7-AB7A-AFA9-54BD-87705C0BB576}"/>
              </a:ext>
            </a:extLst>
          </p:cNvPr>
          <p:cNvSpPr txBox="1"/>
          <p:nvPr/>
        </p:nvSpPr>
        <p:spPr>
          <a:xfrm>
            <a:off x="6687875" y="5657740"/>
            <a:ext cx="304799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www.navigaweb.net/2011/04/se-un-account-email-e-usato-da-altri-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str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56E31-4421-DC79-D6D1-5CDCBE79A04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87670" y="508799"/>
            <a:ext cx="3505196" cy="976314"/>
          </a:xfrm>
        </p:spPr>
        <p:txBody>
          <a:bodyPr/>
          <a:lstStyle/>
          <a:p>
            <a:pPr lvl="0"/>
            <a:r>
              <a:rPr lang="en-GB" b="1" u="sng"/>
              <a:t>Introduction to outlook 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F4E71F78-E8DA-9A1B-C3EE-CDABAA3C085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371600" y="1663695"/>
            <a:ext cx="10452094" cy="4800600"/>
          </a:xfrm>
        </p:spPr>
        <p:txBody>
          <a:bodyPr/>
          <a:lstStyle/>
          <a:p>
            <a:pPr marL="285750" lvl="0" indent="-285750">
              <a:buFont typeface="Arial" pitchFamily="34"/>
              <a:buChar char="•"/>
            </a:pPr>
            <a:r>
              <a:rPr lang="en-GB">
                <a:latin typeface="Aptos"/>
              </a:rPr>
              <a:t>Microsoft outlook is a key tool inn Microsoft 365 for email, calendar, contacts and tasks ( Microsoft, 2025).</a:t>
            </a:r>
          </a:p>
          <a:p>
            <a:pPr lvl="0"/>
            <a:endParaRPr lang="en-GB">
              <a:latin typeface="Aptos"/>
            </a:endParaRPr>
          </a:p>
          <a:p>
            <a:pPr marL="285750" lvl="0" indent="-285750">
              <a:buFont typeface="Arial" pitchFamily="34"/>
              <a:buChar char="•"/>
            </a:pPr>
            <a:endParaRPr lang="en-GB">
              <a:latin typeface="Aptos"/>
            </a:endParaRPr>
          </a:p>
          <a:p>
            <a:pPr marL="285750" lvl="0" indent="-285750">
              <a:buFont typeface="Arial" pitchFamily="34"/>
              <a:buChar char="•"/>
            </a:pPr>
            <a:r>
              <a:rPr lang="en-GB">
                <a:latin typeface="Aptos"/>
              </a:rPr>
              <a:t>It is widely used in health and social care to support professional collaboration ( Fridman et al.,2023).</a:t>
            </a:r>
          </a:p>
          <a:p>
            <a:pPr marL="285750" lvl="0" indent="-285750">
              <a:buFont typeface="Arial" pitchFamily="34"/>
              <a:buChar char="•"/>
            </a:pPr>
            <a:endParaRPr lang="en-GB">
              <a:latin typeface="Aptos"/>
            </a:endParaRPr>
          </a:p>
          <a:p>
            <a:pPr lvl="0"/>
            <a:endParaRPr lang="en-GB">
              <a:latin typeface="Aptos"/>
            </a:endParaRPr>
          </a:p>
          <a:p>
            <a:pPr marL="285750" lvl="0" indent="-285750">
              <a:buFont typeface="Arial" pitchFamily="34"/>
              <a:buChar char="•"/>
            </a:pPr>
            <a:r>
              <a:rPr lang="en-GB">
                <a:latin typeface="Aptos"/>
              </a:rPr>
              <a:t>Outlook helps combine communication and scheduling into one secure platform (De Gagne et al., 2020).</a:t>
            </a:r>
          </a:p>
          <a:p>
            <a:pPr marL="285750" lvl="0" indent="-285750">
              <a:buFont typeface="Arial" pitchFamily="34"/>
              <a:buChar char="•"/>
            </a:pPr>
            <a:endParaRPr lang="en-GB">
              <a:latin typeface="Aptos"/>
            </a:endParaRPr>
          </a:p>
          <a:p>
            <a:pPr marL="285750" lvl="0" indent="-285750">
              <a:buFont typeface="Arial" pitchFamily="34"/>
              <a:buChar char="•"/>
            </a:pPr>
            <a:r>
              <a:rPr lang="en-GB">
                <a:latin typeface="Aptos"/>
              </a:rPr>
              <a:t>Staff can use outlook email to coordinate between nurses, administrators, and doctors (Ginn, 2024)</a:t>
            </a:r>
          </a:p>
          <a:p>
            <a:pPr lvl="0"/>
            <a:endParaRPr lang="en-GB">
              <a:latin typeface="Aptos"/>
            </a:endParaRPr>
          </a:p>
          <a:p>
            <a:pPr marL="285750" lvl="0" indent="-285750">
              <a:buFont typeface="Arial" pitchFamily="34"/>
              <a:buChar char="•"/>
            </a:pPr>
            <a:r>
              <a:rPr lang="en-GB">
                <a:latin typeface="Aptos"/>
              </a:rPr>
              <a:t>The calendar supports scheduling of staff shifts and resident appointments (Department of health and social care NHS England, 2022).</a:t>
            </a:r>
          </a:p>
          <a:p>
            <a:pPr marL="285750" lvl="0" indent="-285750">
              <a:buFont typeface="Arial" pitchFamily="34"/>
              <a:buChar char="•"/>
            </a:pPr>
            <a:r>
              <a:rPr lang="en-GB">
                <a:latin typeface="Aptos"/>
              </a:rPr>
              <a:t>Contact list enable fast communication with families and emergency service ( Fridman et al., 2023).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25DE4-5B6F-3FF9-5742-6F7516A410C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34409" y="522286"/>
            <a:ext cx="3505196" cy="976314"/>
          </a:xfrm>
        </p:spPr>
        <p:txBody>
          <a:bodyPr/>
          <a:lstStyle/>
          <a:p>
            <a:pPr lvl="0"/>
            <a:r>
              <a:rPr lang="en-GB" b="1" u="sng">
                <a:latin typeface="Aptos"/>
              </a:rPr>
              <a:t>Benefits of outlook in care home 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D4808B21-8B51-45A3-56A5-7CDB7B293EF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992313" y="1954209"/>
            <a:ext cx="3989380" cy="4262439"/>
          </a:xfrm>
        </p:spPr>
        <p:txBody>
          <a:bodyPr/>
          <a:lstStyle/>
          <a:p>
            <a:pPr marL="285750" lvl="0" indent="-285750">
              <a:buFont typeface="Arial" pitchFamily="34"/>
              <a:buChar char="•"/>
            </a:pPr>
            <a:r>
              <a:rPr lang="en-GB" sz="1600">
                <a:latin typeface="Aptos"/>
              </a:rPr>
              <a:t>Improves internal and external communication across care teams (Ginn, 2024).</a:t>
            </a:r>
          </a:p>
          <a:p>
            <a:pPr marL="285750" lvl="0" indent="-285750">
              <a:buFont typeface="Arial" pitchFamily="34"/>
              <a:buChar char="•"/>
            </a:pPr>
            <a:r>
              <a:rPr lang="en-GB" sz="1600">
                <a:latin typeface="Aptos"/>
              </a:rPr>
              <a:t>Reduces reliance on paperwork by enabling digital scheduling (Ipsos MORI et al., 2021)</a:t>
            </a:r>
          </a:p>
          <a:p>
            <a:pPr marL="285750" lvl="0" indent="-285750">
              <a:buFont typeface="Arial" pitchFamily="34"/>
              <a:buChar char="•"/>
            </a:pPr>
            <a:r>
              <a:rPr lang="en-GB" sz="1600">
                <a:latin typeface="Aptos"/>
              </a:rPr>
              <a:t>Provides encryption and security features for sensitive health data (ICO, 2025)</a:t>
            </a:r>
          </a:p>
          <a:p>
            <a:pPr marL="285750" lvl="0" indent="-285750">
              <a:buFont typeface="Arial" pitchFamily="34"/>
              <a:buChar char="•"/>
            </a:pPr>
            <a:r>
              <a:rPr lang="en-GB" sz="1600">
                <a:latin typeface="Aptos"/>
              </a:rPr>
              <a:t>Accessible via mobile and HWB app for flexible working ( Microsoft, 2025).</a:t>
            </a:r>
          </a:p>
          <a:p>
            <a:pPr marL="285750" lvl="0" indent="-285750">
              <a:buFont typeface="Arial" pitchFamily="34"/>
              <a:buChar char="•"/>
            </a:pPr>
            <a:endParaRPr lang="en-GB"/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7714514B-6AC8-1287-ACF4-0B3E39A04D7E}"/>
              </a:ext>
            </a:extLst>
          </p:cNvPr>
          <p:cNvSpPr txBox="1"/>
          <p:nvPr/>
        </p:nvSpPr>
        <p:spPr>
          <a:xfrm>
            <a:off x="7315200" y="852275"/>
            <a:ext cx="3479804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sng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Limitations of outlook in care home 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CDD0A51D-8734-A4AD-8FE2-28FADD50A897}"/>
              </a:ext>
            </a:extLst>
          </p:cNvPr>
          <p:cNvSpPr txBox="1"/>
          <p:nvPr/>
        </p:nvSpPr>
        <p:spPr>
          <a:xfrm>
            <a:off x="6692895" y="1954209"/>
            <a:ext cx="5105396" cy="31393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Low digital skills among staff may reduce efficiency (Oung et al., 2021)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Email overload may result in missed communication (Ginn, 2024).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Dependence on reliable internet connectivity is a barrier (Ipsos MORI et al., 2021).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Phishing attacks and data risks require strong safeguards ( NCSC, 2024).</a:t>
            </a:r>
          </a:p>
        </p:txBody>
      </p:sp>
      <p:pic>
        <p:nvPicPr>
          <p:cNvPr id="6" name="Picture 7" descr="A thumb up with a smiley face&#10;&#10;AI-generated content may be incorrect.">
            <a:extLst>
              <a:ext uri="{FF2B5EF4-FFF2-40B4-BE49-F238E27FC236}">
                <a16:creationId xmlns:a16="http://schemas.microsoft.com/office/drawing/2014/main" id="{88990DD6-CD4A-A917-BC21-2FAE72AFB3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816" y="1319268"/>
            <a:ext cx="1269882" cy="126988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9" descr="A white hand with a thumb down&#10;&#10;AI-generated content may be incorrect.">
            <a:extLst>
              <a:ext uri="{FF2B5EF4-FFF2-40B4-BE49-F238E27FC236}">
                <a16:creationId xmlns:a16="http://schemas.microsoft.com/office/drawing/2014/main" id="{0150A64E-78AF-28E1-EE12-DC52AA045B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1365" y="5093528"/>
            <a:ext cx="1366936" cy="151487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AE112-D186-E00E-C5CC-D953E804683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446090"/>
            <a:ext cx="5526084" cy="976314"/>
          </a:xfrm>
        </p:spPr>
        <p:txBody>
          <a:bodyPr anchorCtr="1"/>
          <a:lstStyle/>
          <a:p>
            <a:pPr lvl="0" algn="ctr"/>
            <a:r>
              <a:rPr lang="en-GB" b="1" u="sng">
                <a:latin typeface="Aptos"/>
              </a:rPr>
              <a:t>Digital safety checklist(outlook)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EFA7415F-0CA8-A7AC-F0EE-5E2EA83725F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589215" y="1598608"/>
            <a:ext cx="7824785" cy="4294196"/>
          </a:xfrm>
        </p:spPr>
        <p:txBody>
          <a:bodyPr/>
          <a:lstStyle/>
          <a:p>
            <a:pPr marL="285750" lvl="0" indent="-285750">
              <a:buFont typeface="Arial" pitchFamily="34"/>
              <a:buChar char="•"/>
            </a:pPr>
            <a:r>
              <a:rPr lang="en-GB">
                <a:latin typeface="Aptos"/>
              </a:rPr>
              <a:t>Use secure logins and two factor authentication (NHS England, 2025).</a:t>
            </a:r>
          </a:p>
          <a:p>
            <a:pPr marL="285750" lvl="0" indent="-285750">
              <a:buFont typeface="Arial" pitchFamily="34"/>
              <a:buChar char="•"/>
            </a:pPr>
            <a:endParaRPr lang="en-GB">
              <a:latin typeface="Aptos"/>
            </a:endParaRPr>
          </a:p>
          <a:p>
            <a:pPr marL="285750" lvl="0" indent="-285750">
              <a:buFont typeface="Arial" pitchFamily="34"/>
              <a:buChar char="•"/>
            </a:pPr>
            <a:r>
              <a:rPr lang="en-GB">
                <a:latin typeface="Aptos"/>
              </a:rPr>
              <a:t>Avoid phishing emails by checking sender details carefully (NCSC, 2024). </a:t>
            </a:r>
          </a:p>
          <a:p>
            <a:pPr marL="285750" lvl="0" indent="-285750">
              <a:buFont typeface="Arial" pitchFamily="34"/>
              <a:buChar char="•"/>
            </a:pPr>
            <a:endParaRPr lang="en-GB">
              <a:latin typeface="Aptos"/>
            </a:endParaRPr>
          </a:p>
          <a:p>
            <a:pPr marL="285750" lvl="0" indent="-285750">
              <a:buFont typeface="Arial" pitchFamily="34"/>
              <a:buChar char="•"/>
            </a:pPr>
            <a:endParaRPr lang="en-GB">
              <a:latin typeface="Aptos"/>
            </a:endParaRPr>
          </a:p>
          <a:p>
            <a:pPr marL="285750" lvl="0" indent="-285750">
              <a:buFont typeface="Arial" pitchFamily="34"/>
              <a:buChar char="•"/>
            </a:pPr>
            <a:r>
              <a:rPr lang="en-GB">
                <a:latin typeface="Aptos"/>
              </a:rPr>
              <a:t>Share documents securely via OneDrive instead of attachments (Department of Health and social care and NHS England, 2022).</a:t>
            </a:r>
          </a:p>
          <a:p>
            <a:pPr marL="285750" lvl="0" indent="-285750">
              <a:buFont typeface="Arial" pitchFamily="34"/>
              <a:buChar char="•"/>
            </a:pPr>
            <a:endParaRPr lang="en-GB">
              <a:latin typeface="Aptos"/>
            </a:endParaRPr>
          </a:p>
          <a:p>
            <a:pPr lvl="0"/>
            <a:endParaRPr lang="en-GB">
              <a:latin typeface="Aptos"/>
            </a:endParaRPr>
          </a:p>
          <a:p>
            <a:pPr marL="285750" lvl="0" indent="-285750">
              <a:buFont typeface="Arial" pitchFamily="34"/>
              <a:buChar char="•"/>
            </a:pPr>
            <a:r>
              <a:rPr lang="en-GB">
                <a:latin typeface="Aptos"/>
              </a:rPr>
              <a:t>Encrypt sensitive emails to protect patient confidentiality (ICO, 2025).</a:t>
            </a:r>
          </a:p>
        </p:txBody>
      </p:sp>
      <p:pic>
        <p:nvPicPr>
          <p:cNvPr id="4" name="Picture 5" descr="A green check mark on a black background&#10;&#10;AI-generated content may be incorrect.">
            <a:extLst>
              <a:ext uri="{FF2B5EF4-FFF2-40B4-BE49-F238E27FC236}">
                <a16:creationId xmlns:a16="http://schemas.microsoft.com/office/drawing/2014/main" id="{E6B8D0F2-45EA-EB26-0D8E-7A8513FFFA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0504" y="654052"/>
            <a:ext cx="2366119" cy="220344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145FA-C476-2D54-FCAB-0AFBA7FC7AB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26009" y="382584"/>
            <a:ext cx="3505196" cy="976314"/>
          </a:xfrm>
        </p:spPr>
        <p:txBody>
          <a:bodyPr/>
          <a:lstStyle/>
          <a:p>
            <a:pPr lvl="0"/>
            <a:r>
              <a:rPr lang="en-GB" b="1" u="sng"/>
              <a:t>Impact of limited digital skills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1CF67B12-129D-8DF1-5CD6-767547E0AEB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589215" y="1598608"/>
            <a:ext cx="7291389" cy="4262439"/>
          </a:xfrm>
        </p:spPr>
        <p:txBody>
          <a:bodyPr/>
          <a:lstStyle/>
          <a:p>
            <a:pPr lvl="0"/>
            <a:endParaRPr lang="en-GB"/>
          </a:p>
          <a:p>
            <a:pPr lvl="0"/>
            <a:r>
              <a:rPr lang="en-GB"/>
              <a:t>It can lead to work not being done to it best ability</a:t>
            </a:r>
          </a:p>
          <a:p>
            <a:pPr lvl="0"/>
            <a:endParaRPr lang="en-GB"/>
          </a:p>
          <a:p>
            <a:pPr lvl="0"/>
            <a:r>
              <a:rPr lang="en-GB"/>
              <a:t>It can effect the care quality that is given with the care home </a:t>
            </a:r>
          </a:p>
          <a:p>
            <a:pPr lvl="0"/>
            <a:endParaRPr lang="en-GB"/>
          </a:p>
          <a:p>
            <a:pPr lvl="0"/>
            <a:r>
              <a:rPr lang="en-GB"/>
              <a:t>It can also lead to missed opportunities within the work place </a:t>
            </a:r>
          </a:p>
          <a:p>
            <a:pPr lvl="0"/>
            <a:endParaRPr lang="en-GB"/>
          </a:p>
          <a:p>
            <a:pPr lvl="0"/>
            <a:r>
              <a:rPr lang="en-GB"/>
              <a:t>Staff might find it hard when it comes to care planning and communication </a:t>
            </a:r>
          </a:p>
          <a:p>
            <a:pPr lvl="0"/>
            <a:endParaRPr lang="en-GB"/>
          </a:p>
          <a:p>
            <a:pPr lvl="0"/>
            <a:r>
              <a:rPr lang="en-GB"/>
              <a:t>It can also reduce quality of care given within the care home </a:t>
            </a:r>
          </a:p>
          <a:p>
            <a:pPr lvl="0"/>
            <a:endParaRPr lang="en-GB"/>
          </a:p>
          <a:p>
            <a:pPr lvl="0"/>
            <a:endParaRPr lang="en-GB"/>
          </a:p>
        </p:txBody>
      </p:sp>
      <p:pic>
        <p:nvPicPr>
          <p:cNvPr id="4" name="Picture 4" descr="A computer monitor and keyboard&#10;&#10;AI-generated content may be incorrect.">
            <a:extLst>
              <a:ext uri="{FF2B5EF4-FFF2-40B4-BE49-F238E27FC236}">
                <a16:creationId xmlns:a16="http://schemas.microsoft.com/office/drawing/2014/main" id="{10106B7E-B82F-7D0A-D053-2B035590FA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1392" y="327026"/>
            <a:ext cx="1438762" cy="133985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E2DB5-FA73-E1C7-6A8A-0F22116EEB3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74965" y="71158"/>
            <a:ext cx="3100382" cy="1573206"/>
          </a:xfrm>
        </p:spPr>
        <p:txBody>
          <a:bodyPr/>
          <a:lstStyle/>
          <a:p>
            <a:pPr lvl="0"/>
            <a:r>
              <a:rPr lang="en-GB" sz="1800" b="1" u="sng"/>
              <a:t>Safe  logins</a:t>
            </a:r>
            <a:br>
              <a:rPr lang="en-GB" sz="1800" b="1" u="sng"/>
            </a:br>
            <a:r>
              <a:rPr lang="en-GB" sz="1800" b="1" u="sng"/>
              <a:t> </a:t>
            </a:r>
            <a:br>
              <a:rPr lang="en-GB" sz="1800" b="1" u="sng"/>
            </a:br>
            <a:br>
              <a:rPr lang="en-GB" sz="1800" b="1" u="sng"/>
            </a:br>
            <a:r>
              <a:rPr lang="en-GB" sz="1800" b="1" u="sng"/>
              <a:t> </a:t>
            </a:r>
            <a:br>
              <a:rPr lang="en-GB" sz="1800" b="1" u="sng"/>
            </a:br>
            <a:endParaRPr lang="en-GB" sz="1800" b="1" u="sng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F5E6D7ED-8C4F-04A9-37FB-7F4E1E3CB5B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793485" y="610636"/>
            <a:ext cx="4484683" cy="2235150"/>
          </a:xfrm>
        </p:spPr>
        <p:txBody>
          <a:bodyPr>
            <a:noAutofit/>
          </a:bodyPr>
          <a:lstStyle/>
          <a:p>
            <a:pPr marL="285750" lvl="0" indent="-285750">
              <a:buFont typeface="Arial" pitchFamily="34"/>
              <a:buChar char="•"/>
            </a:pPr>
            <a:r>
              <a:rPr lang="en-GB" sz="1800">
                <a:latin typeface="Aptos"/>
              </a:rPr>
              <a:t>Use strong passwords (letters, numbers, symbols)</a:t>
            </a:r>
          </a:p>
          <a:p>
            <a:pPr marL="285750" lvl="0" indent="-285750">
              <a:buFont typeface="Arial" pitchFamily="34"/>
              <a:buChar char="•"/>
            </a:pPr>
            <a:r>
              <a:rPr lang="en-GB" sz="1800">
                <a:latin typeface="Aptos"/>
              </a:rPr>
              <a:t>Change password often</a:t>
            </a:r>
          </a:p>
          <a:p>
            <a:pPr marL="285750" lvl="0" indent="-285750">
              <a:buFont typeface="Arial" pitchFamily="34"/>
              <a:buChar char="•"/>
            </a:pPr>
            <a:r>
              <a:rPr lang="en-GB" sz="1800">
                <a:latin typeface="Aptos"/>
              </a:rPr>
              <a:t>Never share your password</a:t>
            </a:r>
          </a:p>
          <a:p>
            <a:pPr marL="285750" lvl="0" indent="-285750">
              <a:buFont typeface="Arial" pitchFamily="34"/>
              <a:buChar char="•"/>
            </a:pPr>
            <a:r>
              <a:rPr lang="en-GB" sz="1800">
                <a:latin typeface="Aptos"/>
              </a:rPr>
              <a:t>Use extra login steps (2-step login)</a:t>
            </a:r>
          </a:p>
          <a:p>
            <a:pPr marL="285750" lvl="0" indent="-285750">
              <a:buFont typeface="Arial" pitchFamily="34"/>
              <a:buChar char="•"/>
            </a:pPr>
            <a:r>
              <a:rPr lang="en-GB" sz="1800">
                <a:latin typeface="Aptos"/>
              </a:rPr>
              <a:t>Log out when finished </a:t>
            </a:r>
          </a:p>
          <a:p>
            <a:pPr marL="285750" lvl="0" indent="-285750">
              <a:buFont typeface="Arial" pitchFamily="34"/>
              <a:buChar char="•"/>
            </a:pPr>
            <a:r>
              <a:rPr lang="en-GB" sz="1800">
                <a:latin typeface="Aptos"/>
              </a:rPr>
              <a:t>Lock your screen if you walk away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73F6C9EB-D66A-85EE-F4D1-1C5170DE313C}"/>
              </a:ext>
            </a:extLst>
          </p:cNvPr>
          <p:cNvSpPr txBox="1"/>
          <p:nvPr/>
        </p:nvSpPr>
        <p:spPr>
          <a:xfrm>
            <a:off x="1939927" y="3366070"/>
            <a:ext cx="345440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sng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Patient privacy keeping patient information private 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43AB12C2-EBAE-B4B0-A09B-955D3B664FFA}"/>
              </a:ext>
            </a:extLst>
          </p:cNvPr>
          <p:cNvSpPr txBox="1"/>
          <p:nvPr/>
        </p:nvSpPr>
        <p:spPr>
          <a:xfrm>
            <a:off x="1560908" y="4037633"/>
            <a:ext cx="3783009" cy="28623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Only check patient info if you need it for your job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Keep your screen out of public view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Don’t talk about patients in public areas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Never use whatsapp or personal texts for patient info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Go to regular training on privacy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1217F9C1-55AC-C6E6-A8F9-44DF931091F3}"/>
              </a:ext>
            </a:extLst>
          </p:cNvPr>
          <p:cNvSpPr txBox="1"/>
          <p:nvPr/>
        </p:nvSpPr>
        <p:spPr>
          <a:xfrm>
            <a:off x="8610603" y="325663"/>
            <a:ext cx="330199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sng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Email safety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CA63E804-C19D-8050-1BB5-7194526277D3}"/>
              </a:ext>
            </a:extLst>
          </p:cNvPr>
          <p:cNvSpPr txBox="1"/>
          <p:nvPr/>
        </p:nvSpPr>
        <p:spPr>
          <a:xfrm>
            <a:off x="7456483" y="694989"/>
            <a:ext cx="3721095" cy="25853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Don’t open strange or unknown emails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Be careful with links and attachments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Use work email only for work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Don’t send private info unless its secure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Tell your manager or IT if you get a suspicious email </a:t>
            </a: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D45C51F5-E8A6-7F21-49A6-DBF356250880}"/>
              </a:ext>
            </a:extLst>
          </p:cNvPr>
          <p:cNvSpPr txBox="1"/>
          <p:nvPr/>
        </p:nvSpPr>
        <p:spPr>
          <a:xfrm>
            <a:off x="7619210" y="3319902"/>
            <a:ext cx="3912397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sng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Keeping files safe 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A94F52C8-5BEE-53DD-D964-3741D7241326}"/>
              </a:ext>
            </a:extLst>
          </p:cNvPr>
          <p:cNvSpPr txBox="1"/>
          <p:nvPr/>
        </p:nvSpPr>
        <p:spPr>
          <a:xfrm>
            <a:off x="6946504" y="4150900"/>
            <a:ext cx="5257800" cy="17543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Save files in safe, secure folders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Don’t use USBs or personal phones for patient info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Delete old files when not needed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Back up files safely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Avoid using patient names in file names </a:t>
            </a:r>
          </a:p>
        </p:txBody>
      </p:sp>
      <p:pic>
        <p:nvPicPr>
          <p:cNvPr id="10" name="Picture 11" descr="A nurse giving an old person a blood test&#10;&#10;AI-generated content may be incorrect.">
            <a:extLst>
              <a:ext uri="{FF2B5EF4-FFF2-40B4-BE49-F238E27FC236}">
                <a16:creationId xmlns:a16="http://schemas.microsoft.com/office/drawing/2014/main" id="{2DA7A4EE-FD22-8F39-41C0-7D284AED24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7070" y="945279"/>
            <a:ext cx="1909413" cy="127356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13" descr="A person serving food to an old person&#10;&#10;AI-generated content may be incorrect.">
            <a:extLst>
              <a:ext uri="{FF2B5EF4-FFF2-40B4-BE49-F238E27FC236}">
                <a16:creationId xmlns:a16="http://schemas.microsoft.com/office/drawing/2014/main" id="{A68AD145-2026-E01E-3B82-042BD46AFA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39" y="3465630"/>
            <a:ext cx="1562435" cy="156243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TextBox 14">
            <a:extLst>
              <a:ext uri="{FF2B5EF4-FFF2-40B4-BE49-F238E27FC236}">
                <a16:creationId xmlns:a16="http://schemas.microsoft.com/office/drawing/2014/main" id="{0DBCEF3D-6893-6D89-CF04-6AD9320CF3F6}"/>
              </a:ext>
            </a:extLst>
          </p:cNvPr>
          <p:cNvSpPr txBox="1"/>
          <p:nvPr/>
        </p:nvSpPr>
        <p:spPr>
          <a:xfrm>
            <a:off x="88239" y="2904408"/>
            <a:ext cx="218713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www.qld.gov.au/community/support-for-carer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89DACAC-F5E1-D792-15C6-F20190AFC6D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993894" y="-634995"/>
            <a:ext cx="9358317" cy="7181853"/>
          </a:xfrm>
        </p:spPr>
        <p:txBody>
          <a:bodyPr anchor="ctr"/>
          <a:lstStyle/>
          <a:p>
            <a:pPr lvl="0"/>
            <a:r>
              <a:rPr lang="en-GB" sz="1800">
                <a:latin typeface="Aptos Display"/>
              </a:rPr>
              <a:t>The health informatics Service (2022) </a:t>
            </a:r>
            <a:r>
              <a:rPr lang="en-GB" sz="1800" i="1">
                <a:latin typeface="Aptos Display"/>
              </a:rPr>
              <a:t>Microsoft Office 365: Enhancing collaboration in healthcare</a:t>
            </a:r>
            <a:r>
              <a:rPr lang="en-GB" sz="1800">
                <a:latin typeface="Aptos Display"/>
              </a:rPr>
              <a:t>.      Available at: </a:t>
            </a:r>
            <a:r>
              <a:rPr lang="en-GB" sz="1800">
                <a:latin typeface="Aptos Display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https://www.this.nhs.uk/insights/article/microsoft-office-365-benefits</a:t>
            </a:r>
            <a:r>
              <a:rPr lang="en-GB" sz="1800">
                <a:latin typeface="Aptos Display"/>
              </a:rPr>
              <a:t> ( Accessed: 9 October 2025)</a:t>
            </a:r>
          </a:p>
          <a:p>
            <a:pPr lvl="0"/>
            <a:r>
              <a:rPr lang="en-GB" sz="1800">
                <a:latin typeface="Aptos Display"/>
              </a:rPr>
              <a:t>Health innovation network (2022) </a:t>
            </a:r>
            <a:r>
              <a:rPr lang="en-GB" sz="1800" i="1">
                <a:latin typeface="Aptos Display"/>
              </a:rPr>
              <a:t>The shift to digital: Embracing technology in the care home sector</a:t>
            </a:r>
            <a:r>
              <a:rPr lang="en-GB" sz="1800">
                <a:latin typeface="Aptos Display"/>
              </a:rPr>
              <a:t>. Available at: </a:t>
            </a:r>
            <a:r>
              <a:rPr lang="en-GB" sz="1800">
                <a:latin typeface="Aptos Display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https://healthinnovationnetwork.com/community-and-care-homes/the-shift-to-digital-embracing-technology-in-the-care-home-sector/</a:t>
            </a:r>
            <a:r>
              <a:rPr lang="en-GB" sz="1800">
                <a:latin typeface="Aptos Display"/>
              </a:rPr>
              <a:t> ( Accessed: 9 October 2025)</a:t>
            </a:r>
          </a:p>
          <a:p>
            <a:pPr lvl="0"/>
            <a:r>
              <a:rPr lang="en-GB" sz="1800">
                <a:latin typeface="Aptos Display"/>
              </a:rPr>
              <a:t>Adams, S. (2025) the advantages and disadvantages of PowerPoint: Explore. The Knowledge Academy. Available at: </a:t>
            </a:r>
            <a:r>
              <a:rPr lang="en-GB" sz="1800">
                <a:latin typeface="Aptos Display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https://www.theknowledgeacademy.com/blog/advantages-and-disadvantages-of-powerpoint/</a:t>
            </a:r>
            <a:r>
              <a:rPr lang="en-GB" sz="1800">
                <a:latin typeface="Aptos Display"/>
              </a:rPr>
              <a:t> ( Accessed: 9 October 2025) </a:t>
            </a:r>
          </a:p>
          <a:p>
            <a:pPr lvl="0"/>
            <a:endParaRPr lang="en-GB" sz="1800">
              <a:latin typeface="Aptos Display"/>
            </a:endParaRPr>
          </a:p>
          <a:p>
            <a:pPr lvl="0"/>
            <a:endParaRPr lang="en-GB" sz="1800">
              <a:latin typeface="Aptos Display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CC68A02E-D240-C7DE-513D-42DEA0796DAF}"/>
              </a:ext>
            </a:extLst>
          </p:cNvPr>
          <p:cNvSpPr txBox="1"/>
          <p:nvPr/>
        </p:nvSpPr>
        <p:spPr>
          <a:xfrm>
            <a:off x="2108204" y="88897"/>
            <a:ext cx="9358317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Scott, J, (2023)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17 advantages and disadvantages of PowerPoint. PresentationSkills.me.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Available at: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https://www.presentationskills.me/advantages-and-disadvantages-of-powerpoint/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(Accessed: 9 October 2025).</a:t>
            </a:r>
            <a:r>
              <a:rPr lang="en-GB" sz="1800" b="0" i="0" u="none" strike="noStrike" kern="1200" cap="none" spc="0" baseline="30000">
                <a:solidFill>
                  <a:srgbClr val="000000"/>
                </a:solidFill>
                <a:uFillTx/>
                <a:latin typeface="Aptos"/>
              </a:rPr>
              <a:t>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3000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3000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3000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7F1C5099-E6C8-BDAE-2908-E68A3EED25D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485900" y="152403"/>
            <a:ext cx="10706096" cy="6553203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 sz="1200"/>
              <a:t>Cresswell-style replacement (email in healthcare):</a:t>
            </a:r>
            <a:br>
              <a:rPr lang="en-GB" sz="1200"/>
            </a:br>
            <a:r>
              <a:rPr lang="en-GB" sz="1200"/>
              <a:t>Ginn, S. (2024) ‘Email in healthcare: pros, cons and efficient use’, BJPsych Advances, 30(3), pp. 195–201. Available at: https://doi.org/10.1192/bja.2023.49 [Accessed 10 October 2025]. </a:t>
            </a:r>
            <a:r>
              <a:rPr lang="en-GB" sz="120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Cambridge University Press &amp; Assessment</a:t>
            </a:r>
            <a:endParaRPr lang="en-GB" sz="1200"/>
          </a:p>
          <a:p>
            <a:pPr lvl="0">
              <a:lnSpc>
                <a:spcPct val="90000"/>
              </a:lnSpc>
            </a:pPr>
            <a:r>
              <a:rPr lang="en-GB" sz="1200"/>
              <a:t>De Gagne, J.C., Yang, Y., Rushton, S., Koppel, P.D. and Hall, K. (2020) ‘Email use reconsidered in health professions education: Viewpoint’, JMIR Medical Education, 6(1), e19300. Available at: </a:t>
            </a:r>
            <a:r>
              <a:rPr lang="en-GB" sz="120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https://pmc.ncbi.nlm.nih.gov/articles/PMC7296417/</a:t>
            </a:r>
            <a:r>
              <a:rPr lang="en-GB" sz="1200"/>
              <a:t> [Accessed 07 October 2025]. </a:t>
            </a:r>
            <a:r>
              <a:rPr lang="en-GB" sz="120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PMC</a:t>
            </a:r>
            <a:endParaRPr lang="en-GB" sz="1200"/>
          </a:p>
          <a:p>
            <a:pPr lvl="0">
              <a:lnSpc>
                <a:spcPct val="90000"/>
              </a:lnSpc>
            </a:pPr>
            <a:r>
              <a:rPr lang="en-GB" sz="1200"/>
              <a:t>Fridman, I., Lucas, K., Shahn, Z. and Pillemer, K. (2023) ‘Preferences for electronic modes of communication between patients and clinicians: A scoping review’, Patient Education and Counseling, 116, 107136. Available at: </a:t>
            </a:r>
            <a:r>
              <a:rPr lang="en-GB" sz="120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https://pmc.ncbi.nlm.nih.gov/articles/PMC10248769/</a:t>
            </a:r>
            <a:r>
              <a:rPr lang="en-GB" sz="1200"/>
              <a:t> [Accessed 08 October 2025]. </a:t>
            </a:r>
            <a:r>
              <a:rPr lang="en-GB" sz="120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PMC</a:t>
            </a:r>
            <a:endParaRPr lang="en-GB" sz="1200"/>
          </a:p>
          <a:p>
            <a:pPr lvl="0">
              <a:lnSpc>
                <a:spcPct val="90000"/>
              </a:lnSpc>
            </a:pPr>
            <a:r>
              <a:rPr lang="en-GB" sz="1200"/>
              <a:t>Department of Health and Social Care and NHS England (2022) A plan for digital health and social care. Policy paper. Available at: </a:t>
            </a:r>
            <a:r>
              <a:rPr lang="en-GB" sz="120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https://www.gov.uk/government/publications/a-plan-for-digital-health-and-social-care</a:t>
            </a:r>
            <a:r>
              <a:rPr lang="en-GB" sz="1200"/>
              <a:t> [Accessed 07 October 2025]. </a:t>
            </a:r>
            <a:r>
              <a:rPr lang="en-GB" sz="120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GOV.UK</a:t>
            </a:r>
            <a:endParaRPr lang="en-GB" sz="1200"/>
          </a:p>
          <a:p>
            <a:pPr lvl="0">
              <a:lnSpc>
                <a:spcPct val="90000"/>
              </a:lnSpc>
            </a:pPr>
            <a:r>
              <a:rPr lang="en-GB" sz="1200"/>
              <a:t>Department of Health and Social Care (2023) A cyber resilient health and adult social care system in England: cyber security strategy to 2030. Available at: </a:t>
            </a:r>
            <a:r>
              <a:rPr lang="en-GB" sz="120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https://www.gov.uk/government/publications/cyber-security-strategy-for-health-and-social-care-2023-to-2030/a-cyber-resilient-health-and-adult-social-care-system-in-england-cyber-security-strategy-to-2030</a:t>
            </a:r>
            <a:r>
              <a:rPr lang="en-GB" sz="1200"/>
              <a:t> [Accessed 07 October 2025]. </a:t>
            </a:r>
            <a:r>
              <a:rPr lang="en-GB" sz="120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GOV.UK</a:t>
            </a:r>
            <a:endParaRPr lang="en-GB" sz="1200"/>
          </a:p>
          <a:p>
            <a:pPr lvl="0">
              <a:lnSpc>
                <a:spcPct val="90000"/>
              </a:lnSpc>
            </a:pPr>
            <a:r>
              <a:rPr lang="en-GB" sz="1200"/>
              <a:t>Information Commissioner’s Office (ICO) (2025) Encryption – scenarios (including encrypted email). Available at: </a:t>
            </a:r>
            <a:r>
              <a:rPr lang="en-GB" sz="120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https://ico.org.uk/for-organisations/uk-gdpr-guidance-and-resources/security/encryption/encryption-scenarios/</a:t>
            </a:r>
            <a:r>
              <a:rPr lang="en-GB" sz="1200"/>
              <a:t> [Accessed 09 October 2025]. </a:t>
            </a:r>
            <a:r>
              <a:rPr lang="en-GB" sz="1200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Information Commissioner's Office</a:t>
            </a:r>
            <a:endParaRPr lang="en-GB" sz="1200"/>
          </a:p>
          <a:p>
            <a:pPr lvl="0">
              <a:lnSpc>
                <a:spcPct val="90000"/>
              </a:lnSpc>
            </a:pPr>
            <a:r>
              <a:rPr lang="en-GB" sz="1200"/>
              <a:t>Information Commissioner’s Office (ICO) (2023) ‘ICO publishes new guidance on sending bulk communications by email’. Available at: </a:t>
            </a:r>
            <a:r>
              <a:rPr lang="en-GB" sz="1200"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https://ico.org.uk/about-the-ico/media-centre/news-and-blogs/2023/08/ico-publishes-new-guidance-on-sending-bulk-communications-by-email/</a:t>
            </a:r>
            <a:r>
              <a:rPr lang="en-GB" sz="1200"/>
              <a:t> [Accessed 10 October 2025]. </a:t>
            </a:r>
            <a:r>
              <a:rPr lang="en-GB" sz="1200"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Information Commissioner's Office</a:t>
            </a:r>
            <a:endParaRPr lang="en-GB" sz="1200"/>
          </a:p>
          <a:p>
            <a:pPr lvl="0">
              <a:lnSpc>
                <a:spcPct val="90000"/>
              </a:lnSpc>
            </a:pPr>
            <a:r>
              <a:rPr lang="en-GB" sz="1200"/>
              <a:t>NHS England (2025) Cyber Security (Good Practice Guidelines; updated 4 March 2025). Available at: </a:t>
            </a:r>
            <a:r>
              <a:rPr lang="en-GB" sz="1200"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https://www.england.nhs.uk/long-read/cyber-security/</a:t>
            </a:r>
            <a:r>
              <a:rPr lang="en-GB" sz="1200"/>
              <a:t> [Accessed 08 October 2025]. </a:t>
            </a:r>
            <a:r>
              <a:rPr lang="en-GB" sz="1200"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England</a:t>
            </a:r>
            <a:endParaRPr lang="en-GB" sz="1200"/>
          </a:p>
          <a:p>
            <a:pPr lvl="0">
              <a:lnSpc>
                <a:spcPct val="90000"/>
              </a:lnSpc>
            </a:pPr>
            <a:r>
              <a:rPr lang="en-GB" sz="1200"/>
              <a:t>Ipsos MORI; Institute of Public Care; Skills for Care (2021) NHSX Adult Social Care Technology and Digital Skills Review – Main Report. London: NHSX. Available at: </a:t>
            </a:r>
            <a:r>
              <a:rPr lang="en-GB" sz="1200"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https://www.ipsos.com/sites/default/files/ct/publication/documents/2021-12/NHSX_Technology_and_Digital_Skills_Review_Main_Report_November_2021.pdf</a:t>
            </a:r>
            <a:r>
              <a:rPr lang="en-GB" sz="1200"/>
              <a:t> [Accessed 09 October 2025]. </a:t>
            </a:r>
            <a:r>
              <a:rPr lang="en-GB" sz="1200"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Ipsos</a:t>
            </a:r>
            <a:endParaRPr lang="en-GB" sz="1200"/>
          </a:p>
          <a:p>
            <a:pPr lvl="0">
              <a:lnSpc>
                <a:spcPct val="90000"/>
              </a:lnSpc>
            </a:pPr>
            <a:r>
              <a:rPr lang="en-GB" sz="1200"/>
              <a:t>Oung, C., et al. (2021) Developing the digital skills of the social care workforce (research summary). London: Nuffield Trust. Available at: </a:t>
            </a:r>
            <a:r>
              <a:rPr lang="en-GB" sz="1200"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https://www.nuffieldtrust.org.uk/sites/default/files/2021-09/workforce-research-summary-final.pdf</a:t>
            </a:r>
            <a:r>
              <a:rPr lang="en-GB" sz="1200"/>
              <a:t> [Accessed 10 October 2025]. </a:t>
            </a:r>
            <a:r>
              <a:rPr lang="en-GB" sz="1200"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Nuffield Trust</a:t>
            </a:r>
            <a:endParaRPr lang="en-GB" sz="1200"/>
          </a:p>
          <a:p>
            <a:pPr lvl="0">
              <a:lnSpc>
                <a:spcPct val="90000"/>
              </a:lnSpc>
            </a:pPr>
            <a:r>
              <a:rPr lang="en-GB" sz="1200"/>
              <a:t>Microsoft (2025) Outlook help &amp; learning. Available at: </a:t>
            </a:r>
            <a:r>
              <a:rPr lang="en-GB" sz="1200"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https://support.microsoft.com/en-us/outlook</a:t>
            </a:r>
            <a:r>
              <a:rPr lang="en-GB" sz="1200"/>
              <a:t> [Accessed 10 October 2025]. </a:t>
            </a:r>
            <a:r>
              <a:rPr lang="en-GB" sz="1200"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Microsoft Support</a:t>
            </a:r>
            <a:endParaRPr lang="en-GB" sz="1200"/>
          </a:p>
          <a:p>
            <a:pPr lvl="0">
              <a:lnSpc>
                <a:spcPct val="90000"/>
              </a:lnSpc>
            </a:pPr>
            <a:r>
              <a:rPr lang="en-GB" sz="1200"/>
              <a:t>National Cyber Security Centre (NCSC) (2024) Phishing attacks: defending your organisation. Available at: </a:t>
            </a:r>
            <a:r>
              <a:rPr lang="en-GB" sz="1200">
                <a:hlinkClick r:id="rId2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https://www.ncsc.gov.uk/guidance/phishing</a:t>
            </a:r>
            <a:r>
              <a:rPr lang="en-GB" sz="1200"/>
              <a:t> [Accessed 09 October 2025]. </a:t>
            </a:r>
            <a:r>
              <a:rPr lang="en-GB" sz="1200">
                <a:hlinkClick r:id="rId2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NCSC</a:t>
            </a:r>
            <a:endParaRPr lang="en-GB" sz="1200"/>
          </a:p>
          <a:p>
            <a:pPr lvl="0">
              <a:lnSpc>
                <a:spcPct val="90000"/>
              </a:lnSpc>
            </a:pPr>
            <a:endParaRPr lang="en-GB" sz="12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4923</TotalTime>
  <Words>1550</Words>
  <Application>Microsoft Office PowerPoint</Application>
  <PresentationFormat>Widescreen</PresentationFormat>
  <Paragraphs>126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Aptos Display</vt:lpstr>
      <vt:lpstr>Arial</vt:lpstr>
      <vt:lpstr>Century Gothic</vt:lpstr>
      <vt:lpstr>Wingdings 3</vt:lpstr>
      <vt:lpstr>Wisp</vt:lpstr>
      <vt:lpstr>(LCHS4007_BIRM)Digital skills and Research methods </vt:lpstr>
      <vt:lpstr>Power point how its used efficiently </vt:lpstr>
      <vt:lpstr> The benefits and limitations of power point </vt:lpstr>
      <vt:lpstr>Using Microsoft outlook to improve communication and efficiency at sun rise care home</vt:lpstr>
      <vt:lpstr>Introduction to outlook </vt:lpstr>
      <vt:lpstr>Benefits of outlook in care home </vt:lpstr>
      <vt:lpstr>Digital safety checklist(outlook)</vt:lpstr>
      <vt:lpstr>Impact of limited digital skills</vt:lpstr>
      <vt:lpstr>Safe  logins     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Diana Margaret Garland (2441755)</dc:creator>
  <cp:lastModifiedBy>Iftekhar Rashid</cp:lastModifiedBy>
  <cp:revision>19</cp:revision>
  <dcterms:created xsi:type="dcterms:W3CDTF">2025-10-07T10:05:27Z</dcterms:created>
  <dcterms:modified xsi:type="dcterms:W3CDTF">2025-10-11T21:38:19Z</dcterms:modified>
</cp:coreProperties>
</file>