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39"/>
  </p:handoutMasterIdLst>
  <p:sldIdLst>
    <p:sldId id="256" r:id="rId5"/>
    <p:sldId id="258" r:id="rId6"/>
    <p:sldId id="261" r:id="rId7"/>
    <p:sldId id="266" r:id="rId8"/>
    <p:sldId id="387" r:id="rId9"/>
    <p:sldId id="388" r:id="rId10"/>
    <p:sldId id="389" r:id="rId11"/>
    <p:sldId id="390" r:id="rId12"/>
    <p:sldId id="391" r:id="rId13"/>
    <p:sldId id="392" r:id="rId14"/>
    <p:sldId id="393" r:id="rId15"/>
    <p:sldId id="394" r:id="rId16"/>
    <p:sldId id="395" r:id="rId17"/>
    <p:sldId id="396" r:id="rId18"/>
    <p:sldId id="397" r:id="rId19"/>
    <p:sldId id="398" r:id="rId20"/>
    <p:sldId id="399" r:id="rId21"/>
    <p:sldId id="400" r:id="rId22"/>
    <p:sldId id="401" r:id="rId23"/>
    <p:sldId id="402" r:id="rId24"/>
    <p:sldId id="403" r:id="rId25"/>
    <p:sldId id="404" r:id="rId26"/>
    <p:sldId id="405" r:id="rId27"/>
    <p:sldId id="406" r:id="rId28"/>
    <p:sldId id="407" r:id="rId29"/>
    <p:sldId id="408" r:id="rId30"/>
    <p:sldId id="409" r:id="rId31"/>
    <p:sldId id="410" r:id="rId32"/>
    <p:sldId id="411" r:id="rId33"/>
    <p:sldId id="412" r:id="rId34"/>
    <p:sldId id="413" r:id="rId35"/>
    <p:sldId id="414" r:id="rId36"/>
    <p:sldId id="415" r:id="rId37"/>
    <p:sldId id="416" r:id="rId3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CACF15C-0E89-4F0A-8138-8D5CFE0CDD60}">
          <p14:sldIdLst>
            <p14:sldId id="256"/>
            <p14:sldId id="258"/>
            <p14:sldId id="261"/>
            <p14:sldId id="266"/>
            <p14:sldId id="387"/>
            <p14:sldId id="388"/>
            <p14:sldId id="389"/>
            <p14:sldId id="390"/>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09"/>
            <p14:sldId id="410"/>
            <p14:sldId id="411"/>
            <p14:sldId id="412"/>
            <p14:sldId id="413"/>
            <p14:sldId id="414"/>
            <p14:sldId id="415"/>
            <p14:sldId id="416"/>
          </p14:sldIdLst>
        </p14:section>
        <p14:section name="Untitled Section" id="{EDB85C92-EE14-4501-89D8-2583DBAD0CD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72" autoAdjust="0"/>
    <p:restoredTop sz="94660"/>
  </p:normalViewPr>
  <p:slideViewPr>
    <p:cSldViewPr>
      <p:cViewPr varScale="1">
        <p:scale>
          <a:sx n="72" d="100"/>
          <a:sy n="72" d="100"/>
        </p:scale>
        <p:origin x="1314" y="6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t>19/09/2019</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19/09/2019</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19/09/2019</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19/09/2019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19/09/2019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19/09/2019</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19/09/2019</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19/09/2019</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19/09/2019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19/09/2019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19/09/2019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19/09/2019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19/09/2019</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628800"/>
            <a:ext cx="7992888" cy="1470025"/>
          </a:xfrm>
        </p:spPr>
        <p:txBody>
          <a:bodyPr>
            <a:normAutofit fontScale="90000"/>
          </a:bodyPr>
          <a:lstStyle/>
          <a:p>
            <a:r>
              <a:rPr lang="en-GB" dirty="0">
                <a:solidFill>
                  <a:srgbClr val="FF0000"/>
                </a:solidFill>
              </a:rPr>
              <a:t> </a:t>
            </a:r>
            <a:br>
              <a:rPr lang="en-GB" dirty="0">
                <a:solidFill>
                  <a:srgbClr val="FF0000"/>
                </a:solidFill>
              </a:rPr>
            </a:br>
            <a:r>
              <a:rPr lang="en-GB" dirty="0">
                <a:solidFill>
                  <a:srgbClr val="FF0000"/>
                </a:solidFill>
              </a:rPr>
              <a:t>            </a:t>
            </a:r>
            <a:br>
              <a:rPr lang="en-GB" dirty="0">
                <a:solidFill>
                  <a:srgbClr val="FF0000"/>
                </a:solidFill>
              </a:rPr>
            </a:br>
            <a:br>
              <a:rPr lang="en-GB" dirty="0">
                <a:solidFill>
                  <a:srgbClr val="FF0000"/>
                </a:solidFill>
              </a:rPr>
            </a:br>
            <a:br>
              <a:rPr lang="en-GB" dirty="0">
                <a:solidFill>
                  <a:srgbClr val="FF0000"/>
                </a:solidFill>
              </a:rPr>
            </a:br>
            <a:br>
              <a:rPr lang="en-GB" dirty="0">
                <a:solidFill>
                  <a:srgbClr val="FF0000"/>
                </a:solidFill>
              </a:rPr>
            </a:br>
            <a:br>
              <a:rPr lang="en-GB" dirty="0">
                <a:solidFill>
                  <a:srgbClr val="FF0000"/>
                </a:solidFill>
              </a:rPr>
            </a:br>
            <a:br>
              <a:rPr lang="en-GB" dirty="0">
                <a:solidFill>
                  <a:srgbClr val="FF0000"/>
                </a:solidFill>
              </a:rPr>
            </a:br>
            <a:r>
              <a:rPr lang="en-US" altLang="en-US" b="1" dirty="0">
                <a:latin typeface="Times New Roman" pitchFamily="18" charset="0"/>
                <a:cs typeface="Times New Roman" pitchFamily="18" charset="0"/>
              </a:rPr>
              <a:t>BA International Hotel Management </a:t>
            </a:r>
            <a:br>
              <a:rPr lang="en-US" altLang="en-US" b="1" dirty="0">
                <a:latin typeface="Times New Roman" pitchFamily="18" charset="0"/>
                <a:cs typeface="Times New Roman" pitchFamily="18" charset="0"/>
              </a:rPr>
            </a:br>
            <a:br>
              <a:rPr lang="en-US" altLang="en-US" b="1" dirty="0">
                <a:latin typeface="Times New Roman" pitchFamily="18" charset="0"/>
                <a:cs typeface="Times New Roman" pitchFamily="18" charset="0"/>
              </a:rPr>
            </a:br>
            <a:r>
              <a:rPr lang="en-US" altLang="en-US" b="1" dirty="0">
                <a:latin typeface="Times New Roman" pitchFamily="18" charset="0"/>
                <a:cs typeface="Times New Roman" pitchFamily="18" charset="0"/>
              </a:rPr>
              <a:t>Marketing Essentials</a:t>
            </a:r>
            <a:br>
              <a:rPr lang="en-US" altLang="en-US" b="1" dirty="0">
                <a:latin typeface="Times New Roman" pitchFamily="18" charset="0"/>
                <a:cs typeface="Times New Roman" pitchFamily="18" charset="0"/>
              </a:rPr>
            </a:br>
            <a:r>
              <a:rPr lang="en-US" altLang="en-US" b="1" dirty="0">
                <a:latin typeface="Times New Roman" pitchFamily="18" charset="0"/>
                <a:cs typeface="Times New Roman" pitchFamily="18" charset="0"/>
              </a:rPr>
              <a:t>Session 13</a:t>
            </a:r>
            <a:br>
              <a:rPr lang="en-GB" dirty="0">
                <a:solidFill>
                  <a:srgbClr val="FF0000"/>
                </a:solidFill>
              </a:rPr>
            </a:br>
            <a:br>
              <a:rPr lang="en-GB" dirty="0">
                <a:solidFill>
                  <a:srgbClr val="FF0000"/>
                </a:solidFill>
              </a:rPr>
            </a:br>
            <a:r>
              <a:rPr lang="en-GB" b="1" dirty="0">
                <a:solidFill>
                  <a:srgbClr val="FF0000"/>
                </a:solidFill>
              </a:rPr>
              <a:t>M4X01916</a:t>
            </a:r>
            <a:r>
              <a:rPr lang="en-GB" b="1" dirty="0"/>
              <a:t> 	</a:t>
            </a:r>
            <a:br>
              <a:rPr lang="en-GB" dirty="0">
                <a:solidFill>
                  <a:srgbClr val="FF0000"/>
                </a:solidFill>
              </a:rPr>
            </a:br>
            <a:br>
              <a:rPr lang="en-GB" dirty="0">
                <a:solidFill>
                  <a:srgbClr val="FF0000"/>
                </a:solidFill>
              </a:rPr>
            </a:br>
            <a:br>
              <a:rPr lang="en-GB" dirty="0"/>
            </a:br>
            <a:br>
              <a:rPr lang="en-GB" dirty="0">
                <a:solidFill>
                  <a:srgbClr val="FF0000"/>
                </a:solidFill>
              </a:rPr>
            </a:br>
            <a:endParaRPr lang="en-GB" dirty="0">
              <a:solidFill>
                <a:srgbClr val="FF0000"/>
              </a:solidFill>
            </a:endParaRPr>
          </a:p>
        </p:txBody>
      </p:sp>
      <p:sp>
        <p:nvSpPr>
          <p:cNvPr id="3" name="Rectangle 2"/>
          <p:cNvSpPr/>
          <p:nvPr/>
        </p:nvSpPr>
        <p:spPr>
          <a:xfrm>
            <a:off x="1475656" y="2837215"/>
            <a:ext cx="6408712" cy="523220"/>
          </a:xfrm>
          <a:prstGeom prst="rect">
            <a:avLst/>
          </a:prstGeom>
        </p:spPr>
        <p:txBody>
          <a:bodyPr wrap="square">
            <a:spAutoFit/>
          </a:bodyPr>
          <a:lstStyle/>
          <a:p>
            <a:pPr algn="ctr"/>
            <a:endParaRPr lang="en-GB" sz="2800" dirty="0">
              <a:solidFill>
                <a:schemeClr val="accent2">
                  <a:lumMod val="60000"/>
                  <a:lumOff val="4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Session 13</a:t>
            </a:r>
          </a:p>
        </p:txBody>
      </p:sp>
      <p:sp>
        <p:nvSpPr>
          <p:cNvPr id="3" name="Content Placeholder 2"/>
          <p:cNvSpPr>
            <a:spLocks noGrp="1"/>
          </p:cNvSpPr>
          <p:nvPr>
            <p:ph idx="1"/>
          </p:nvPr>
        </p:nvSpPr>
        <p:spPr/>
        <p:txBody>
          <a:bodyPr>
            <a:normAutofit/>
          </a:bodyPr>
          <a:lstStyle/>
          <a:p>
            <a:pPr marL="0" indent="0">
              <a:buNone/>
            </a:pPr>
            <a:endParaRPr lang="en-GB" dirty="0"/>
          </a:p>
          <a:p>
            <a:pPr marL="0" indent="0" algn="ctr">
              <a:buNone/>
            </a:pPr>
            <a:endParaRPr lang="en-GB" sz="3600" dirty="0">
              <a:solidFill>
                <a:srgbClr val="002060"/>
              </a:solidFill>
            </a:endParaRPr>
          </a:p>
          <a:p>
            <a:pPr marL="0" indent="0" algn="ctr">
              <a:buNone/>
            </a:pPr>
            <a:r>
              <a:rPr lang="en-GB" sz="3600" b="1" dirty="0">
                <a:solidFill>
                  <a:srgbClr val="002060"/>
                </a:solidFill>
              </a:rPr>
              <a:t>Digital and Social Media Marketing in Hospitality &amp; Tourism Industry</a:t>
            </a:r>
          </a:p>
        </p:txBody>
      </p:sp>
    </p:spTree>
    <p:extLst>
      <p:ext uri="{BB962C8B-B14F-4D97-AF65-F5344CB8AC3E}">
        <p14:creationId xmlns:p14="http://schemas.microsoft.com/office/powerpoint/2010/main" val="4228389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Learning Objectives</a:t>
            </a:r>
          </a:p>
        </p:txBody>
      </p:sp>
      <p:sp>
        <p:nvSpPr>
          <p:cNvPr id="3" name="Content Placeholder 2"/>
          <p:cNvSpPr>
            <a:spLocks noGrp="1"/>
          </p:cNvSpPr>
          <p:nvPr>
            <p:ph idx="1"/>
          </p:nvPr>
        </p:nvSpPr>
        <p:spPr>
          <a:xfrm>
            <a:off x="457200" y="1340769"/>
            <a:ext cx="8229600" cy="4176464"/>
          </a:xfrm>
        </p:spPr>
        <p:txBody>
          <a:bodyPr>
            <a:normAutofit lnSpcReduction="10000"/>
          </a:bodyPr>
          <a:lstStyle/>
          <a:p>
            <a:pPr marL="0" indent="0">
              <a:buNone/>
            </a:pPr>
            <a:r>
              <a:rPr lang="en-GB" dirty="0"/>
              <a:t>At the end of this session students should be able to:</a:t>
            </a:r>
          </a:p>
          <a:p>
            <a:r>
              <a:rPr lang="en-US" dirty="0"/>
              <a:t>Understand the change in the H &amp; T industry through digital and social </a:t>
            </a:r>
            <a:r>
              <a:rPr lang="en-US"/>
              <a:t>media outlets.</a:t>
            </a:r>
            <a:endParaRPr lang="en-US" dirty="0"/>
          </a:p>
          <a:p>
            <a:r>
              <a:rPr lang="en-GB" dirty="0"/>
              <a:t>Identify several era emerging in H &amp; T industry through the influence of advancement in technology.</a:t>
            </a:r>
          </a:p>
          <a:p>
            <a:pPr marL="0" indent="0">
              <a:buNone/>
            </a:pPr>
            <a:endParaRPr lang="en-US" dirty="0"/>
          </a:p>
          <a:p>
            <a:pPr marL="0" indent="0">
              <a:buNone/>
            </a:pPr>
            <a:endParaRPr lang="en-US" dirty="0"/>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1629757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marL="457200" lvl="1" indent="0">
              <a:buNone/>
              <a:defRPr/>
            </a:pPr>
            <a:endParaRPr lang="en-US" altLang="en-US" dirty="0"/>
          </a:p>
          <a:p>
            <a:pPr marL="457200" lvl="1" indent="0">
              <a:buNone/>
              <a:defRPr/>
            </a:pPr>
            <a:endParaRPr lang="en-US" altLang="en-US" dirty="0"/>
          </a:p>
          <a:p>
            <a:pPr marL="457200" lvl="1" indent="0">
              <a:buNone/>
              <a:defRPr/>
            </a:pPr>
            <a:r>
              <a:rPr lang="en-GB" altLang="en-US" b="1" dirty="0"/>
              <a:t>The Internet has significantly reshaped the tourism landscape, forcing hospitality firms to extend their established marketing strategies. </a:t>
            </a:r>
            <a:endParaRPr lang="en-US" altLang="en-US" dirty="0"/>
          </a:p>
        </p:txBody>
      </p:sp>
    </p:spTree>
    <p:extLst>
      <p:ext uri="{BB962C8B-B14F-4D97-AF65-F5344CB8AC3E}">
        <p14:creationId xmlns:p14="http://schemas.microsoft.com/office/powerpoint/2010/main" val="3887005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marL="457200" lvl="1" indent="0">
              <a:buNone/>
              <a:defRPr/>
            </a:pPr>
            <a:endParaRPr lang="en-US" altLang="en-US" dirty="0"/>
          </a:p>
          <a:p>
            <a:pPr marL="457200" lvl="1" indent="0">
              <a:buNone/>
              <a:defRPr/>
            </a:pPr>
            <a:endParaRPr lang="en-US" altLang="en-US" dirty="0"/>
          </a:p>
          <a:p>
            <a:pPr marL="457200" lvl="1" indent="0">
              <a:buNone/>
              <a:defRPr/>
            </a:pPr>
            <a:r>
              <a:rPr lang="en-GB" altLang="en-US" b="1" dirty="0"/>
              <a:t>Four major era have emerged in the H &amp; T industry influencing established or traditional marketing strategies. </a:t>
            </a:r>
            <a:endParaRPr lang="en-US" altLang="en-US" dirty="0"/>
          </a:p>
        </p:txBody>
      </p:sp>
    </p:spTree>
    <p:extLst>
      <p:ext uri="{BB962C8B-B14F-4D97-AF65-F5344CB8AC3E}">
        <p14:creationId xmlns:p14="http://schemas.microsoft.com/office/powerpoint/2010/main" val="1501585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fontScale="92500" lnSpcReduction="10000"/>
          </a:bodyPr>
          <a:lstStyle/>
          <a:p>
            <a:pPr marL="457200" lvl="1" indent="0">
              <a:buNone/>
              <a:defRPr/>
            </a:pPr>
            <a:r>
              <a:rPr lang="en-GB" altLang="en-US" b="1" dirty="0"/>
              <a:t>These four era are:</a:t>
            </a:r>
          </a:p>
          <a:p>
            <a:pPr lvl="1">
              <a:buFont typeface="Wingdings" panose="05000000000000000000" pitchFamily="2" charset="2"/>
              <a:buChar char="q"/>
              <a:defRPr/>
            </a:pPr>
            <a:r>
              <a:rPr lang="en-GB" altLang="en-US" dirty="0"/>
              <a:t>The Global Distribution System (GDS) Era</a:t>
            </a:r>
          </a:p>
          <a:p>
            <a:pPr marL="457200" lvl="1" indent="0">
              <a:buNone/>
              <a:defRPr/>
            </a:pPr>
            <a:r>
              <a:rPr lang="en-GB" altLang="en-US" dirty="0"/>
              <a:t>    (i.e. the Intermediation Stage)</a:t>
            </a:r>
          </a:p>
          <a:p>
            <a:pPr lvl="1">
              <a:buFont typeface="Wingdings" panose="05000000000000000000" pitchFamily="2" charset="2"/>
              <a:buChar char="q"/>
              <a:defRPr/>
            </a:pPr>
            <a:r>
              <a:rPr lang="en-GB" altLang="en-US" dirty="0"/>
              <a:t>Internet Era</a:t>
            </a:r>
          </a:p>
          <a:p>
            <a:pPr marL="457200" lvl="1" indent="0">
              <a:buNone/>
              <a:defRPr/>
            </a:pPr>
            <a:r>
              <a:rPr lang="en-GB" altLang="en-US" dirty="0"/>
              <a:t>   (i.e. the disintermediation) </a:t>
            </a:r>
          </a:p>
          <a:p>
            <a:pPr lvl="1">
              <a:buFont typeface="Wingdings" panose="05000000000000000000" pitchFamily="2" charset="2"/>
              <a:buChar char="q"/>
              <a:defRPr/>
            </a:pPr>
            <a:r>
              <a:rPr lang="en-US" altLang="en-US" dirty="0"/>
              <a:t>SoLoMo Era</a:t>
            </a:r>
          </a:p>
          <a:p>
            <a:pPr marL="457200" lvl="1" indent="0">
              <a:buNone/>
              <a:defRPr/>
            </a:pPr>
            <a:r>
              <a:rPr lang="en-US" altLang="en-US" dirty="0"/>
              <a:t>   (i.e. the disintermediation Matures) </a:t>
            </a:r>
          </a:p>
          <a:p>
            <a:pPr lvl="1">
              <a:buFont typeface="Wingdings" panose="05000000000000000000" pitchFamily="2" charset="2"/>
              <a:buChar char="q"/>
              <a:defRPr/>
            </a:pPr>
            <a:r>
              <a:rPr lang="en-GB" altLang="en-US" dirty="0"/>
              <a:t>Hybrid Era </a:t>
            </a:r>
          </a:p>
          <a:p>
            <a:pPr marL="457200" lvl="1" indent="0">
              <a:buNone/>
              <a:defRPr/>
            </a:pPr>
            <a:r>
              <a:rPr lang="en-GB" altLang="en-US" dirty="0"/>
              <a:t>   (i.e. Going Back to The Start) </a:t>
            </a:r>
            <a:endParaRPr lang="en-US" altLang="en-US" dirty="0"/>
          </a:p>
        </p:txBody>
      </p:sp>
    </p:spTree>
    <p:extLst>
      <p:ext uri="{BB962C8B-B14F-4D97-AF65-F5344CB8AC3E}">
        <p14:creationId xmlns:p14="http://schemas.microsoft.com/office/powerpoint/2010/main" val="4116355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Global Distribution System (GDS) Era</a:t>
            </a:r>
          </a:p>
          <a:p>
            <a:pPr marL="457200" lvl="1" indent="0">
              <a:buNone/>
              <a:defRPr/>
            </a:pPr>
            <a:endParaRPr lang="en-GB" altLang="en-US" dirty="0"/>
          </a:p>
          <a:p>
            <a:pPr marL="457200" lvl="1" indent="0">
              <a:buNone/>
              <a:defRPr/>
            </a:pPr>
            <a:r>
              <a:rPr lang="en-GB" altLang="en-US" dirty="0"/>
              <a:t>The GDS era in the 1960s was the first major step in the development of digital distribution channels for an industry that was relying on the telephone, teletype, and even mail for room reservations. In this era, flights and hotels rooms were sold in real time via travel agents. </a:t>
            </a:r>
            <a:endParaRPr lang="en-US" altLang="en-US" dirty="0"/>
          </a:p>
        </p:txBody>
      </p:sp>
    </p:spTree>
    <p:extLst>
      <p:ext uri="{BB962C8B-B14F-4D97-AF65-F5344CB8AC3E}">
        <p14:creationId xmlns:p14="http://schemas.microsoft.com/office/powerpoint/2010/main" val="1193838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Global Distribution System (GDS) Era</a:t>
            </a:r>
          </a:p>
          <a:p>
            <a:pPr marL="457200" lvl="1" indent="0">
              <a:buNone/>
              <a:defRPr/>
            </a:pPr>
            <a:r>
              <a:rPr lang="en-GB" altLang="en-US" dirty="0"/>
              <a:t>GDSs significantly increased the reach of individual hotels, airlines, and car rental and cruise firms across borders and boosted the global travel and tourism industry. </a:t>
            </a:r>
          </a:p>
          <a:p>
            <a:pPr marL="457200" lvl="1" indent="0">
              <a:buNone/>
              <a:defRPr/>
            </a:pPr>
            <a:r>
              <a:rPr lang="en-GB" altLang="en-US" dirty="0"/>
              <a:t>In this era, travel agencies grew all across the world, and by 2008, nearly half a million travel agents sold travel products worldwide. </a:t>
            </a:r>
            <a:endParaRPr lang="en-US" altLang="en-US" dirty="0"/>
          </a:p>
        </p:txBody>
      </p:sp>
    </p:spTree>
    <p:extLst>
      <p:ext uri="{BB962C8B-B14F-4D97-AF65-F5344CB8AC3E}">
        <p14:creationId xmlns:p14="http://schemas.microsoft.com/office/powerpoint/2010/main" val="1620017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Global Distribution System (GDS) Era</a:t>
            </a:r>
          </a:p>
          <a:p>
            <a:pPr marL="457200" lvl="1" indent="0">
              <a:buNone/>
              <a:defRPr/>
            </a:pPr>
            <a:r>
              <a:rPr lang="en-GB" altLang="en-US" dirty="0"/>
              <a:t>GDS significantly increased competition among hospitality firms and also added “middle men” or intermediaries within the distribution system.</a:t>
            </a:r>
          </a:p>
          <a:p>
            <a:pPr marL="457200" lvl="1" indent="0">
              <a:buNone/>
              <a:defRPr/>
            </a:pPr>
            <a:r>
              <a:rPr lang="en-GB" altLang="en-US" dirty="0"/>
              <a:t> </a:t>
            </a:r>
          </a:p>
          <a:p>
            <a:pPr marL="457200" lvl="1" indent="0">
              <a:buNone/>
              <a:defRPr/>
            </a:pPr>
            <a:r>
              <a:rPr lang="en-GB" altLang="en-US" dirty="0"/>
              <a:t>The balance of power shifted away from the suppliers (hoteliers) to the distribution channel intermediaries.</a:t>
            </a:r>
            <a:endParaRPr lang="en-US" altLang="en-US" dirty="0"/>
          </a:p>
        </p:txBody>
      </p:sp>
    </p:spTree>
    <p:extLst>
      <p:ext uri="{BB962C8B-B14F-4D97-AF65-F5344CB8AC3E}">
        <p14:creationId xmlns:p14="http://schemas.microsoft.com/office/powerpoint/2010/main" val="3443795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Global Distribution System (GDS) Era</a:t>
            </a:r>
          </a:p>
          <a:p>
            <a:pPr marL="457200" lvl="1" indent="0">
              <a:buNone/>
              <a:defRPr/>
            </a:pPr>
            <a:r>
              <a:rPr lang="en-GB" altLang="en-US" dirty="0"/>
              <a:t>In this era, the hospitality guest was not the firms’ customer as much as the agents themselves were.</a:t>
            </a:r>
          </a:p>
          <a:p>
            <a:pPr marL="457200" lvl="1" indent="0">
              <a:buNone/>
              <a:defRPr/>
            </a:pPr>
            <a:r>
              <a:rPr lang="en-GB" altLang="en-US" dirty="0"/>
              <a:t> </a:t>
            </a:r>
          </a:p>
          <a:p>
            <a:pPr marL="457200" lvl="1" indent="0">
              <a:buNone/>
              <a:defRPr/>
            </a:pPr>
            <a:r>
              <a:rPr lang="en-GB" altLang="en-US" dirty="0"/>
              <a:t>The chains’ focus was not on customer information and details, but on offering the lowest rate and maintaining their relationship with the travel agency. </a:t>
            </a:r>
            <a:endParaRPr lang="en-US" altLang="en-US" dirty="0"/>
          </a:p>
        </p:txBody>
      </p:sp>
    </p:spTree>
    <p:extLst>
      <p:ext uri="{BB962C8B-B14F-4D97-AF65-F5344CB8AC3E}">
        <p14:creationId xmlns:p14="http://schemas.microsoft.com/office/powerpoint/2010/main" val="2422759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Internet Era</a:t>
            </a:r>
          </a:p>
          <a:p>
            <a:pPr marL="457200" lvl="1" indent="0">
              <a:buNone/>
              <a:defRPr/>
            </a:pPr>
            <a:r>
              <a:rPr lang="en-GB" altLang="en-US" dirty="0"/>
              <a:t>The growth of the worldwide web in 1990s changed the online distribution game. </a:t>
            </a:r>
          </a:p>
          <a:p>
            <a:pPr marL="457200" lvl="1" indent="0">
              <a:buNone/>
              <a:defRPr/>
            </a:pPr>
            <a:endParaRPr lang="en-GB" altLang="en-US" dirty="0"/>
          </a:p>
          <a:p>
            <a:pPr marL="457200" lvl="1" indent="0">
              <a:buNone/>
              <a:defRPr/>
            </a:pPr>
            <a:r>
              <a:rPr lang="en-GB" altLang="en-US" dirty="0"/>
              <a:t>The internet era offered the first cost-effective tool for direct marketing by travel and hospitality suppliers. </a:t>
            </a:r>
          </a:p>
        </p:txBody>
      </p:sp>
    </p:spTree>
    <p:extLst>
      <p:ext uri="{BB962C8B-B14F-4D97-AF65-F5344CB8AC3E}">
        <p14:creationId xmlns:p14="http://schemas.microsoft.com/office/powerpoint/2010/main" val="856528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fontScale="92500" lnSpcReduction="10000"/>
          </a:bodyPr>
          <a:lstStyle/>
          <a:p>
            <a:pPr lvl="1">
              <a:buFont typeface="Wingdings" panose="05000000000000000000" pitchFamily="2" charset="2"/>
              <a:buChar char="q"/>
              <a:defRPr/>
            </a:pPr>
            <a:r>
              <a:rPr lang="en-GB" altLang="en-US" b="1" dirty="0"/>
              <a:t>The Internet Era</a:t>
            </a:r>
          </a:p>
          <a:p>
            <a:pPr marL="457200" lvl="1" indent="0" algn="just">
              <a:buNone/>
              <a:defRPr/>
            </a:pPr>
            <a:r>
              <a:rPr lang="en-GB" altLang="en-US" dirty="0"/>
              <a:t>The web helped to erase the differences in the geographical reach between the global brands and the small or local independent hotel chains and airlines. </a:t>
            </a:r>
          </a:p>
          <a:p>
            <a:pPr marL="457200" lvl="1" indent="0" algn="just">
              <a:buNone/>
              <a:defRPr/>
            </a:pPr>
            <a:endParaRPr lang="en-GB" altLang="en-US" dirty="0"/>
          </a:p>
          <a:p>
            <a:pPr marL="457200" lvl="1" indent="0" algn="just">
              <a:buNone/>
              <a:defRPr/>
            </a:pPr>
            <a:r>
              <a:rPr lang="en-GB" altLang="en-US" dirty="0"/>
              <a:t>The intermediation game started changing as suppliers started investing in brand websites and booking engines rather than depending as heavily on the GDSs and travel agents. </a:t>
            </a:r>
          </a:p>
          <a:p>
            <a:pPr marL="457200" lvl="1" indent="0">
              <a:buNone/>
              <a:defRPr/>
            </a:pPr>
            <a:r>
              <a:rPr lang="en-GB" altLang="en-US" dirty="0"/>
              <a:t> </a:t>
            </a:r>
          </a:p>
        </p:txBody>
      </p:sp>
    </p:spTree>
    <p:extLst>
      <p:ext uri="{BB962C8B-B14F-4D97-AF65-F5344CB8AC3E}">
        <p14:creationId xmlns:p14="http://schemas.microsoft.com/office/powerpoint/2010/main" val="3908468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lnSpcReduction="10000"/>
          </a:bodyPr>
          <a:lstStyle/>
          <a:p>
            <a:pPr lvl="1">
              <a:buFont typeface="Wingdings" panose="05000000000000000000" pitchFamily="2" charset="2"/>
              <a:buChar char="q"/>
              <a:defRPr/>
            </a:pPr>
            <a:r>
              <a:rPr lang="en-GB" altLang="en-US" b="1" dirty="0"/>
              <a:t>The Internet Era</a:t>
            </a:r>
          </a:p>
          <a:p>
            <a:pPr marL="457200" lvl="1" indent="0" algn="just">
              <a:buNone/>
              <a:defRPr/>
            </a:pPr>
            <a:r>
              <a:rPr lang="en-GB" altLang="en-US" dirty="0"/>
              <a:t>The change was rapid, with the launch of search engines, such as Google in 1994 and Yahoo in 1998, brought a new form of intermediation.</a:t>
            </a:r>
          </a:p>
          <a:p>
            <a:pPr marL="457200" lvl="1" indent="0" algn="just">
              <a:buNone/>
              <a:defRPr/>
            </a:pPr>
            <a:endParaRPr lang="en-GB" altLang="en-US" dirty="0"/>
          </a:p>
          <a:p>
            <a:pPr marL="457200" lvl="1" indent="0" algn="just">
              <a:buNone/>
              <a:defRPr/>
            </a:pPr>
            <a:r>
              <a:rPr lang="en-GB" altLang="en-US" dirty="0"/>
              <a:t>As the internet gained popularity, by 2001, many </a:t>
            </a:r>
            <a:r>
              <a:rPr lang="en-GB" altLang="en-US" dirty="0" err="1"/>
              <a:t>thirdparty</a:t>
            </a:r>
            <a:r>
              <a:rPr lang="en-GB" altLang="en-US" dirty="0"/>
              <a:t> websites had entered the distribution space. This opened another door for marketing the product to end users, but also had another effect.  </a:t>
            </a:r>
          </a:p>
        </p:txBody>
      </p:sp>
    </p:spTree>
    <p:extLst>
      <p:ext uri="{BB962C8B-B14F-4D97-AF65-F5344CB8AC3E}">
        <p14:creationId xmlns:p14="http://schemas.microsoft.com/office/powerpoint/2010/main" val="30289047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Internet Era</a:t>
            </a:r>
          </a:p>
          <a:p>
            <a:pPr marL="457200" lvl="1" indent="0" algn="just">
              <a:buNone/>
              <a:defRPr/>
            </a:pPr>
            <a:r>
              <a:rPr lang="en-GB" altLang="en-US" dirty="0"/>
              <a:t>The growth of third-party intermediaries such as Expedia and Travelocity across the globe once again kept the suppliers heavily dependent on the distribution channel intermediaries. </a:t>
            </a:r>
          </a:p>
        </p:txBody>
      </p:sp>
    </p:spTree>
    <p:extLst>
      <p:ext uri="{BB962C8B-B14F-4D97-AF65-F5344CB8AC3E}">
        <p14:creationId xmlns:p14="http://schemas.microsoft.com/office/powerpoint/2010/main" val="1411829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Internet Era</a:t>
            </a:r>
          </a:p>
          <a:p>
            <a:pPr marL="457200" lvl="1" indent="0" algn="just">
              <a:buNone/>
              <a:defRPr/>
            </a:pPr>
            <a:r>
              <a:rPr lang="en-GB" altLang="en-US" dirty="0"/>
              <a:t>While the growth started driving up the profits of online travel agencies, hotel operators started experiencing a loss of control over the pricing of rooms and a potential transfer of pricing authority to third-party internet-based companies. </a:t>
            </a:r>
          </a:p>
        </p:txBody>
      </p:sp>
    </p:spTree>
    <p:extLst>
      <p:ext uri="{BB962C8B-B14F-4D97-AF65-F5344CB8AC3E}">
        <p14:creationId xmlns:p14="http://schemas.microsoft.com/office/powerpoint/2010/main" val="1379852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Internet Era</a:t>
            </a:r>
          </a:p>
          <a:p>
            <a:pPr marL="457200" lvl="1" indent="0" algn="just">
              <a:buNone/>
              <a:defRPr/>
            </a:pPr>
            <a:r>
              <a:rPr lang="en-GB" altLang="en-US" dirty="0"/>
              <a:t>While the growth started driving up the profits of online travel agencies, hotel operators started experiencing a loss of control over the pricing of rooms and a potential transfer of pricing authority to third-party internet-based companies. </a:t>
            </a:r>
          </a:p>
        </p:txBody>
      </p:sp>
    </p:spTree>
    <p:extLst>
      <p:ext uri="{BB962C8B-B14F-4D97-AF65-F5344CB8AC3E}">
        <p14:creationId xmlns:p14="http://schemas.microsoft.com/office/powerpoint/2010/main" val="17781274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Internet Era</a:t>
            </a:r>
          </a:p>
          <a:p>
            <a:pPr marL="457200" lvl="1" indent="0" algn="just">
              <a:buNone/>
              <a:defRPr/>
            </a:pPr>
            <a:r>
              <a:rPr lang="en-GB" altLang="en-US" dirty="0"/>
              <a:t>The popularity of such services stemmed from consumers’ desire to obtain the lowest rate within their desired market segment, coupled with the price transparency on the internet.</a:t>
            </a:r>
          </a:p>
        </p:txBody>
      </p:sp>
    </p:spTree>
    <p:extLst>
      <p:ext uri="{BB962C8B-B14F-4D97-AF65-F5344CB8AC3E}">
        <p14:creationId xmlns:p14="http://schemas.microsoft.com/office/powerpoint/2010/main" val="484814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dirty="0"/>
              <a:t>The social-, location-, and mobile-based applications era.</a:t>
            </a:r>
          </a:p>
          <a:p>
            <a:pPr marL="457200" lvl="1" indent="0">
              <a:buNone/>
              <a:defRPr/>
            </a:pPr>
            <a:r>
              <a:rPr lang="en-GB" altLang="en-US" dirty="0"/>
              <a:t>With the emergence of SoLoMo, the trend toward intermediation has again been disrupted by new technology. </a:t>
            </a:r>
          </a:p>
          <a:p>
            <a:pPr marL="457200" lvl="1" indent="0">
              <a:buNone/>
              <a:defRPr/>
            </a:pPr>
            <a:r>
              <a:rPr lang="en-GB" altLang="en-US" dirty="0"/>
              <a:t>Primarily, this era help to simplify the booking process for the customers (Kim and Connolly 2012). </a:t>
            </a:r>
          </a:p>
          <a:p>
            <a:pPr marL="457200" lvl="1" indent="0">
              <a:buNone/>
              <a:defRPr/>
            </a:pPr>
            <a:endParaRPr lang="en-GB" altLang="en-US" dirty="0"/>
          </a:p>
        </p:txBody>
      </p:sp>
    </p:spTree>
    <p:extLst>
      <p:ext uri="{BB962C8B-B14F-4D97-AF65-F5344CB8AC3E}">
        <p14:creationId xmlns:p14="http://schemas.microsoft.com/office/powerpoint/2010/main" val="220457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dirty="0"/>
              <a:t>Social </a:t>
            </a:r>
          </a:p>
          <a:p>
            <a:pPr marL="457200" lvl="1" indent="0">
              <a:buNone/>
              <a:defRPr/>
            </a:pPr>
            <a:r>
              <a:rPr lang="en-GB" altLang="en-US" dirty="0"/>
              <a:t>The beginning of the SoLoMo era was marked by the growth and popularity of the social and travel community sites such as TripAdvisor, Facebook, and </a:t>
            </a:r>
            <a:r>
              <a:rPr lang="en-GB" altLang="en-US" dirty="0" err="1"/>
              <a:t>MySpace</a:t>
            </a:r>
            <a:r>
              <a:rPr lang="en-GB" altLang="en-US" dirty="0"/>
              <a:t>. </a:t>
            </a:r>
          </a:p>
        </p:txBody>
      </p:sp>
    </p:spTree>
    <p:extLst>
      <p:ext uri="{BB962C8B-B14F-4D97-AF65-F5344CB8AC3E}">
        <p14:creationId xmlns:p14="http://schemas.microsoft.com/office/powerpoint/2010/main" val="39952615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fontScale="92500" lnSpcReduction="10000"/>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dirty="0"/>
              <a:t>As the decade of the 2000s became the 2010s, social media became the buzzword in the industry, and travel community sites such as TripAdvisor dramatically shifted the traditional one-way supplier-to-consumer communication to an open consumer-to-consumer communication. </a:t>
            </a:r>
          </a:p>
          <a:p>
            <a:pPr marL="457200" lvl="1" indent="0">
              <a:buNone/>
              <a:defRPr/>
            </a:pPr>
            <a:r>
              <a:rPr lang="en-GB" altLang="en-US" dirty="0"/>
              <a:t>The word-of-mouth revolution changed the way consumers collaborated and shared information with each other. </a:t>
            </a:r>
          </a:p>
        </p:txBody>
      </p:sp>
    </p:spTree>
    <p:extLst>
      <p:ext uri="{BB962C8B-B14F-4D97-AF65-F5344CB8AC3E}">
        <p14:creationId xmlns:p14="http://schemas.microsoft.com/office/powerpoint/2010/main" val="21867764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dirty="0"/>
              <a:t>Social media traffic is astonishingly heavy. By one estimate three years ago, on each day, more than three million photos were uploaded to Flickr, there were five million tweets, and a million new blog entries were posted on Twitter and other blog sites (Bodnar 2010). </a:t>
            </a:r>
          </a:p>
        </p:txBody>
      </p:sp>
    </p:spTree>
    <p:extLst>
      <p:ext uri="{BB962C8B-B14F-4D97-AF65-F5344CB8AC3E}">
        <p14:creationId xmlns:p14="http://schemas.microsoft.com/office/powerpoint/2010/main" val="2974535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dirty="0"/>
              <a:t>Companies in the H &amp; T industry are experiencing  direct link between the online review scores and the return on investment.</a:t>
            </a:r>
          </a:p>
          <a:p>
            <a:pPr marL="457200" lvl="1" indent="0">
              <a:buNone/>
              <a:defRPr/>
            </a:pPr>
            <a:endParaRPr lang="en-GB" altLang="en-US" dirty="0"/>
          </a:p>
          <a:p>
            <a:pPr marL="457200" lvl="1" indent="0">
              <a:buNone/>
              <a:defRPr/>
            </a:pPr>
            <a:r>
              <a:rPr lang="en-GB" altLang="en-US" dirty="0"/>
              <a:t>However, social media in today’s world is not a point of differentiation, but rather, it is a point of parity for the travel and tourism suppliers. </a:t>
            </a:r>
          </a:p>
        </p:txBody>
      </p:sp>
    </p:spTree>
    <p:extLst>
      <p:ext uri="{BB962C8B-B14F-4D97-AF65-F5344CB8AC3E}">
        <p14:creationId xmlns:p14="http://schemas.microsoft.com/office/powerpoint/2010/main" val="41475707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dirty="0"/>
              <a:t>It has become critical to maintain a strong presence on social channels along with maintaining consistency in the messages. </a:t>
            </a:r>
          </a:p>
          <a:p>
            <a:pPr marL="457200" lvl="1" indent="0">
              <a:buNone/>
              <a:defRPr/>
            </a:pPr>
            <a:endParaRPr lang="en-GB" altLang="en-US" dirty="0"/>
          </a:p>
          <a:p>
            <a:pPr marL="457200" lvl="1" indent="0">
              <a:buNone/>
              <a:defRPr/>
            </a:pPr>
            <a:r>
              <a:rPr lang="en-GB" altLang="en-US" dirty="0"/>
              <a:t>This is vital as social networking has been reported as the third most popular activity among mobile users. </a:t>
            </a:r>
          </a:p>
        </p:txBody>
      </p:sp>
    </p:spTree>
    <p:extLst>
      <p:ext uri="{BB962C8B-B14F-4D97-AF65-F5344CB8AC3E}">
        <p14:creationId xmlns:p14="http://schemas.microsoft.com/office/powerpoint/2010/main" val="18550487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dirty="0"/>
              <a:t>More than three-fourths of travellers turn to social networks to find some type of shopping-related deal, and 30 percent specifically seek out travel-related deals (PhoCusWright 2012).</a:t>
            </a:r>
          </a:p>
        </p:txBody>
      </p:sp>
      <p:pic>
        <p:nvPicPr>
          <p:cNvPr id="4" name="Picture 3"/>
          <p:cNvPicPr>
            <a:picLocks noChangeAspect="1"/>
          </p:cNvPicPr>
          <p:nvPr/>
        </p:nvPicPr>
        <p:blipFill>
          <a:blip r:embed="rId2"/>
          <a:stretch>
            <a:fillRect/>
          </a:stretch>
        </p:blipFill>
        <p:spPr>
          <a:xfrm>
            <a:off x="2411760" y="3714601"/>
            <a:ext cx="5553937" cy="1798476"/>
          </a:xfrm>
          <a:prstGeom prst="rect">
            <a:avLst/>
          </a:prstGeom>
        </p:spPr>
      </p:pic>
    </p:spTree>
    <p:extLst>
      <p:ext uri="{BB962C8B-B14F-4D97-AF65-F5344CB8AC3E}">
        <p14:creationId xmlns:p14="http://schemas.microsoft.com/office/powerpoint/2010/main" val="23536840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b="1" dirty="0"/>
              <a:t>Mobile</a:t>
            </a:r>
          </a:p>
          <a:p>
            <a:pPr marL="457200" lvl="1" indent="0">
              <a:buNone/>
              <a:defRPr/>
            </a:pPr>
            <a:r>
              <a:rPr lang="en-GB" altLang="en-US" dirty="0"/>
              <a:t>According to the internet usage statistics report by UN’s telecommunications agency, by 2020, connected devices would outnumber connected individuals by a ratio of six devices to every person online. </a:t>
            </a:r>
          </a:p>
        </p:txBody>
      </p:sp>
    </p:spTree>
    <p:extLst>
      <p:ext uri="{BB962C8B-B14F-4D97-AF65-F5344CB8AC3E}">
        <p14:creationId xmlns:p14="http://schemas.microsoft.com/office/powerpoint/2010/main" val="28113894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lnSpcReduction="10000"/>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b="1" dirty="0"/>
              <a:t>Mobile</a:t>
            </a:r>
          </a:p>
          <a:p>
            <a:pPr marL="457200" lvl="1" indent="0">
              <a:buNone/>
              <a:defRPr/>
            </a:pPr>
            <a:r>
              <a:rPr lang="en-GB" altLang="en-US" dirty="0"/>
              <a:t>Overall, the market is moving from the first- to the third-generation experience and cutting out the “middle men.”</a:t>
            </a:r>
          </a:p>
          <a:p>
            <a:pPr marL="457200" lvl="1" indent="0">
              <a:buNone/>
              <a:defRPr/>
            </a:pPr>
            <a:r>
              <a:rPr lang="en-GB" altLang="en-US" dirty="0"/>
              <a:t>The number of smartphone users continues to grow at such a fast pace that there are approximately six billion mobile subscribers globally—equal to 87 percent of the world’s population. </a:t>
            </a:r>
          </a:p>
        </p:txBody>
      </p:sp>
    </p:spTree>
    <p:extLst>
      <p:ext uri="{BB962C8B-B14F-4D97-AF65-F5344CB8AC3E}">
        <p14:creationId xmlns:p14="http://schemas.microsoft.com/office/powerpoint/2010/main" val="38682047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b="1" dirty="0"/>
              <a:t>Mobile</a:t>
            </a:r>
          </a:p>
          <a:p>
            <a:pPr marL="457200" lvl="1" indent="0">
              <a:buNone/>
              <a:defRPr/>
            </a:pPr>
            <a:r>
              <a:rPr lang="en-GB" altLang="en-US" dirty="0"/>
              <a:t>This implies that mobile marketing has also become a popular tool for travel suppliers to reach their customers on the go and has also given birth to the local marketing trend, in which promotions are context sensitive according to the user’s location.</a:t>
            </a:r>
          </a:p>
        </p:txBody>
      </p:sp>
    </p:spTree>
    <p:extLst>
      <p:ext uri="{BB962C8B-B14F-4D97-AF65-F5344CB8AC3E}">
        <p14:creationId xmlns:p14="http://schemas.microsoft.com/office/powerpoint/2010/main" val="38906796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b="1" dirty="0"/>
              <a:t>Mobile</a:t>
            </a:r>
          </a:p>
          <a:p>
            <a:pPr marL="457200" lvl="1" indent="0">
              <a:buNone/>
              <a:defRPr/>
            </a:pPr>
            <a:r>
              <a:rPr lang="en-GB" altLang="en-US" dirty="0"/>
              <a:t>In addition, for example, many travel suppliers/marketers have already taken the advantage of SMS marketing and QR code technology by investing in mobile websites.</a:t>
            </a:r>
          </a:p>
        </p:txBody>
      </p:sp>
      <p:pic>
        <p:nvPicPr>
          <p:cNvPr id="4" name="Picture 3"/>
          <p:cNvPicPr>
            <a:picLocks noChangeAspect="1"/>
          </p:cNvPicPr>
          <p:nvPr/>
        </p:nvPicPr>
        <p:blipFill>
          <a:blip r:embed="rId2"/>
          <a:stretch>
            <a:fillRect/>
          </a:stretch>
        </p:blipFill>
        <p:spPr>
          <a:xfrm>
            <a:off x="7346615" y="4149080"/>
            <a:ext cx="1670449" cy="2591025"/>
          </a:xfrm>
          <a:prstGeom prst="rect">
            <a:avLst/>
          </a:prstGeom>
        </p:spPr>
      </p:pic>
    </p:spTree>
    <p:extLst>
      <p:ext uri="{BB962C8B-B14F-4D97-AF65-F5344CB8AC3E}">
        <p14:creationId xmlns:p14="http://schemas.microsoft.com/office/powerpoint/2010/main" val="14035939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dirty="0"/>
              <a:t>The customer in today’s SoLoMo era has completely different expectations from the customers in the GDS or the internet era. </a:t>
            </a:r>
          </a:p>
          <a:p>
            <a:pPr marL="457200" lvl="1" indent="0">
              <a:buNone/>
              <a:defRPr/>
            </a:pPr>
            <a:endParaRPr lang="en-GB" altLang="en-US" dirty="0"/>
          </a:p>
          <a:p>
            <a:pPr marL="457200" lvl="1" indent="0">
              <a:buNone/>
              <a:defRPr/>
            </a:pPr>
            <a:r>
              <a:rPr lang="en-GB" altLang="en-US" dirty="0"/>
              <a:t>The SoLoMo customers want easy access to information and appropriate messages customized to their needs.</a:t>
            </a:r>
          </a:p>
        </p:txBody>
      </p:sp>
    </p:spTree>
    <p:extLst>
      <p:ext uri="{BB962C8B-B14F-4D97-AF65-F5344CB8AC3E}">
        <p14:creationId xmlns:p14="http://schemas.microsoft.com/office/powerpoint/2010/main" val="2678183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dirty="0"/>
              <a:t> Also the SoLoMo customers are able to be much more spontaneous in their actions, and they are often occupying two different stages of the booking process at the same time. </a:t>
            </a:r>
          </a:p>
          <a:p>
            <a:pPr marL="457200" lvl="1" indent="0">
              <a:buNone/>
              <a:defRPr/>
            </a:pPr>
            <a:r>
              <a:rPr lang="en-GB" altLang="en-US" dirty="0"/>
              <a:t>For instance, a SoLoMo customer may be checking out of the hotel and posting the photos on social media along with looking at a friend’s recent experience with an airline.</a:t>
            </a:r>
          </a:p>
        </p:txBody>
      </p:sp>
    </p:spTree>
    <p:extLst>
      <p:ext uri="{BB962C8B-B14F-4D97-AF65-F5344CB8AC3E}">
        <p14:creationId xmlns:p14="http://schemas.microsoft.com/office/powerpoint/2010/main" val="12586621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SoLoMo Era</a:t>
            </a:r>
          </a:p>
          <a:p>
            <a:pPr marL="457200" lvl="1" indent="0">
              <a:buNone/>
              <a:defRPr/>
            </a:pPr>
            <a:r>
              <a:rPr lang="en-GB" altLang="en-US" dirty="0"/>
              <a:t>Therefore, it essential for the marketers in H &amp; T industry to keep the customers engaged through social, local, and mobile channels for a long-term sustainable relationship.</a:t>
            </a:r>
          </a:p>
          <a:p>
            <a:pPr marL="457200" lvl="1" indent="0">
              <a:buNone/>
              <a:defRPr/>
            </a:pPr>
            <a:r>
              <a:rPr lang="en-GB" altLang="en-US" dirty="0"/>
              <a:t>Investing the marketing Pound Sterling in internet and mobile marketing is becoming vital to retain customers and maintain loyalty.</a:t>
            </a:r>
          </a:p>
        </p:txBody>
      </p:sp>
    </p:spTree>
    <p:extLst>
      <p:ext uri="{BB962C8B-B14F-4D97-AF65-F5344CB8AC3E}">
        <p14:creationId xmlns:p14="http://schemas.microsoft.com/office/powerpoint/2010/main" val="22162706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lvl="1">
              <a:buFont typeface="Wingdings" panose="05000000000000000000" pitchFamily="2" charset="2"/>
              <a:buChar char="q"/>
              <a:defRPr/>
            </a:pPr>
            <a:r>
              <a:rPr lang="en-GB" altLang="en-US" b="1" dirty="0"/>
              <a:t>The Hybrid Era – Going Back to The Start Era</a:t>
            </a:r>
          </a:p>
          <a:p>
            <a:pPr marL="457200" lvl="1" indent="0">
              <a:buNone/>
              <a:defRPr/>
            </a:pPr>
            <a:r>
              <a:rPr lang="en-GB" altLang="en-US" dirty="0"/>
              <a:t>According to some researchers, marketers in H &amp; T industry are now in hybrid era - computers, tablets, and smartphones. </a:t>
            </a:r>
          </a:p>
          <a:p>
            <a:pPr marL="457200" lvl="1" indent="0">
              <a:buNone/>
              <a:defRPr/>
            </a:pPr>
            <a:r>
              <a:rPr lang="en-GB" altLang="en-US" dirty="0"/>
              <a:t>A  hybrid era where the customers are increasingly depending on online search using multiple screens at different times of the day as they search for the supplier information that they want.</a:t>
            </a:r>
          </a:p>
        </p:txBody>
      </p:sp>
    </p:spTree>
    <p:extLst>
      <p:ext uri="{BB962C8B-B14F-4D97-AF65-F5344CB8AC3E}">
        <p14:creationId xmlns:p14="http://schemas.microsoft.com/office/powerpoint/2010/main" val="37336478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fontScale="92500" lnSpcReduction="10000"/>
          </a:bodyPr>
          <a:lstStyle/>
          <a:p>
            <a:pPr lvl="1">
              <a:buFont typeface="Wingdings" panose="05000000000000000000" pitchFamily="2" charset="2"/>
              <a:buChar char="q"/>
              <a:defRPr/>
            </a:pPr>
            <a:r>
              <a:rPr lang="en-GB" altLang="en-US" b="1" dirty="0"/>
              <a:t>The Hybrid Era – Going Back to The Start Era</a:t>
            </a:r>
          </a:p>
          <a:p>
            <a:pPr marL="457200" lvl="1" indent="0">
              <a:buNone/>
              <a:defRPr/>
            </a:pPr>
            <a:r>
              <a:rPr lang="en-GB" altLang="en-US" dirty="0"/>
              <a:t>In this era, marketers in H &amp; T industry are investing in direct channels and trying to provide customized and high quality experience to the customer.</a:t>
            </a:r>
          </a:p>
          <a:p>
            <a:pPr marL="457200" lvl="1" indent="0">
              <a:buNone/>
              <a:defRPr/>
            </a:pPr>
            <a:r>
              <a:rPr lang="en-GB" altLang="en-US" dirty="0"/>
              <a:t>The industry is slowly moving back toward the disintermediation phase.</a:t>
            </a:r>
          </a:p>
          <a:p>
            <a:pPr marL="457200" lvl="1" indent="0">
              <a:buNone/>
              <a:defRPr/>
            </a:pPr>
            <a:r>
              <a:rPr lang="en-GB" altLang="en-US" dirty="0"/>
              <a:t>However, the existing intermediaries, including GDS-supported travel agents, and search engines, co-exist and remain an important part of the industry’s distribution channels. </a:t>
            </a:r>
          </a:p>
        </p:txBody>
      </p:sp>
    </p:spTree>
    <p:extLst>
      <p:ext uri="{BB962C8B-B14F-4D97-AF65-F5344CB8AC3E}">
        <p14:creationId xmlns:p14="http://schemas.microsoft.com/office/powerpoint/2010/main" val="22939536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579296" cy="1143000"/>
          </a:xfrm>
        </p:spPr>
        <p:txBody>
          <a:bodyPr>
            <a:noAutofit/>
          </a:bodyPr>
          <a:lstStyle/>
          <a:p>
            <a:r>
              <a:rPr lang="en-GB" sz="3600" b="1" dirty="0"/>
              <a:t>Digital and Social Media Marketing in Hospitality &amp; Tourism Industry</a:t>
            </a:r>
          </a:p>
        </p:txBody>
      </p:sp>
      <p:sp>
        <p:nvSpPr>
          <p:cNvPr id="3" name="Content Placeholder 2"/>
          <p:cNvSpPr>
            <a:spLocks noGrp="1"/>
          </p:cNvSpPr>
          <p:nvPr>
            <p:ph idx="1"/>
          </p:nvPr>
        </p:nvSpPr>
        <p:spPr>
          <a:xfrm>
            <a:off x="179512" y="1340769"/>
            <a:ext cx="8856984" cy="4176464"/>
          </a:xfrm>
        </p:spPr>
        <p:txBody>
          <a:bodyPr>
            <a:normAutofit/>
          </a:bodyPr>
          <a:lstStyle/>
          <a:p>
            <a:pPr marL="457200" lvl="1" indent="0">
              <a:buNone/>
              <a:defRPr/>
            </a:pPr>
            <a:r>
              <a:rPr lang="en-GB" altLang="en-US" b="1" dirty="0"/>
              <a:t>Class exercise</a:t>
            </a:r>
          </a:p>
          <a:p>
            <a:pPr marL="457200" lvl="1" indent="0">
              <a:buNone/>
              <a:defRPr/>
            </a:pPr>
            <a:r>
              <a:rPr lang="en-GB" altLang="en-US" b="1" dirty="0"/>
              <a:t>In group, discuss which device (computer, tablet, mobile) you use most for your holiday or flight bookings and why?</a:t>
            </a:r>
          </a:p>
          <a:p>
            <a:pPr marL="457200" lvl="1" indent="0">
              <a:buNone/>
              <a:defRPr/>
            </a:pPr>
            <a:r>
              <a:rPr lang="en-GB" altLang="en-US" b="1" dirty="0"/>
              <a:t>How has contributing to social networking affected your booking experience(s)</a:t>
            </a:r>
            <a:endParaRPr lang="en-GB" altLang="en-US" dirty="0"/>
          </a:p>
        </p:txBody>
      </p:sp>
    </p:spTree>
    <p:extLst>
      <p:ext uri="{BB962C8B-B14F-4D97-AF65-F5344CB8AC3E}">
        <p14:creationId xmlns:p14="http://schemas.microsoft.com/office/powerpoint/2010/main" val="195406744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PowerPoint Presentation Template" id="{5A880446-5D0A-41D4-A11E-09B431901BA8}" vid="{66CFE43A-C673-494E-870A-08A1D94A2A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4" ma:contentTypeDescription="Create a new document." ma:contentTypeScope="" ma:versionID="4dc6fa2d1296f5d2df7285c222efc2e5">
  <xsd:schema xmlns:xsd="http://www.w3.org/2001/XMLSchema" xmlns:xs="http://www.w3.org/2001/XMLSchema" xmlns:p="http://schemas.microsoft.com/office/2006/metadata/properties" xmlns:ns2="303dbf9b-b85b-46a0-94f1-894078c07ecd" xmlns:ns3="7534e9c7-d8a7-4ffa-a350-0e66096719e3" targetNamespace="http://schemas.microsoft.com/office/2006/metadata/properties" ma:root="true" ma:fieldsID="3325bc6368b70bfb1f4aabcc11b17a89" ns2:_="" ns3:_="">
    <xsd:import namespace="303dbf9b-b85b-46a0-94f1-894078c07ecd"/>
    <xsd:import namespace="7534e9c7-d8a7-4ffa-a350-0e66096719e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534e9c7-d8a7-4ffa-a350-0e66096719e3"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E4662A3-DA39-4FC1-AD68-DC62877ADD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7534e9c7-d8a7-4ffa-a350-0e66096719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303dbf9b-b85b-46a0-94f1-894078c07ecd"/>
    <ds:schemaRef ds:uri="http://schemas.microsoft.com/office/2006/documentManagement/types"/>
    <ds:schemaRef ds:uri="http://schemas.openxmlformats.org/package/2006/metadata/core-properties"/>
    <ds:schemaRef ds:uri="7534e9c7-d8a7-4ffa-a350-0e66096719e3"/>
    <ds:schemaRef ds:uri="http://purl.org/dc/elements/1.1/"/>
    <ds:schemaRef ds:uri="http://schemas.microsoft.com/office/infopath/2007/PartnerControls"/>
    <ds:schemaRef ds:uri="http://schemas.microsoft.com/office/2006/metadata/properties"/>
    <ds:schemaRef ds:uri="http://www.w3.org/XML/1998/namespace"/>
    <ds:schemaRef ds:uri="http://purl.org/dc/dcmitype/"/>
    <ds:schemaRef ds:uri="http://purl.org/dc/terms/"/>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how to submit on Turnitin</Template>
  <TotalTime>2618</TotalTime>
  <Words>1842</Words>
  <Application>Microsoft Office PowerPoint</Application>
  <PresentationFormat>On-screen Show (4:3)</PresentationFormat>
  <Paragraphs>148</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Myriad Pro</vt:lpstr>
      <vt:lpstr>Times New Roman</vt:lpstr>
      <vt:lpstr>Wingdings</vt:lpstr>
      <vt:lpstr>20140311PresentationUWTSDTemplate</vt:lpstr>
      <vt:lpstr>                    BA International Hotel Management   Marketing Essentials Session 13  M4X01916      </vt:lpstr>
      <vt:lpstr>Session 13</vt:lpstr>
      <vt:lpstr>Learning Objectives</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lpstr>Digital and Social Media Marketing in Hospitality &amp; Tourism Industry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Turnitin</dc:title>
  <dc:creator>Stephanie Meyer</dc:creator>
  <cp:lastModifiedBy>ADEGBITE O. (580750)</cp:lastModifiedBy>
  <cp:revision>288</cp:revision>
  <cp:lastPrinted>2019-01-28T19:43:23Z</cp:lastPrinted>
  <dcterms:created xsi:type="dcterms:W3CDTF">2018-04-28T09:52:16Z</dcterms:created>
  <dcterms:modified xsi:type="dcterms:W3CDTF">2019-09-19T00:34:56Z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