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trictFirstAndLastChars="0" saveSubsetFonts="1" autoCompressPictures="0">
  <p:sldMasterIdLst>
    <p:sldMasterId id="2147483743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3" r:id="rId17"/>
    <p:sldId id="271" r:id="rId18"/>
    <p:sldId id="272" r:id="rId19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8" d="100"/>
          <a:sy n="98" d="100"/>
        </p:scale>
        <p:origin x="1018" y="7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g3de8987014d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g3de8987014d_0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3de8987014d_0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3de8987014d_0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g3de8987014d_0_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" name="Google Shape;73;g3de8987014d_0_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3de8987014d_0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3de8987014d_0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3de8987014d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3de8987014d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g3de8987014d_0_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" name="Google Shape;97;g3de8987014d_0_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g3de8987014d_0_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" name="Google Shape;105;g3de8987014d_0_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g3de8987014d_0_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" name="Google Shape;113;g3de8987014d_0_4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g3de8987014d_0_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" name="Google Shape;121;g3de8987014d_0_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g3de8987014d_0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9" name="Google Shape;129;g3de8987014d_0_8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g3de8987014d_0_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" name="Google Shape;137;g3de8987014d_0_5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g3de8987014d_0_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" name="Google Shape;145;g3de8987014d_0_6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g3de8987014d_0_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3" name="Google Shape;153;g3de8987014d_0_6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g3de8987014d_0_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" name="Google Shape;161;g3de8987014d_0_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g3de8987014d_0_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" name="Google Shape;167;g3de8987014d_0_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g3de8987014d_0_1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3" name="Google Shape;173;g3de8987014d_0_1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173355" y="182881"/>
            <a:ext cx="8793480" cy="4783454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2485" y="661782"/>
            <a:ext cx="7475220" cy="219456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54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2148" y="2902226"/>
            <a:ext cx="6575895" cy="1041124"/>
          </a:xfrm>
        </p:spPr>
        <p:txBody>
          <a:bodyPr>
            <a:normAutofit/>
          </a:bodyPr>
          <a:lstStyle>
            <a:lvl1pPr marL="0" indent="0" algn="ctr">
              <a:buNone/>
              <a:defRPr sz="1650">
                <a:solidFill>
                  <a:srgbClr val="FFFFFF"/>
                </a:solidFill>
              </a:defRPr>
            </a:lvl1pPr>
            <a:lvl2pPr marL="342900" indent="0" algn="ctr">
              <a:buNone/>
              <a:defRPr sz="1650"/>
            </a:lvl2pPr>
            <a:lvl3pPr marL="685800" indent="0" algn="ctr">
              <a:buNone/>
              <a:defRPr sz="1650"/>
            </a:lvl3pPr>
            <a:lvl4pPr marL="1028700" indent="0" algn="ctr">
              <a:buNone/>
              <a:defRPr sz="1500"/>
            </a:lvl4pPr>
            <a:lvl5pPr marL="1371600" indent="0" algn="ctr">
              <a:buNone/>
              <a:defRPr sz="1500"/>
            </a:lvl5pPr>
            <a:lvl6pPr marL="1714500" indent="0" algn="ctr">
              <a:buNone/>
              <a:defRPr sz="1500"/>
            </a:lvl6pPr>
            <a:lvl7pPr marL="2057400" indent="0" algn="ctr">
              <a:buNone/>
              <a:defRPr sz="1500"/>
            </a:lvl7pPr>
            <a:lvl8pPr marL="2400300" indent="0" algn="ctr">
              <a:buNone/>
              <a:defRPr sz="1500"/>
            </a:lvl8pPr>
            <a:lvl9pPr marL="2743200" indent="0" algn="ctr">
              <a:buNone/>
              <a:defRPr sz="15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cxnSp>
        <p:nvCxnSpPr>
          <p:cNvPr id="8" name="Straight Connector 7"/>
          <p:cNvCxnSpPr/>
          <p:nvPr/>
        </p:nvCxnSpPr>
        <p:spPr>
          <a:xfrm>
            <a:off x="1483995" y="2800350"/>
            <a:ext cx="61722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376595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12240841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9818" y="880181"/>
            <a:ext cx="7475220" cy="219456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54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2446" y="3115890"/>
            <a:ext cx="6576822" cy="1022855"/>
          </a:xfrm>
        </p:spPr>
        <p:txBody>
          <a:bodyPr anchor="t">
            <a:normAutofit/>
          </a:bodyPr>
          <a:lstStyle>
            <a:lvl1pPr marL="0" indent="0" algn="ctr">
              <a:buNone/>
              <a:defRPr sz="1650">
                <a:solidFill>
                  <a:schemeClr val="accent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cxnSp>
        <p:nvCxnSpPr>
          <p:cNvPr id="7" name="Straight Connector 6"/>
          <p:cNvCxnSpPr/>
          <p:nvPr/>
        </p:nvCxnSpPr>
        <p:spPr>
          <a:xfrm>
            <a:off x="1485900" y="3015306"/>
            <a:ext cx="61722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304494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7250" y="1543049"/>
            <a:ext cx="3566160" cy="301752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709" y="1543050"/>
            <a:ext cx="3566160" cy="301752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4/16/2026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946370298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7250" y="1501133"/>
            <a:ext cx="3566160" cy="58293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7250" y="2041112"/>
            <a:ext cx="3566160" cy="253746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1880" y="1499274"/>
            <a:ext cx="3566160" cy="58293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1880" y="2039492"/>
            <a:ext cx="3566160" cy="253746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31935990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347388576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166408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822960"/>
            <a:ext cx="2948940" cy="130302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3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9119" y="822960"/>
            <a:ext cx="3909060" cy="3497580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2125980"/>
            <a:ext cx="2948940" cy="22631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750"/>
              </a:spcBef>
              <a:buNone/>
              <a:defRPr sz="1275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4/16/2026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104996198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822960"/>
            <a:ext cx="2948940" cy="130302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3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59936" y="802385"/>
            <a:ext cx="4574286" cy="360045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1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2125980"/>
            <a:ext cx="2948940" cy="216027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750"/>
              </a:spcBef>
              <a:buNone/>
              <a:defRPr sz="1275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055212975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14420981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571500"/>
            <a:ext cx="1743075" cy="405765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7250" y="571500"/>
            <a:ext cx="5572125" cy="40576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147870374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173355" y="182881"/>
            <a:ext cx="8793480" cy="4783454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7250" y="457200"/>
            <a:ext cx="7406640" cy="10172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7251" y="1543050"/>
            <a:ext cx="7404653" cy="3028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7247" y="4667871"/>
            <a:ext cx="1746806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accent1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61861" y="4667871"/>
            <a:ext cx="3538331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7148" y="4667871"/>
            <a:ext cx="1279663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451522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1450" indent="-137160" algn="l" defTabSz="685800" rtl="0" eaLnBrk="1" latinLnBrk="0" hangingPunct="1">
        <a:lnSpc>
          <a:spcPct val="90000"/>
        </a:lnSpc>
        <a:spcBef>
          <a:spcPts val="1050"/>
        </a:spcBef>
        <a:buClr>
          <a:schemeClr val="accent1"/>
        </a:buClr>
        <a:buSzPct val="80000"/>
        <a:buFont typeface="Corbel" pitchFamily="34" charset="0"/>
        <a:buChar char="•"/>
        <a:defRPr sz="1650" kern="1200">
          <a:solidFill>
            <a:schemeClr val="accent1"/>
          </a:solidFill>
          <a:latin typeface="+mn-lt"/>
          <a:ea typeface="+mn-ea"/>
          <a:cs typeface="+mn-cs"/>
        </a:defRPr>
      </a:lvl1pPr>
      <a:lvl2pPr marL="34290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5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54864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350" kern="1200">
          <a:solidFill>
            <a:schemeClr val="accent1"/>
          </a:solidFill>
          <a:latin typeface="+mn-lt"/>
          <a:ea typeface="+mn-ea"/>
          <a:cs typeface="+mn-cs"/>
        </a:defRPr>
      </a:lvl3pPr>
      <a:lvl4pPr marL="75438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96012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2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425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165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1875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dpi.com/1660-4601/20/2/1628" TargetMode="External"/><Relationship Id="rId13" Type="http://schemas.openxmlformats.org/officeDocument/2006/relationships/hyperlink" Target="https://onlinelibrary.wiley.com/doi/pdf/10.1111/joim.20098" TargetMode="External"/><Relationship Id="rId3" Type="http://schemas.openxmlformats.org/officeDocument/2006/relationships/hyperlink" Target="https://journals.sagepub.com/doi/pdf/10.1155/2023/7890188" TargetMode="External"/><Relationship Id="rId7" Type="http://schemas.openxmlformats.org/officeDocument/2006/relationships/hyperlink" Target="https://www.frontiersin.org/journals/neurology/articles/10.3389/fneur.2022.821135/full?utm_source=chatgpt.com" TargetMode="External"/><Relationship Id="rId12" Type="http://schemas.openxmlformats.org/officeDocument/2006/relationships/hyperlink" Target="https://www.mdpi.com/1660-4601/19/21/14571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link.springer.com/content/pdf/10.1186/s41687-024-00784-y.pdf" TargetMode="External"/><Relationship Id="rId11" Type="http://schemas.openxmlformats.org/officeDocument/2006/relationships/hyperlink" Target="https://digital.nhs.uk/data-and-information/publications/statistical/health-survey-for-england/2022-part-2/adult-health" TargetMode="External"/><Relationship Id="rId5" Type="http://schemas.openxmlformats.org/officeDocument/2006/relationships/hyperlink" Target="https://assets.publishing.service.gov.uk/media/5f04447be90e075c4e144cfd/The_health_and_socialcare_costs_of_a_selection_of_health_conditions_and_multi-morbidities.pdf" TargetMode="External"/><Relationship Id="rId10" Type="http://schemas.openxmlformats.org/officeDocument/2006/relationships/hyperlink" Target="https://digital.nhs.uk/data-and-information/publications/statistical/health-survey-for-england/2021-part-2/adult-health-hypertension" TargetMode="External"/><Relationship Id="rId4" Type="http://schemas.openxmlformats.org/officeDocument/2006/relationships/hyperlink" Target="https://pmc.ncbi.nlm.nih.gov/articles/PMC9978760/pdf/bmjmed-2022-000130.pdf" TargetMode="External"/><Relationship Id="rId9" Type="http://schemas.openxmlformats.org/officeDocument/2006/relationships/hyperlink" Target="https://www.emerald.com/edi/article-pdf/42/3/346/590804/edi-08-2021-0214.pdf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journals.lww.com/jrms/fulltext/2024/04290/the_connection_between_hypertension_and_diabetes.4.aspx?context=latestarticles" TargetMode="External"/><Relationship Id="rId3" Type="http://schemas.openxmlformats.org/officeDocument/2006/relationships/hyperlink" Target="https://www.gov.uk/government/news/new-figures-show-high-blood-pressure-costs-nhs-billions-each-year" TargetMode="External"/><Relationship Id="rId7" Type="http://schemas.openxmlformats.org/officeDocument/2006/relationships/hyperlink" Target="https://journals.sagepub.com/doi/pdf/10.1177/17423953211065006" TargetMode="External"/><Relationship Id="rId2" Type="http://schemas.openxmlformats.org/officeDocument/2006/relationships/hyperlink" Target="https://www.mdpi.com/2227-9059/10/8/193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iencedirect.com/science/article/pii/S1865921722000666" TargetMode="External"/><Relationship Id="rId11" Type="http://schemas.openxmlformats.org/officeDocument/2006/relationships/hyperlink" Target="https://link.springer.com/content/pdf/10.1186/s12913-022-08198-6.pdf" TargetMode="External"/><Relationship Id="rId5" Type="http://schemas.openxmlformats.org/officeDocument/2006/relationships/hyperlink" Target="https://link.springer.com/content/pdf/10.1007/s40271-023-00645-8.pdf" TargetMode="External"/><Relationship Id="rId10" Type="http://schemas.openxmlformats.org/officeDocument/2006/relationships/hyperlink" Target="https://link.springer.com/content/pdf/10.1186/s12910-022-00777-w.pdf" TargetMode="External"/><Relationship Id="rId4" Type="http://schemas.openxmlformats.org/officeDocument/2006/relationships/hyperlink" Target="https://www.gov.uk/government/publications/health-matters-combating-high-blood-pressure/health-matters-combating-high-blood-pressure" TargetMode="External"/><Relationship Id="rId9" Type="http://schemas.openxmlformats.org/officeDocument/2006/relationships/hyperlink" Target="https://www.scienceopen.com/document_file/b1ea42a3-2d2d-4ec7-88a8-f64f0a87fb9f/ScienceOpen/jdr20240094.pdf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onlinelibrary.wiley.com/doi/pdf/10.1002/pul2.12208" TargetMode="External"/><Relationship Id="rId13" Type="http://schemas.openxmlformats.org/officeDocument/2006/relationships/hyperlink" Target="https://www.who.int/news/item/06-12-2025-most-countries-make-progress-towards-universal-health-coverage-but-major-challenges-remain-who-world-bank-report-finds#:~:text=In%202022%2C%203%20out%20of,difficulty%20accessing%20essential%20health%20services" TargetMode="External"/><Relationship Id="rId3" Type="http://schemas.openxmlformats.org/officeDocument/2006/relationships/hyperlink" Target="https://www.mdpi.com/2227-9032/12/23/2322" TargetMode="External"/><Relationship Id="rId7" Type="http://schemas.openxmlformats.org/officeDocument/2006/relationships/hyperlink" Target="https://researchrepository.universityofgalway.ie/bitstreams/6b607dc2-895a-4e49-8c65-fd6c0722b8e0/download" TargetMode="External"/><Relationship Id="rId12" Type="http://schemas.openxmlformats.org/officeDocument/2006/relationships/hyperlink" Target="https://www.who.int/news-room/fact-sheets/detail/hypertension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jamanetwork.com/journals/jama/articlepdf/2794559/jama_patnode_2022_us_220013_1658161682.37649.pdf" TargetMode="External"/><Relationship Id="rId11" Type="http://schemas.openxmlformats.org/officeDocument/2006/relationships/hyperlink" Target="https://www.who.int/health-topics/hypertension#tab=tab_1" TargetMode="External"/><Relationship Id="rId5" Type="http://schemas.openxmlformats.org/officeDocument/2006/relationships/hyperlink" Target="https://www.nice.org.uk/corporate/ecd9/resources/nice-realworld-evidence-framework-pdf-1124020816837" TargetMode="External"/><Relationship Id="rId10" Type="http://schemas.openxmlformats.org/officeDocument/2006/relationships/hyperlink" Target="https://link.springer.com/content/pdf/10.1007/s10557-021-07248-1.pdf" TargetMode="External"/><Relationship Id="rId4" Type="http://schemas.openxmlformats.org/officeDocument/2006/relationships/hyperlink" Target="https://www.researchgate.net/profile/Pankaj-Malik-4/publication/376313423_PUBLICATION15/links/6572ba37ea5f7f02054f0533/PUBLICATION15.pdf" TargetMode="External"/><Relationship Id="rId9" Type="http://schemas.openxmlformats.org/officeDocument/2006/relationships/hyperlink" Target="https://www.researchgate.net/profile/Dadang-Muhammad-Hasyim/publication/377529921_The_Importance_of_Early_Detection_in_Disease_Management/links/65aab76abf5b00662e1e7175/The-Importance-of-Early-Detection-in-Disease-Management.pdf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/>
        </p:nvSpPr>
        <p:spPr>
          <a:xfrm>
            <a:off x="74952" y="1275044"/>
            <a:ext cx="8986602" cy="425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Condition name:</a:t>
            </a:r>
            <a:r>
              <a:rPr lang="en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Hypertension</a:t>
            </a:r>
            <a:endParaRPr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Target audience:</a:t>
            </a:r>
            <a:r>
              <a:rPr lang="en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Community nurses dealing with long-term conditions within the UK</a:t>
            </a:r>
            <a:endParaRPr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Programme: </a:t>
            </a:r>
            <a:r>
              <a:rPr lang="en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MSc Public Health and Social Care in Practice</a:t>
            </a:r>
            <a:endParaRPr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Module: </a:t>
            </a:r>
            <a:r>
              <a:rPr lang="en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Community Care and Management of Longer-term Conditions</a:t>
            </a:r>
            <a:endParaRPr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Module Code: </a:t>
            </a:r>
            <a:r>
              <a:rPr lang="en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LCHS7003</a:t>
            </a:r>
            <a:endParaRPr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Presented by: Solanki Sonali</a:t>
            </a:r>
            <a:endParaRPr b="1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Student Id: 2523936 </a:t>
            </a:r>
            <a:endParaRPr dirty="0">
              <a:solidFill>
                <a:schemeClr val="dk2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1C5812-C780-C042-BC2D-05B8FE9B36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0185" y="0"/>
            <a:ext cx="2758679" cy="134123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4"/>
          <p:cNvSpPr txBox="1"/>
          <p:nvPr/>
        </p:nvSpPr>
        <p:spPr>
          <a:xfrm>
            <a:off x="181575" y="171475"/>
            <a:ext cx="87858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Overview</a:t>
            </a:r>
            <a:endParaRPr sz="1600" dirty="0">
              <a:solidFill>
                <a:schemeClr val="dk2"/>
              </a:solidFill>
            </a:endParaRPr>
          </a:p>
        </p:txBody>
      </p:sp>
      <p:sp>
        <p:nvSpPr>
          <p:cNvPr id="60" name="Google Shape;60;p14"/>
          <p:cNvSpPr txBox="1"/>
          <p:nvPr/>
        </p:nvSpPr>
        <p:spPr>
          <a:xfrm>
            <a:off x="181575" y="833225"/>
            <a:ext cx="4255800" cy="402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dirty="0">
                <a:solidFill>
                  <a:schemeClr val="dk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●      </a:t>
            </a:r>
            <a:r>
              <a:rPr lang="en" sz="1200" b="1" i="1" dirty="0">
                <a:solidFill>
                  <a:schemeClr val="dk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Definition:</a:t>
            </a:r>
            <a:r>
              <a:rPr lang="en" sz="1200" dirty="0">
                <a:solidFill>
                  <a:schemeClr val="dk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 Hypertension is a condition in which the pressure of the blood on the artery walls is always too high (WHO, 2026a).</a:t>
            </a:r>
            <a:endParaRPr sz="1200" dirty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i="1" dirty="0">
                <a:solidFill>
                  <a:schemeClr val="dk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Symptoms:</a:t>
            </a:r>
            <a:endParaRPr sz="1200" b="1" i="1" dirty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Physical: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Headache, shortness of breath, dizziness (WHO, 2026a).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Psychological: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Anxiety, stress (WHO, 2026a).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Social: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Decreased quality of life, social isolation because of limited physical activities (WHO, 2026a).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 i="1" dirty="0">
                <a:solidFill>
                  <a:schemeClr val="dk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Causes (Aetiology):</a:t>
            </a:r>
            <a:endParaRPr sz="1200" b="1" i="1" dirty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Biological: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Genetic, age alterations in blood vessels 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Elnaem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2022).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Lifestyle: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Diet (large amounts of salt), physical sedentary lifestyle, excessive alcohol use (WHO, 2026a).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Environmental: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Stressful environments, inadequate access to healthcare (WHO, 2026a).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" name="Google Shape;61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69800" y="1384799"/>
            <a:ext cx="4255800" cy="2252650"/>
          </a:xfrm>
          <a:prstGeom prst="rect">
            <a:avLst/>
          </a:prstGeom>
          <a:noFill/>
          <a:ln>
            <a:noFill/>
          </a:ln>
        </p:spPr>
      </p:pic>
      <p:sp>
        <p:nvSpPr>
          <p:cNvPr id="62" name="Google Shape;62;p14"/>
          <p:cNvSpPr txBox="1"/>
          <p:nvPr/>
        </p:nvSpPr>
        <p:spPr>
          <a:xfrm>
            <a:off x="4541800" y="3953050"/>
            <a:ext cx="44256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(Source: Digital NHS, 2026)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/>
          <p:nvPr/>
        </p:nvSpPr>
        <p:spPr>
          <a:xfrm>
            <a:off x="181575" y="171475"/>
            <a:ext cx="87858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Prevalence</a:t>
            </a:r>
            <a:endParaRPr sz="1600" dirty="0">
              <a:solidFill>
                <a:schemeClr val="dk2"/>
              </a:solidFill>
            </a:endParaRPr>
          </a:p>
        </p:txBody>
      </p:sp>
      <p:sp>
        <p:nvSpPr>
          <p:cNvPr id="68" name="Google Shape;68;p15"/>
          <p:cNvSpPr txBox="1"/>
          <p:nvPr/>
        </p:nvSpPr>
        <p:spPr>
          <a:xfrm>
            <a:off x="181575" y="633775"/>
            <a:ext cx="3779400" cy="4220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GB" sz="1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Statistics: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the NHS, approximately 30% of adults have high blood pressure (Digital NHS, 2026a).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older population in the UK increases the prevalence of hypertension with 50% above death rate (Digital NHS, 2026b).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Statistics around the world: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WHO, more than 1.4 billion individuals around the world have hypertension (WHO, 2026b).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healthcare and treatment disparities, especially in low-income areas around the world (WHO, 2026c).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i="1" dirty="0">
                <a:solidFill>
                  <a:schemeClr val="dk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Reason for differences</a:t>
            </a:r>
            <a:endParaRPr sz="1200" dirty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●      There are healthcare and treatment disparities, especially in low-income areas around the world (WHO, 2026c).</a:t>
            </a:r>
            <a:endParaRPr sz="1200" dirty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105600" y="1164150"/>
            <a:ext cx="4782575" cy="2460275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15"/>
          <p:cNvSpPr txBox="1"/>
          <p:nvPr/>
        </p:nvSpPr>
        <p:spPr>
          <a:xfrm>
            <a:off x="4541800" y="3953050"/>
            <a:ext cx="44256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(Source: Digital NHS, 2026)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6"/>
          <p:cNvSpPr txBox="1"/>
          <p:nvPr/>
        </p:nvSpPr>
        <p:spPr>
          <a:xfrm>
            <a:off x="181575" y="171475"/>
            <a:ext cx="87858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Economic and Social Burden</a:t>
            </a:r>
            <a:endParaRPr sz="1600" dirty="0">
              <a:solidFill>
                <a:schemeClr val="dk2"/>
              </a:solidFill>
            </a:endParaRPr>
          </a:p>
        </p:txBody>
      </p:sp>
      <p:sp>
        <p:nvSpPr>
          <p:cNvPr id="76" name="Google Shape;76;p16"/>
          <p:cNvSpPr txBox="1"/>
          <p:nvPr/>
        </p:nvSpPr>
        <p:spPr>
          <a:xfrm>
            <a:off x="181575" y="833225"/>
            <a:ext cx="3864300" cy="402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b="1" u="sng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Cost: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In the UK, hypertension imposes total direct treatment costs of more than 2 billion pounds to the NHS every year (Gov UK, 2026a).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b="1" u="sng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Social Care Cost: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Indirect costs such as hospital admissions and long-term care (Assets Gov UK, 2026).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b="1" u="sng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Impact on Families: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Care responsibilities, financial strain, and emotional distress (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Rawlings </a:t>
            </a:r>
            <a:r>
              <a:rPr lang="en" sz="1200" i="1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et al. 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2023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Unpaid carers and workforce lost productivity are some of the hidden costs (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Besser </a:t>
            </a:r>
            <a:r>
              <a:rPr lang="en" sz="1200" i="1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et al. 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2024).</a:t>
            </a:r>
            <a:endParaRPr sz="1200" dirty="0">
              <a:latin typeface="Times New Roman" panose="02020603050405020304" pitchFamily="18" charset="0"/>
              <a:cs typeface="Times New Roman" panose="02020603050405020304" pitchFamily="18" charset="0"/>
              <a:sym typeface="Times New Roman"/>
            </a:endParaRPr>
          </a:p>
          <a:p>
            <a:pPr marL="457200" lvl="0" indent="-228600" algn="just">
              <a:lnSpc>
                <a:spcPct val="150000"/>
              </a:lnSpc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increased cost pressure as a result of an ageing population and poor prevention measures (</a:t>
            </a:r>
            <a:r>
              <a:rPr lang="en" sz="1200" dirty="0">
                <a:solidFill>
                  <a:schemeClr val="dk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Digital NHS, 2026b)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77" name="Google Shape;77;p16"/>
          <p:cNvSpPr txBox="1"/>
          <p:nvPr/>
        </p:nvSpPr>
        <p:spPr>
          <a:xfrm>
            <a:off x="4541800" y="3953050"/>
            <a:ext cx="44256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(Source: Digital NHS, 2026)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78" name="Google Shape;78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143600" y="1364200"/>
            <a:ext cx="4754000" cy="2415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7"/>
          <p:cNvSpPr txBox="1"/>
          <p:nvPr/>
        </p:nvSpPr>
        <p:spPr>
          <a:xfrm>
            <a:off x="181575" y="171475"/>
            <a:ext cx="87858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Diagnosis and Assessment</a:t>
            </a:r>
            <a:endParaRPr sz="1600" dirty="0">
              <a:solidFill>
                <a:schemeClr val="dk2"/>
              </a:solidFill>
            </a:endParaRPr>
          </a:p>
        </p:txBody>
      </p:sp>
      <p:sp>
        <p:nvSpPr>
          <p:cNvPr id="84" name="Google Shape;84;p17"/>
          <p:cNvSpPr txBox="1"/>
          <p:nvPr/>
        </p:nvSpPr>
        <p:spPr>
          <a:xfrm>
            <a:off x="181575" y="833225"/>
            <a:ext cx="3348600" cy="402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b="1" u="sng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Clinical Diagnosis Techniques: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Blood pressure, ambulatory blood pressure.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b="1" u="sng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Screening Tools: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NICE suggests screening adults older than 40 years, particularly when they have risk factors, annually.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Late diagnosis, hypertension usually has no symptoms.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ethnic minorities in the UK are the most affected with disparities in access to regular observation across socioeconomic classes (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Elnaem </a:t>
            </a:r>
            <a:r>
              <a:rPr lang="en" sz="1200" i="1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et al. 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2022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85" name="Google Shape;85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738575" y="1092350"/>
            <a:ext cx="5268600" cy="2845375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17"/>
          <p:cNvSpPr txBox="1"/>
          <p:nvPr/>
        </p:nvSpPr>
        <p:spPr>
          <a:xfrm>
            <a:off x="4339450" y="4018325"/>
            <a:ext cx="44256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(Source: Digital NHS, 2026)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8"/>
          <p:cNvSpPr txBox="1"/>
          <p:nvPr/>
        </p:nvSpPr>
        <p:spPr>
          <a:xfrm>
            <a:off x="181575" y="171475"/>
            <a:ext cx="87858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Management</a:t>
            </a:r>
            <a:endParaRPr sz="1600" dirty="0">
              <a:solidFill>
                <a:schemeClr val="dk2"/>
              </a:solidFill>
            </a:endParaRPr>
          </a:p>
        </p:txBody>
      </p:sp>
      <p:sp>
        <p:nvSpPr>
          <p:cNvPr id="92" name="Google Shape;92;p18"/>
          <p:cNvSpPr txBox="1"/>
          <p:nvPr/>
        </p:nvSpPr>
        <p:spPr>
          <a:xfrm>
            <a:off x="181575" y="833225"/>
            <a:ext cx="4151400" cy="402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b="1" u="sng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National Institute for Health and Care Excellence (NICE) Guidelines: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Initially, refer to lifestyle change, and only use medication after that (ACE inhibitors, calcium channel blockers) (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Albarqouni </a:t>
            </a:r>
            <a:r>
              <a:rPr lang="en" sz="1200" i="1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et al. 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2022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b="1" u="sng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Care Pathways: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Multidisciplinary model, with GP, pharmacists and specialists (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Rabbitt </a:t>
            </a:r>
            <a:r>
              <a:rPr lang="en" sz="1200" i="1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et al. 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2024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b="1" u="sng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Critically assess: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NICE works in a real-life situation as the challenge of implementing these guidelines in under-resourced areas (NICE UK, 2026).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b="1" u="sng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Implementation gaps: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No effective interaction between healthcare professionals and patients in terms of self-management.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93" name="Google Shape;93;p18"/>
          <p:cNvSpPr txBox="1"/>
          <p:nvPr/>
        </p:nvSpPr>
        <p:spPr>
          <a:xfrm>
            <a:off x="4541800" y="3953050"/>
            <a:ext cx="44256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(Source: Canavan and O'Donnell, 2022)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94" name="Google Shape;94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496900" y="805062"/>
            <a:ext cx="4319787" cy="296293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9"/>
          <p:cNvSpPr txBox="1"/>
          <p:nvPr/>
        </p:nvSpPr>
        <p:spPr>
          <a:xfrm>
            <a:off x="181575" y="171475"/>
            <a:ext cx="87858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Models and Frameworks</a:t>
            </a:r>
            <a:endParaRPr sz="1600">
              <a:solidFill>
                <a:schemeClr val="dk2"/>
              </a:solidFill>
            </a:endParaRPr>
          </a:p>
        </p:txBody>
      </p:sp>
      <p:sp>
        <p:nvSpPr>
          <p:cNvPr id="100" name="Google Shape;100;p19"/>
          <p:cNvSpPr txBox="1"/>
          <p:nvPr/>
        </p:nvSpPr>
        <p:spPr>
          <a:xfrm>
            <a:off x="139125" y="561300"/>
            <a:ext cx="4915200" cy="402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b="1" u="sng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Person-Centred Care Model: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It is a care model that focuses on the interaction between health care providers and patients in decision-making (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Hedberg </a:t>
            </a:r>
            <a:r>
              <a:rPr lang="en" sz="1200" i="1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et al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. 2022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b="1" u="sng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Self-Management Model: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Promoting the taking of responsibility by patients on how to manage the condition (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Heggdal </a:t>
            </a:r>
            <a:r>
              <a:rPr lang="en" sz="1200" i="1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et al. 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2023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b="1" u="sng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Chronic Care Model: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A framework for managing long-term conditions with a focus on continuous care (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Grudniewicz </a:t>
            </a:r>
            <a:r>
              <a:rPr lang="en" sz="1200" i="1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et al. 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2023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i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Comparison</a:t>
            </a:r>
            <a:endParaRPr sz="1200" b="1" i="1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person-centred care involves collaboration whereas self-management is the issue of patients taking charge of their health.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Self-management employs patients and the chronic care model focuses on the ongoing professional support to maintain constant care.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>
              <a:lnSpc>
                <a:spcPct val="150000"/>
              </a:lnSpc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Person-centred care is collaborative, whereas the chronic care model emphasises on structured systematic care continuity (</a:t>
            </a:r>
            <a:r>
              <a:rPr lang="en" sz="1200" dirty="0">
                <a:solidFill>
                  <a:schemeClr val="dk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(Digital NHS, 2026b)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01" name="Google Shape;101;p19"/>
          <p:cNvSpPr txBox="1"/>
          <p:nvPr/>
        </p:nvSpPr>
        <p:spPr>
          <a:xfrm>
            <a:off x="5088825" y="3953050"/>
            <a:ext cx="38787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(Source: Canavan and O'Donnell, 2022)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02" name="Google Shape;102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26300" y="1584125"/>
            <a:ext cx="3878575" cy="22687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20"/>
          <p:cNvSpPr txBox="1"/>
          <p:nvPr/>
        </p:nvSpPr>
        <p:spPr>
          <a:xfrm>
            <a:off x="181575" y="171475"/>
            <a:ext cx="87858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Treatment Options</a:t>
            </a:r>
            <a:endParaRPr sz="1600" dirty="0">
              <a:solidFill>
                <a:schemeClr val="dk2"/>
              </a:solidFill>
            </a:endParaRPr>
          </a:p>
        </p:txBody>
      </p:sp>
      <p:sp>
        <p:nvSpPr>
          <p:cNvPr id="108" name="Google Shape;108;p20"/>
          <p:cNvSpPr txBox="1"/>
          <p:nvPr/>
        </p:nvSpPr>
        <p:spPr>
          <a:xfrm>
            <a:off x="91634" y="741182"/>
            <a:ext cx="4255514" cy="402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" sz="1200" dirty="0">
                <a:solidFill>
                  <a:schemeClr val="dk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●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ACE-inhibitors, beta-blockers, diuretics.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Lifestyle: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Lifestyle modifications by adopting balanced diet, regular exercise, quit smoking, limit alcohol intake (Ahmad et al. 2023).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Cultural: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beliefs, medication side effects, and access barriers affect treatment adherence (Strauss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2023).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●      </a:t>
            </a:r>
            <a:r>
              <a:rPr lang="en" sz="1200" b="1" u="sng" dirty="0">
                <a:solidFill>
                  <a:schemeClr val="dk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Non-pharmacological Interventions:</a:t>
            </a:r>
            <a:r>
              <a:rPr lang="en" sz="1200" dirty="0">
                <a:solidFill>
                  <a:schemeClr val="dk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 Lifestyle modifications (diet, physical activities, quitting smoking).</a:t>
            </a:r>
            <a:endParaRPr sz="1200" dirty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●      Although drugs such as ACE inhibitors are effective, their prolonged use may cause side effects, which will decrease the adherence (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Ahmad </a:t>
            </a:r>
            <a:r>
              <a:rPr lang="en" sz="1200" i="1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et al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. 2023</a:t>
            </a:r>
            <a:r>
              <a:rPr lang="en" sz="1200" dirty="0">
                <a:solidFill>
                  <a:schemeClr val="dk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).</a:t>
            </a:r>
            <a:endParaRPr sz="1200" dirty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●      In rural communities, the problem of transportation and access to healthcare also contributes to a decrease in the affordability and accessibility of the required hypertension drugs (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Strauss </a:t>
            </a:r>
            <a:r>
              <a:rPr lang="en" sz="1200" i="1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et al. 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2023</a:t>
            </a:r>
            <a:r>
              <a:rPr lang="en" sz="1200" dirty="0">
                <a:solidFill>
                  <a:schemeClr val="dk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).</a:t>
            </a:r>
            <a:endParaRPr sz="1200" dirty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sp>
        <p:nvSpPr>
          <p:cNvPr id="109" name="Google Shape;109;p20"/>
          <p:cNvSpPr txBox="1"/>
          <p:nvPr/>
        </p:nvSpPr>
        <p:spPr>
          <a:xfrm>
            <a:off x="4541800" y="3953050"/>
            <a:ext cx="44256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(Source: 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Strauss </a:t>
            </a:r>
            <a:r>
              <a:rPr lang="en" sz="1200" i="1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et al. 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2023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10" name="Google Shape;110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459573" y="1249891"/>
            <a:ext cx="4507801" cy="243520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21"/>
          <p:cNvSpPr txBox="1"/>
          <p:nvPr/>
        </p:nvSpPr>
        <p:spPr>
          <a:xfrm>
            <a:off x="181575" y="171475"/>
            <a:ext cx="87858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Comorbidities</a:t>
            </a:r>
            <a:endParaRPr sz="1600" dirty="0">
              <a:solidFill>
                <a:schemeClr val="dk2"/>
              </a:solidFill>
            </a:endParaRPr>
          </a:p>
        </p:txBody>
      </p:sp>
      <p:sp>
        <p:nvSpPr>
          <p:cNvPr id="116" name="Google Shape;116;p21"/>
          <p:cNvSpPr txBox="1"/>
          <p:nvPr/>
        </p:nvSpPr>
        <p:spPr>
          <a:xfrm>
            <a:off x="176625" y="705809"/>
            <a:ext cx="4360200" cy="402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b="1" u="sng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Diabetes: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In diabetics, hypertension may aggravate the damage to kidneys (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Hezam </a:t>
            </a:r>
            <a:r>
              <a:rPr lang="en" sz="1200" i="1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et al. 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2024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b="1" u="sng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Dementia: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Hypertension exposes patients to the danger of cognitive impairment and vascular dementia (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Canavan and O'Donnell, 2022).</a:t>
            </a:r>
            <a:endParaRPr sz="1200" dirty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b="1" u="sng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Heart Disease: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Hypertension predisposes coronary artery disease, which also worsens the cardiovascular health (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Frąk </a:t>
            </a:r>
            <a:r>
              <a:rPr lang="en" sz="1200" i="1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et al. 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2022).</a:t>
            </a:r>
            <a:endParaRPr sz="1200" dirty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b="1" u="sng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Stroke: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The probability of stroke is greatly increased by high blood pressure and results in enduring disability and care requirements (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Jambi </a:t>
            </a:r>
            <a:r>
              <a:rPr lang="en" sz="1200" i="1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et al. 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2024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17" name="Google Shape;117;p21"/>
          <p:cNvSpPr txBox="1"/>
          <p:nvPr/>
        </p:nvSpPr>
        <p:spPr>
          <a:xfrm>
            <a:off x="4541775" y="4198400"/>
            <a:ext cx="44256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(Source: NICE UK, 2026)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18" name="Google Shape;118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28649" y="765975"/>
            <a:ext cx="3807849" cy="35313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22"/>
          <p:cNvSpPr txBox="1"/>
          <p:nvPr/>
        </p:nvSpPr>
        <p:spPr>
          <a:xfrm>
            <a:off x="181575" y="171475"/>
            <a:ext cx="87858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Prevention</a:t>
            </a:r>
            <a:endParaRPr sz="1600" dirty="0">
              <a:solidFill>
                <a:schemeClr val="dk2"/>
              </a:solidFill>
            </a:endParaRPr>
          </a:p>
        </p:txBody>
      </p:sp>
      <p:sp>
        <p:nvSpPr>
          <p:cNvPr id="124" name="Google Shape;124;p22"/>
          <p:cNvSpPr txBox="1"/>
          <p:nvPr/>
        </p:nvSpPr>
        <p:spPr>
          <a:xfrm>
            <a:off x="176625" y="561300"/>
            <a:ext cx="3583500" cy="402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i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Primary Prevention</a:t>
            </a:r>
            <a:endParaRPr sz="1200" b="1" i="1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Enhance healthy dieting, exercise and frequent monitoring among high-risk groups (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Patnode </a:t>
            </a:r>
            <a:r>
              <a:rPr lang="en" sz="1200" i="1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et al.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 2022).</a:t>
            </a:r>
            <a:endParaRPr sz="1200" dirty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Population health campaigns that encourage lifestyle change can help decrease the risk of hypertension among larger groups of the population.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i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Secondary Prevention</a:t>
            </a:r>
            <a:endParaRPr sz="1200" b="1" i="1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No complications prevention by early diagnosis and management (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Setyati </a:t>
            </a:r>
            <a:r>
              <a:rPr lang="en" sz="1200" i="1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et al. 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2024).</a:t>
            </a:r>
            <a:endParaRPr sz="1200" dirty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Early screening in high-risk populations can help to avoid the onset of serious complications associated with hypertension.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25" name="Google Shape;125;p22"/>
          <p:cNvSpPr txBox="1"/>
          <p:nvPr/>
        </p:nvSpPr>
        <p:spPr>
          <a:xfrm>
            <a:off x="4208925" y="4031375"/>
            <a:ext cx="44256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(Source: </a:t>
            </a:r>
            <a:r>
              <a:rPr lang="en" sz="12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Rabbitt </a:t>
            </a:r>
            <a:r>
              <a:rPr lang="en" sz="12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</a:t>
            </a:r>
            <a:r>
              <a:rPr lang="en" sz="12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2024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26" name="Google Shape;126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990950" y="1022901"/>
            <a:ext cx="4937200" cy="29301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23"/>
          <p:cNvSpPr txBox="1"/>
          <p:nvPr/>
        </p:nvSpPr>
        <p:spPr>
          <a:xfrm>
            <a:off x="181575" y="171475"/>
            <a:ext cx="87858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Skills, Values and Behaviours</a:t>
            </a:r>
            <a:endParaRPr sz="1600" dirty="0">
              <a:solidFill>
                <a:schemeClr val="dk2"/>
              </a:solidFill>
            </a:endParaRPr>
          </a:p>
        </p:txBody>
      </p:sp>
      <p:sp>
        <p:nvSpPr>
          <p:cNvPr id="132" name="Google Shape;132;p23"/>
          <p:cNvSpPr txBox="1"/>
          <p:nvPr/>
        </p:nvSpPr>
        <p:spPr>
          <a:xfrm>
            <a:off x="181500" y="728150"/>
            <a:ext cx="4390500" cy="402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b="1" u="sng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Essential Skills: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Communication, empathy, cultural competence.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Patients should be encouraged to engage in their hypertension care, which is possible only through effective communication and empathy, building trust 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(Lyu </a:t>
            </a:r>
            <a:r>
              <a:rPr lang="en" sz="1200" i="1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et al. 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2024).</a:t>
            </a:r>
            <a:endParaRPr sz="1200" dirty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b="1" u="sng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Values: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Autonomy respect, dignity in care.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Autonomy and dignity guarantee patient-centred care and allow people to make informed choices (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Liang </a:t>
            </a:r>
            <a:r>
              <a:rPr lang="en" sz="1200" i="1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et al. 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2022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b="1" u="sng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Behaviours: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Active listening, patient advocacy.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Active listening and patient advocacy are important to learn how to listen to patients and make sure they get the needed care (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Decady Guijarro and Bourgeault, 2023).</a:t>
            </a:r>
            <a:endParaRPr sz="1200" b="1" i="1" dirty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sp>
        <p:nvSpPr>
          <p:cNvPr id="133" name="Google Shape;133;p23"/>
          <p:cNvSpPr txBox="1"/>
          <p:nvPr/>
        </p:nvSpPr>
        <p:spPr>
          <a:xfrm>
            <a:off x="4541800" y="3953050"/>
            <a:ext cx="44256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(Source: Gov UK, 2026b)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34" name="Google Shape;134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92588" y="1179450"/>
            <a:ext cx="4324025" cy="2550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24"/>
          <p:cNvSpPr txBox="1"/>
          <p:nvPr/>
        </p:nvSpPr>
        <p:spPr>
          <a:xfrm>
            <a:off x="181575" y="171475"/>
            <a:ext cx="87858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Personalised Care Model</a:t>
            </a:r>
            <a:endParaRPr sz="1600" dirty="0">
              <a:solidFill>
                <a:schemeClr val="dk2"/>
              </a:solidFill>
            </a:endParaRPr>
          </a:p>
        </p:txBody>
      </p:sp>
      <p:sp>
        <p:nvSpPr>
          <p:cNvPr id="140" name="Google Shape;140;p24"/>
          <p:cNvSpPr txBox="1"/>
          <p:nvPr/>
        </p:nvSpPr>
        <p:spPr>
          <a:xfrm>
            <a:off x="181575" y="833225"/>
            <a:ext cx="4458000" cy="402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Phases explanation </a:t>
            </a:r>
            <a:endParaRPr lang="en-IN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Phases one to three enables patients to be active in their health care to enhance the results and satisfaction (Malik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2023).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Through phases four to six Healthcare professionals can apply personalised care by engaging patients in conversations, taking into account their preferences and developing individual care plans (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Gov UK, 2026b)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1" name="Google Shape;141;p24"/>
          <p:cNvSpPr txBox="1"/>
          <p:nvPr/>
        </p:nvSpPr>
        <p:spPr>
          <a:xfrm>
            <a:off x="4590687" y="3572910"/>
            <a:ext cx="44256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(Source: Author)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598BFA-3C55-1DB4-4FC8-2A9883726A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2924" y="1108290"/>
            <a:ext cx="3921127" cy="2569695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25"/>
          <p:cNvSpPr txBox="1"/>
          <p:nvPr/>
        </p:nvSpPr>
        <p:spPr>
          <a:xfrm>
            <a:off x="181575" y="171475"/>
            <a:ext cx="87858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Recommendations</a:t>
            </a:r>
            <a:endParaRPr sz="1600">
              <a:solidFill>
                <a:schemeClr val="dk2"/>
              </a:solidFill>
            </a:endParaRPr>
          </a:p>
        </p:txBody>
      </p:sp>
      <p:sp>
        <p:nvSpPr>
          <p:cNvPr id="148" name="Google Shape;148;p25"/>
          <p:cNvSpPr txBox="1"/>
          <p:nvPr/>
        </p:nvSpPr>
        <p:spPr>
          <a:xfrm>
            <a:off x="176600" y="951125"/>
            <a:ext cx="3743328" cy="402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i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Early Detection and Screening</a:t>
            </a:r>
            <a:endParaRPr sz="1200" b="1" i="1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Enhance early detection by implementation of screening community programs to the at-risk groups (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Fowler </a:t>
            </a:r>
            <a:r>
              <a:rPr lang="en" sz="1200" i="1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et al. 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2025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i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Health Promotion for Lifestyle Changes</a:t>
            </a:r>
            <a:endParaRPr sz="1200" b="1" i="1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Do more promotional health programs to minimise salt consumption and promote physical activity (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Chia </a:t>
            </a:r>
            <a:r>
              <a:rPr lang="en" sz="1200" i="1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et al. 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2023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i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Enhancing Healthcare Professional Skills</a:t>
            </a:r>
            <a:endParaRPr sz="1200" b="1" i="1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Enhance skills of healthcare professionals to employ the person-centred care approach (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Lyhne </a:t>
            </a:r>
            <a:r>
              <a:rPr lang="en" sz="1200" i="1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et al. </a:t>
            </a:r>
            <a:r>
              <a:rPr lang="en" sz="12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2022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49" name="Google Shape;149;p25"/>
          <p:cNvSpPr txBox="1"/>
          <p:nvPr/>
        </p:nvSpPr>
        <p:spPr>
          <a:xfrm>
            <a:off x="4541800" y="3953050"/>
            <a:ext cx="44256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(Source: Gov UK, 2026b)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50" name="Google Shape;150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052250" y="977125"/>
            <a:ext cx="4794000" cy="2819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26"/>
          <p:cNvSpPr txBox="1"/>
          <p:nvPr/>
        </p:nvSpPr>
        <p:spPr>
          <a:xfrm>
            <a:off x="181575" y="171475"/>
            <a:ext cx="87858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Conclusion</a:t>
            </a:r>
            <a:endParaRPr sz="1600" dirty="0">
              <a:solidFill>
                <a:schemeClr val="dk2"/>
              </a:solidFill>
            </a:endParaRPr>
          </a:p>
        </p:txBody>
      </p:sp>
      <p:sp>
        <p:nvSpPr>
          <p:cNvPr id="156" name="Google Shape;156;p26"/>
          <p:cNvSpPr txBox="1"/>
          <p:nvPr/>
        </p:nvSpPr>
        <p:spPr>
          <a:xfrm>
            <a:off x="176600" y="633775"/>
            <a:ext cx="3593426" cy="4220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b="1" u="sng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Summary: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Hypertension is an increasing burden to the healthcare systems in the UK and other parts of the world. A person-centred, multidisciplinary approach is needed in management.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b="1" u="sng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Important Lesson: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Diagnosis and management at an early stage can greatly decrease complications and enhance the quality of life.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" sz="7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sz="1200" b="1" u="sng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Future Implication:</a:t>
            </a: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Prevention and early intervention should remain a priority in order to alleviate the burden on health care systems in the long-term.</a:t>
            </a:r>
            <a:endParaRPr sz="1200" b="1" i="1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7" name="Google Shape;157;p26"/>
          <p:cNvSpPr txBox="1"/>
          <p:nvPr/>
        </p:nvSpPr>
        <p:spPr>
          <a:xfrm>
            <a:off x="4541800" y="3953050"/>
            <a:ext cx="44256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(Source: Gov UK, 2026b)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58" name="Google Shape;158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95600" y="1088075"/>
            <a:ext cx="4735251" cy="2785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27"/>
          <p:cNvSpPr txBox="1"/>
          <p:nvPr/>
        </p:nvSpPr>
        <p:spPr>
          <a:xfrm>
            <a:off x="127060" y="-127873"/>
            <a:ext cx="8785800" cy="2557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References</a:t>
            </a:r>
            <a:endParaRPr sz="1600" dirty="0">
              <a:solidFill>
                <a:schemeClr val="dk2"/>
              </a:solidFill>
            </a:endParaRPr>
          </a:p>
        </p:txBody>
      </p:sp>
      <p:sp>
        <p:nvSpPr>
          <p:cNvPr id="164" name="Google Shape;164;p27"/>
          <p:cNvSpPr txBox="1"/>
          <p:nvPr/>
        </p:nvSpPr>
        <p:spPr>
          <a:xfrm>
            <a:off x="27931" y="254832"/>
            <a:ext cx="9116069" cy="48886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Ahmad, H., Khan, H., Haque, S., Ahmad, S., Srivastava, N. and Khan, A., (2023). Angiotensin-converting enzyme and hypertension: a systemic analysis of various ACE inhibitors, their side effects, and bioactive peptides as a putative therapy for hypertension.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the Renin-Angiotensin-Aldosterone System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2023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p.7890188.</a:t>
            </a:r>
            <a:r>
              <a:rPr lang="en" sz="1000" dirty="0">
                <a:solidFill>
                  <a:srgbClr val="222222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https://journals.sagepub.com/doi/pdf/10.1155/2023/7890188</a:t>
            </a:r>
            <a:endParaRPr sz="1000" u="sng" dirty="0">
              <a:solidFill>
                <a:srgbClr val="1155CC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Albarqouni, L., Ringsten, M., Montori, V., Jørgensen, K.J., Bulbeck, H. and Johansson, M., (2022). Evaluation of evidence supporting NICE recommendations to change people's lifestyle in clinical practice: cross sectional survey.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BMJ medicine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p.e000130.</a:t>
            </a:r>
            <a:r>
              <a:rPr lang="en" sz="1000" dirty="0">
                <a:solidFill>
                  <a:srgbClr val="222222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https://pmc.ncbi.nlm.nih.gov/articles/PMC9978760/pdf/bmjmed-2022-000130.pdf</a:t>
            </a:r>
            <a:endParaRPr sz="1000" u="sng" dirty="0">
              <a:solidFill>
                <a:srgbClr val="1155CC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Assets Gov UK, (2026). </a:t>
            </a:r>
            <a:r>
              <a:rPr lang="en" sz="1000" i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health and social care costs of a selection of health conditions and Multi-morbidities </a:t>
            </a: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1000" dirty="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https://assets.publishing.service.gov.uk/media/5f04447be90e075c4e144cfd/The_health_and_socialcare_costs_of_a_selection_of_health_conditions_and_multi-morbidities.pdf</a:t>
            </a: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[Accessed on 14th April 2026]</a:t>
            </a:r>
            <a:endParaRPr sz="10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Besser, M., O’Sullivan, S.B., Bourke, S., Longworth, L., Barcelos, G.T. and Oluboyede, Y., (2024). Economic burden and quality of life of caregivers of patients with sickle cell disease in the United Kingdom and France: a cross-sectional study.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Patient-Reported Outcomes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8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p.110.</a:t>
            </a:r>
            <a:r>
              <a:rPr lang="en" sz="1000" dirty="0">
                <a:solidFill>
                  <a:srgbClr val="222222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https://link.springer.com/content/pdf/10.1186/s41687-024-00784-y.pdf</a:t>
            </a:r>
            <a:endParaRPr sz="1000" u="sng" dirty="0">
              <a:solidFill>
                <a:srgbClr val="1155CC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Canavan, M. and O'Donnell, M.J., (2022). Hypertension and cognitive impairment: a review of mechanisms and key concepts.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Frontiers in Neurology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13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p.821135.</a:t>
            </a:r>
            <a:r>
              <a:rPr lang="en" sz="1000" dirty="0">
                <a:solidFill>
                  <a:srgbClr val="222222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https://www.frontiersin.org/journals/neurology/articles/10.3389/fneur.2022.821135/full?utm_source=chatgpt.com</a:t>
            </a:r>
            <a:endParaRPr sz="1000" u="sng" dirty="0">
              <a:solidFill>
                <a:srgbClr val="1155CC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Chia, F., Huang, W.Y., Huang, H. and Wu, C.E., (2023). Promoting healthy behaviors in older adults to optimize health-promoting lifestyle: An intervention study.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International journal of environmental research and public health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(2), p.1628.</a:t>
            </a:r>
            <a:r>
              <a:rPr lang="en" sz="1000" dirty="0">
                <a:solidFill>
                  <a:srgbClr val="222222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https://www.mdpi.com/1660-4601/20/2/1628</a:t>
            </a:r>
            <a:endParaRPr sz="1000" u="sng" dirty="0">
              <a:solidFill>
                <a:srgbClr val="1155CC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Decady Guijarro, R. and Bourgeault, I.L., (2023). Supporting diverse health leadership requires active listening, observing, learning and bystanding.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Equality, Diversity and Inclusion: An International Journal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42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(3), pp.346-363.</a:t>
            </a:r>
            <a:r>
              <a:rPr lang="en" sz="1000" dirty="0">
                <a:solidFill>
                  <a:srgbClr val="222222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https://www.emerald.com/edi/article-pdf/42/3/346/590804/edi-08-2021-0214.pdf</a:t>
            </a:r>
            <a:endParaRPr sz="1000" u="sng" dirty="0">
              <a:solidFill>
                <a:srgbClr val="1155CC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Digital NHS, (2026a). </a:t>
            </a:r>
            <a:r>
              <a:rPr lang="en" sz="1000" i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Health Survey for England </a:t>
            </a: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1000" dirty="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https://digital.nhs.uk/data-and-information/publications/statistical/health-survey-for-england/2021-part-2/adult-health-hypertension</a:t>
            </a: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[Accessed on 14th April 2026]</a:t>
            </a:r>
            <a:endParaRPr sz="10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Digital NHS, (2026b). </a:t>
            </a:r>
            <a:r>
              <a:rPr lang="en" sz="1000" i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Health Survey for England </a:t>
            </a: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1000" dirty="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https://digital.nhs.uk/data-and-information/publications/statistical/health-survey-for-england/2022-part-2/adult-health</a:t>
            </a: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[Accessed on 14th April 2026]</a:t>
            </a:r>
            <a:endParaRPr sz="10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Elnaem, M.H., Mosaad, M., Abdelaziz, D.H., Mansour, N.O., Usman, A., Elrggal, M.E. and Cheema, E., (2022). Disparities in prevalence and barriers to hypertension control: a systematic review.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International journal of environmental research and public health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19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(21), p.14571.</a:t>
            </a:r>
            <a:r>
              <a:rPr lang="en" sz="1000" dirty="0">
                <a:solidFill>
                  <a:srgbClr val="222222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https://www.mdpi.com/1660-4601/19/21/14571</a:t>
            </a:r>
            <a:endParaRPr sz="1000" u="sng" dirty="0">
              <a:solidFill>
                <a:srgbClr val="1155CC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Fowler, N.R., Partrick, K.A., Taylor, J., Hornbecker, M., Kelleher, K., Boustani, M., Cummings, J.L., MacLeod, T., Mielke, M.M., Brosch, J.R. and Lee, J., (2025). Implementing early detection of cognitive impairment in primary care to improve care for older adults.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internal medicine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298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pp.31-45.</a:t>
            </a:r>
            <a:r>
              <a:rPr lang="en" sz="1000" dirty="0">
                <a:solidFill>
                  <a:srgbClr val="222222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https://onlinelibrary.wiley.com/doi/pdf/10.1111/joim.20098</a:t>
            </a:r>
            <a:endParaRPr lang="en" sz="1000" u="sng" dirty="0">
              <a:solidFill>
                <a:srgbClr val="1155CC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000" u="sng" dirty="0">
              <a:solidFill>
                <a:srgbClr val="1155CC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2236D-06D3-2BCF-2A17-74A5E93F9D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436" y="649962"/>
            <a:ext cx="8964118" cy="4413549"/>
          </a:xfrm>
        </p:spPr>
        <p:txBody>
          <a:bodyPr>
            <a:normAutofit/>
          </a:bodyPr>
          <a:lstStyle/>
          <a:p>
            <a:pPr marL="457200" lvl="0" indent="-22860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</a:t>
            </a:r>
            <a:r>
              <a:rPr lang="en-I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-IN" sz="1000" dirty="0" err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Frąk</a:t>
            </a:r>
            <a:r>
              <a:rPr lang="en-I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W., </a:t>
            </a:r>
            <a:r>
              <a:rPr lang="en-IN" sz="1000" dirty="0" err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Wojtasińska</a:t>
            </a:r>
            <a:r>
              <a:rPr lang="en-I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A., Lisińska, W., </a:t>
            </a:r>
            <a:r>
              <a:rPr lang="en-IN" sz="1000" dirty="0" err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Młynarska</a:t>
            </a:r>
            <a:r>
              <a:rPr lang="en-I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E., Franczyk, B. and Rysz, J., (2022). Pathophysiology of cardiovascular diseases: new insights into molecular mechanisms of atherosclerosis, arterial hypertension, and coronary artery disease. </a:t>
            </a:r>
            <a:r>
              <a:rPr lang="en-I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Biomedicines</a:t>
            </a:r>
            <a:r>
              <a:rPr lang="en-I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I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10</a:t>
            </a:r>
            <a:r>
              <a:rPr lang="en-I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(8), p.1938.</a:t>
            </a:r>
            <a:r>
              <a:rPr lang="en-IN" sz="1000" dirty="0">
                <a:solidFill>
                  <a:srgbClr val="222222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I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https://www.mdpi.com/2227-9059/10/8/1938</a:t>
            </a:r>
            <a:endParaRPr lang="en-IN" sz="1000" u="sng" dirty="0">
              <a:solidFill>
                <a:srgbClr val="1155CC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I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Gov UK, (2026a). </a:t>
            </a:r>
            <a:r>
              <a:rPr lang="en-IN" sz="1000" i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New figures show high blood pressure costs NHS billions each year </a:t>
            </a:r>
            <a:r>
              <a:rPr lang="en-I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-IN" sz="1000" dirty="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I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https://www.gov.uk/government/news/new-figures-show-high-blood-pressure-costs-nhs-billions-each-year</a:t>
            </a:r>
            <a:r>
              <a:rPr lang="en-I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[Accessed on 14th April 2026]</a:t>
            </a:r>
          </a:p>
          <a:p>
            <a:pPr marL="457200" lvl="0" indent="-22860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I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	</a:t>
            </a:r>
            <a:r>
              <a:rPr lang="en-I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Gov UK, (2026b). </a:t>
            </a:r>
            <a:r>
              <a:rPr lang="en-IN" sz="1000" i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Health matters: combating high blood pressure </a:t>
            </a:r>
            <a:r>
              <a:rPr lang="en-I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-IN" sz="1000" dirty="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I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https://www.gov.uk/government/publications/health-matters-combating-high-blood-pressure/health-matters-combating-high-blood-pressure</a:t>
            </a:r>
            <a:r>
              <a:rPr lang="en-I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[Accessed on 14th April 2026]</a:t>
            </a:r>
          </a:p>
          <a:p>
            <a:pPr marL="457200" lvl="0" indent="-22860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I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</a:t>
            </a:r>
            <a:r>
              <a:rPr lang="en-IN" sz="1000" dirty="0" err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Grudniewicz</a:t>
            </a:r>
            <a:r>
              <a:rPr lang="en-I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A., Gray, C.S., </a:t>
            </a:r>
            <a:r>
              <a:rPr lang="en-IN" sz="1000" dirty="0" err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Boeckxstaens</a:t>
            </a:r>
            <a:r>
              <a:rPr lang="en-I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P., De </a:t>
            </a:r>
            <a:r>
              <a:rPr lang="en-IN" sz="1000" dirty="0" err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Maeseneer</a:t>
            </a:r>
            <a:r>
              <a:rPr lang="en-I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J. and Mold, J., (2023). Operationalizing the chronic care model with goal-oriented care. </a:t>
            </a:r>
            <a:r>
              <a:rPr lang="en-I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Patient-Patient-</a:t>
            </a:r>
            <a:r>
              <a:rPr lang="en-IN" sz="1000" i="1" dirty="0" err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Centered</a:t>
            </a:r>
            <a:r>
              <a:rPr lang="en-I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Outcomes Research</a:t>
            </a:r>
            <a:r>
              <a:rPr lang="en-I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I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16</a:t>
            </a:r>
            <a:r>
              <a:rPr lang="en-I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(6), pp.569-578.</a:t>
            </a:r>
            <a:r>
              <a:rPr lang="en-IN" sz="1000" dirty="0">
                <a:solidFill>
                  <a:srgbClr val="222222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I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https://link.springer.com/content/pdf/10.1007/s40271-023-00645-8.pdf</a:t>
            </a:r>
            <a:endParaRPr lang="en-IN" sz="1000" u="sng" dirty="0">
              <a:solidFill>
                <a:srgbClr val="1155CC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I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</a:t>
            </a:r>
            <a:r>
              <a:rPr lang="en-I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Hedberg, B., Wijk, H., </a:t>
            </a:r>
            <a:r>
              <a:rPr lang="en-IN" sz="1000" dirty="0" err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Gäre</a:t>
            </a:r>
            <a:r>
              <a:rPr lang="en-I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B.A. and Petersson, C., (2022). Shared decision-making and person-centred care in Sweden: exploring coproduction of health and social care services. </a:t>
            </a:r>
            <a:r>
              <a:rPr lang="en-IN" sz="1000" i="1" dirty="0" err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Zeitschrift</a:t>
            </a:r>
            <a:r>
              <a:rPr lang="en-I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für </a:t>
            </a:r>
            <a:r>
              <a:rPr lang="en-IN" sz="1000" i="1" dirty="0" err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Evidenz</a:t>
            </a:r>
            <a:r>
              <a:rPr lang="en-I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IN" sz="1000" i="1" dirty="0" err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Fortbildung</a:t>
            </a:r>
            <a:r>
              <a:rPr lang="en-I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und </a:t>
            </a:r>
            <a:r>
              <a:rPr lang="en-IN" sz="1000" i="1" dirty="0" err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Qualität</a:t>
            </a:r>
            <a:r>
              <a:rPr lang="en-I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IN" sz="1000" i="1" dirty="0" err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</a:t>
            </a:r>
            <a:r>
              <a:rPr lang="en-I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IN" sz="1000" i="1" dirty="0" err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Gesundheitswesen</a:t>
            </a:r>
            <a:r>
              <a:rPr lang="en-I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I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171</a:t>
            </a:r>
            <a:r>
              <a:rPr lang="en-I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pp.129-134.</a:t>
            </a:r>
            <a:r>
              <a:rPr lang="en-IN" sz="1000" dirty="0">
                <a:solidFill>
                  <a:srgbClr val="222222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I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https://www.sciencedirect.com/science/article/pii/S1865921722000666</a:t>
            </a:r>
            <a:endParaRPr lang="en-IN" sz="1000" u="sng" dirty="0">
              <a:solidFill>
                <a:srgbClr val="1155CC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</a:t>
            </a:r>
            <a:r>
              <a:rPr lang="en-US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Heggdal, K., Stepanian, N., Oftedal, B.F., Mendelsohn, J.B. and Larsen, M.H., (2023). Health care professionals’ experiences of facilitating patient activation and empowerment in chronic illness using a person-centered and strengths-based self-management program. </a:t>
            </a:r>
            <a:r>
              <a:rPr lang="en-US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Chronic illness</a:t>
            </a:r>
            <a:r>
              <a:rPr lang="en-US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19</a:t>
            </a:r>
            <a:r>
              <a:rPr lang="en-US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pp.250-264.</a:t>
            </a:r>
            <a:r>
              <a:rPr lang="en-US" sz="1000" dirty="0">
                <a:solidFill>
                  <a:srgbClr val="222222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https://journals.sagepub.com/doi/pdf/10.1177/17423953211065006</a:t>
            </a:r>
            <a:endParaRPr lang="en-US" sz="1000" u="sng" dirty="0">
              <a:solidFill>
                <a:srgbClr val="1155CC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</a:t>
            </a:r>
            <a:r>
              <a:rPr lang="en-US" sz="1000" dirty="0" err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Hezam</a:t>
            </a:r>
            <a:r>
              <a:rPr lang="en-US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A.A.M., </a:t>
            </a:r>
            <a:r>
              <a:rPr lang="en-US" sz="1000" dirty="0" err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Shaghdar</a:t>
            </a:r>
            <a:r>
              <a:rPr lang="en-US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H.B.M. and Chen, L., (2024). The connection between hypertension and diabetes and their role in heart and kidney disease development. </a:t>
            </a:r>
            <a:r>
              <a:rPr lang="en-US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Research in Medical Sciences</a:t>
            </a:r>
            <a:r>
              <a:rPr lang="en-US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29</a:t>
            </a:r>
            <a:r>
              <a:rPr lang="en-US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p.22.</a:t>
            </a:r>
            <a:r>
              <a:rPr lang="en-US" sz="1000" dirty="0">
                <a:solidFill>
                  <a:srgbClr val="222222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https://journals.lww.com/jrms/fulltext/2024/04290/the_connection_between_hypertension_and_diabetes.4.aspx?context=latestarticles</a:t>
            </a:r>
            <a:endParaRPr lang="en-US" sz="1000" u="sng" dirty="0">
              <a:solidFill>
                <a:srgbClr val="1155CC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</a:t>
            </a:r>
            <a:r>
              <a:rPr lang="en-US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Jambi, L.K., Hamad, A., Salah, H. and Sulieman, A., (2024). Stroke and disability: incidence, risk factors, management, and impact. </a:t>
            </a:r>
            <a:r>
              <a:rPr lang="en-US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Disability Research</a:t>
            </a:r>
            <a:r>
              <a:rPr lang="en-US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</a:t>
            </a:r>
            <a:r>
              <a:rPr lang="en-US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(7), p.20240094.</a:t>
            </a:r>
            <a:r>
              <a:rPr lang="en-US" sz="1000" dirty="0">
                <a:solidFill>
                  <a:srgbClr val="222222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https://www.scienceopen.com/document_file/b1ea42a3-2d2d-4ec7-88a8-f64f0a87fb9f/ScienceOpen/jdr20240094.pdf</a:t>
            </a:r>
            <a:endParaRPr lang="en-US" sz="1000" u="sng" dirty="0">
              <a:solidFill>
                <a:srgbClr val="1155CC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</a:t>
            </a:r>
            <a:r>
              <a:rPr lang="en-US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Liang, Z., Xu, M., Liu, G., Zhou, Y. and Howard, P., (2022). Patient-</a:t>
            </a:r>
            <a:r>
              <a:rPr lang="en-US" sz="1000" dirty="0" err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centred</a:t>
            </a:r>
            <a:r>
              <a:rPr lang="en-US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care and patient autonomy: doctors’ views in Chinese hospitals. </a:t>
            </a:r>
            <a:r>
              <a:rPr lang="en-US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BMC Medical Ethics</a:t>
            </a:r>
            <a:r>
              <a:rPr lang="en-US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23</a:t>
            </a:r>
            <a:r>
              <a:rPr lang="en-US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p.38.</a:t>
            </a:r>
            <a:r>
              <a:rPr lang="en-US" sz="1000" dirty="0">
                <a:solidFill>
                  <a:srgbClr val="222222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https://link.springer.com/content/pdf/10.1186/s12910-022-00777-w.pdf</a:t>
            </a:r>
            <a:endParaRPr lang="en-US" sz="1000" u="sng" dirty="0">
              <a:solidFill>
                <a:srgbClr val="1155CC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</a:t>
            </a:r>
            <a:r>
              <a:rPr lang="en-US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Lyhne, C.N., Bjerrum, M. and Jørgensen, M.J., (2022). Person-</a:t>
            </a:r>
            <a:r>
              <a:rPr lang="en-US" sz="1000" dirty="0" err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centred</a:t>
            </a:r>
            <a:r>
              <a:rPr lang="en-US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care to prevent </a:t>
            </a:r>
            <a:r>
              <a:rPr lang="en-US" sz="1000" dirty="0" err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hospitalisations</a:t>
            </a:r>
            <a:r>
              <a:rPr lang="en-US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–a focus group study addressing the views of healthcare providers. </a:t>
            </a:r>
            <a:r>
              <a:rPr lang="en-US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BMC health services research</a:t>
            </a:r>
            <a:r>
              <a:rPr lang="en-US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22</a:t>
            </a:r>
            <a:r>
              <a:rPr lang="en-US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p.801.</a:t>
            </a:r>
            <a:r>
              <a:rPr lang="en-US" sz="1000" dirty="0">
                <a:solidFill>
                  <a:srgbClr val="222222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https://link.springer.com/content/pdf/10.1186/s12913-022-08198-6.pdf</a:t>
            </a:r>
            <a:endParaRPr lang="en-US" sz="1000" u="sng" dirty="0">
              <a:solidFill>
                <a:srgbClr val="1155CC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>
              <a:lnSpc>
                <a:spcPct val="100000"/>
              </a:lnSpc>
              <a:spcBef>
                <a:spcPts val="0"/>
              </a:spcBef>
              <a:buNone/>
            </a:pPr>
            <a:endParaRPr lang="en-IN" sz="10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endParaRPr lang="en-IN" sz="1000" dirty="0"/>
          </a:p>
        </p:txBody>
      </p:sp>
      <p:sp>
        <p:nvSpPr>
          <p:cNvPr id="4" name="Google Shape;169;p28">
            <a:extLst>
              <a:ext uri="{FF2B5EF4-FFF2-40B4-BE49-F238E27FC236}">
                <a16:creationId xmlns:a16="http://schemas.microsoft.com/office/drawing/2014/main" id="{557BF82F-10F4-E58E-05E9-BCE2FA068CE0}"/>
              </a:ext>
            </a:extLst>
          </p:cNvPr>
          <p:cNvSpPr txBox="1"/>
          <p:nvPr/>
        </p:nvSpPr>
        <p:spPr>
          <a:xfrm>
            <a:off x="-1" y="187662"/>
            <a:ext cx="8964117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References (Contd.)</a:t>
            </a:r>
            <a:endParaRPr sz="1600" dirty="0">
              <a:solidFill>
                <a:schemeClr val="dk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0353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28"/>
          <p:cNvSpPr txBox="1"/>
          <p:nvPr/>
        </p:nvSpPr>
        <p:spPr>
          <a:xfrm>
            <a:off x="176625" y="-59675"/>
            <a:ext cx="8785800" cy="4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References (Contd.)</a:t>
            </a:r>
            <a:endParaRPr sz="1600" dirty="0">
              <a:solidFill>
                <a:schemeClr val="dk2"/>
              </a:solidFill>
            </a:endParaRPr>
          </a:p>
        </p:txBody>
      </p:sp>
      <p:sp>
        <p:nvSpPr>
          <p:cNvPr id="170" name="Google Shape;170;p28"/>
          <p:cNvSpPr txBox="1"/>
          <p:nvPr/>
        </p:nvSpPr>
        <p:spPr>
          <a:xfrm>
            <a:off x="99981" y="305202"/>
            <a:ext cx="8862444" cy="439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Lyu, X., Li, J. and Li, S., (2024, November). Approaches to reach trustworthy patient education: a narrative review. In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Healthcare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(Vol. 12, No. 23, p. 2322). MDPI.</a:t>
            </a:r>
            <a:r>
              <a:rPr lang="en" sz="1000" dirty="0">
                <a:solidFill>
                  <a:srgbClr val="222222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https://www.mdpi.com/2227-9032/12/23/2322</a:t>
            </a:r>
            <a:endParaRPr sz="1000" u="sng" dirty="0">
              <a:solidFill>
                <a:srgbClr val="1155CC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Malik, P., Gang, U., Singh, T., Vyas, P., Singh, S. and Ramani, Y., (2023). Optimizing treatment planning and patient outcomes: the role of advanced analytics and personalized approaches in healthcare.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 J Mod Dev Eng Sci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(9), pp.20-4.</a:t>
            </a:r>
            <a:r>
              <a:rPr lang="en" sz="1000" dirty="0">
                <a:solidFill>
                  <a:srgbClr val="222222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https://www.researchgate.net/profile/Pankaj-Malik-4/publication/376313423_PUBLICATION15/links/6572ba37ea5f7f02054f0533/PUBLICATION15.pdf</a:t>
            </a:r>
            <a:endParaRPr sz="1000" u="sng" dirty="0">
              <a:solidFill>
                <a:srgbClr val="1155CC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NICE UK, (2026). </a:t>
            </a:r>
            <a:r>
              <a:rPr lang="en" sz="1000" i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NICE real-world evidence Framework </a:t>
            </a: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1000" dirty="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https://www.nice.org.uk/corporate/ecd9/resources/nice-realworld-evidence-framework-pdf-1124020816837</a:t>
            </a: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[Accessed on 14th April 2026]</a:t>
            </a:r>
            <a:endParaRPr sz="10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Patnode, C.D., Redmond, N., Iacocca, M.O. and Henninger, M., (2022). Behavioral counseling interventions to promote a healthy diet and physical activity for cardiovascular disease prevention in adults without known cardiovascular disease risk factors: updated evidence report and systematic review for the US Preventive Services Task Force.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Jama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328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(4), pp.375-388.</a:t>
            </a:r>
            <a:r>
              <a:rPr lang="en" sz="1000" dirty="0">
                <a:solidFill>
                  <a:srgbClr val="222222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https://jamanetwork.com/journals/jama/articlepdf/2794559/jama_patnode_2022_us_220013_1658161682.37649.pdf</a:t>
            </a:r>
            <a:endParaRPr sz="1000" u="sng" dirty="0">
              <a:solidFill>
                <a:srgbClr val="1155CC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Rabbitt, L., Curneen, J., Hobbins, A., Browne, D., Joyce, M., Lappin, D., McEvoy, J.W., Gillespie, P. and Dennedy, M.C., (2024). A cost-analysis of managing secondary and apparent treatment-resistant hypertension in a specialist multidisciplinary hypertension clinic.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Hypertension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42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pp.58-69.</a:t>
            </a:r>
            <a:r>
              <a:rPr lang="en" sz="1000" dirty="0">
                <a:solidFill>
                  <a:srgbClr val="222222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https://researchrepository.universityofgalway.ie/bitstreams/6b607dc2-895a-4e49-8c65-fd6c0722b8e0/download</a:t>
            </a:r>
            <a:endParaRPr sz="1000" u="sng" dirty="0">
              <a:solidFill>
                <a:srgbClr val="1155CC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Rawlings, G.H., Novakova, B., Armstrong, I. and Thompson, A.R., (2023). Can self‐compassion help us better understand the impact of pulmonary hypertension on those with the condition and their carers? A cross‐sectional analysis.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Pulmonary Circulation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13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p.e12208.</a:t>
            </a:r>
            <a:r>
              <a:rPr lang="en" sz="1000" dirty="0">
                <a:solidFill>
                  <a:srgbClr val="222222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https://onlinelibrary.wiley.com/doi/pdf/10.1002/pul2.12208</a:t>
            </a:r>
            <a:endParaRPr sz="1000" u="sng" dirty="0">
              <a:solidFill>
                <a:srgbClr val="1155CC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Setyati, R., Astuti, A., Utami, T., Adiwijaya, S. and Hasyim, D., (2024). The importance of early detection in disease management.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World Future Medicine Health and Nursing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pp.51-63.</a:t>
            </a:r>
            <a:r>
              <a:rPr lang="en" sz="1000" dirty="0">
                <a:solidFill>
                  <a:srgbClr val="222222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https://www.researchgate.net/profile/Dadang-Muhammad-Hasyim/publication/377529921_The_Importance_of_Early_Detection_in_Disease_Management/links/65aab76abf5b00662e1e7175/The-Importance-of-Early-Detection-in-Disease-Management.pdf</a:t>
            </a:r>
            <a:endParaRPr sz="1000" u="sng" dirty="0">
              <a:solidFill>
                <a:srgbClr val="1155CC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Strauss, M.H., Hall, A.S. and Narkiewicz, K., (2023). The combination of beta-blockers and ACE inhibitors across the spectrum of cardiovascular diseases.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Cardiovascular Drugs and Therapy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10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37</a:t>
            </a:r>
            <a:r>
              <a:rPr lang="en" sz="10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(4), pp.757-770.</a:t>
            </a:r>
            <a:r>
              <a:rPr lang="en" sz="1000" dirty="0">
                <a:solidFill>
                  <a:srgbClr val="222222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https://link.springer.com/content/pdf/10.1007/s10557-021-07248-1.pdf</a:t>
            </a:r>
            <a:endParaRPr sz="1000" u="sng" dirty="0">
              <a:solidFill>
                <a:srgbClr val="1155CC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WHO, (2026a). </a:t>
            </a:r>
            <a:r>
              <a:rPr lang="en" sz="1000" i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Hypertension </a:t>
            </a: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1000" dirty="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https://www.who.int/health-topics/hypertension#tab=tab_1</a:t>
            </a: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[Accessed on 14th April 2026]</a:t>
            </a:r>
            <a:endParaRPr sz="10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WHO, (2026b). </a:t>
            </a:r>
            <a:r>
              <a:rPr lang="en" sz="1000" i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Hypertension </a:t>
            </a: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1000" dirty="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https://www.who.int/news-room/fact-sheets/detail/hypertension</a:t>
            </a: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[Accessed on 14th April 2026]</a:t>
            </a:r>
            <a:endParaRPr sz="10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●      WHO, (2026c). </a:t>
            </a:r>
            <a:r>
              <a:rPr lang="en" sz="1000" i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Most countries make progress towards universal health coverage, but major challenges remain, WHO–World Bank report finds </a:t>
            </a: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1000" dirty="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0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https://www.who.int/news/item/06-12-2025-most-countries-make-progress-towards-universal-health-coverage-but-major-challenges-remain-who-world-bank-report-finds#:~:text=In%202022%2C%203%20out%20of,difficulty%20accessing%20essential%20health%20services</a:t>
            </a:r>
            <a:r>
              <a:rPr lang="en" sz="1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[Accessed on 14th April 2026]</a:t>
            </a:r>
            <a:endParaRPr sz="10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5" name="Google Shape;175;p29"/>
          <p:cNvPicPr preferRelativeResize="0"/>
          <p:nvPr/>
        </p:nvPicPr>
        <p:blipFill rotWithShape="1">
          <a:blip r:embed="rId3">
            <a:alphaModFix/>
          </a:blip>
          <a:srcRect t="7410" b="8957"/>
          <a:stretch/>
        </p:blipFill>
        <p:spPr>
          <a:xfrm>
            <a:off x="1346200" y="548288"/>
            <a:ext cx="6451599" cy="40469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3640</Words>
  <Application>Microsoft Office PowerPoint</Application>
  <PresentationFormat>On-screen Show (16:9)</PresentationFormat>
  <Paragraphs>141</Paragraphs>
  <Slides>18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Corbel</vt:lpstr>
      <vt:lpstr>Times New Roman</vt:lpstr>
      <vt:lpstr>Basis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modified xsi:type="dcterms:W3CDTF">2026-04-16T10:44:41Z</dcterms:modified>
</cp:coreProperties>
</file>