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4"/>
  </p:notesMasterIdLst>
  <p:sldIdLst>
    <p:sldId id="295" r:id="rId2"/>
    <p:sldId id="273" r:id="rId3"/>
    <p:sldId id="274" r:id="rId4"/>
    <p:sldId id="281" r:id="rId5"/>
    <p:sldId id="276" r:id="rId6"/>
    <p:sldId id="280" r:id="rId7"/>
    <p:sldId id="260" r:id="rId8"/>
    <p:sldId id="257" r:id="rId9"/>
    <p:sldId id="293" r:id="rId10"/>
    <p:sldId id="286" r:id="rId11"/>
    <p:sldId id="287" r:id="rId12"/>
    <p:sldId id="289" r:id="rId13"/>
    <p:sldId id="288" r:id="rId14"/>
    <p:sldId id="285" r:id="rId15"/>
    <p:sldId id="284" r:id="rId16"/>
    <p:sldId id="290" r:id="rId17"/>
    <p:sldId id="296" r:id="rId18"/>
    <p:sldId id="292" r:id="rId19"/>
    <p:sldId id="297" r:id="rId20"/>
    <p:sldId id="298" r:id="rId21"/>
    <p:sldId id="267" r:id="rId22"/>
    <p:sldId id="268" r:id="rId2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181F61-47C6-4824-8B02-346FD6026AD6}" v="63" dt="2021-10-25T14:00:16.1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264" autoAdjust="0"/>
    <p:restoredTop sz="86369" autoAdjust="0"/>
  </p:normalViewPr>
  <p:slideViewPr>
    <p:cSldViewPr snapToGrid="0">
      <p:cViewPr varScale="1">
        <p:scale>
          <a:sx n="60" d="100"/>
          <a:sy n="60" d="100"/>
        </p:scale>
        <p:origin x="206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9F1C7080-94B6-49DB-AF3C-D99576534226}" type="datetimeFigureOut">
              <a:rPr lang="en-GB" smtClean="0"/>
              <a:t>30/10/2024</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D10AA2DA-5A3D-4EF1-A0AE-9FF67DCF1CF5}" type="slidenum">
              <a:rPr lang="en-GB" smtClean="0"/>
              <a:t>‹#›</a:t>
            </a:fld>
            <a:endParaRPr lang="en-GB" dirty="0"/>
          </a:p>
        </p:txBody>
      </p:sp>
    </p:spTree>
    <p:extLst>
      <p:ext uri="{BB962C8B-B14F-4D97-AF65-F5344CB8AC3E}">
        <p14:creationId xmlns:p14="http://schemas.microsoft.com/office/powerpoint/2010/main" val="1225616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a:t>
            </a:fld>
            <a:endParaRPr lang="en-GB" altLang="cy-GB" dirty="0"/>
          </a:p>
        </p:txBody>
      </p:sp>
    </p:spTree>
    <p:extLst>
      <p:ext uri="{BB962C8B-B14F-4D97-AF65-F5344CB8AC3E}">
        <p14:creationId xmlns:p14="http://schemas.microsoft.com/office/powerpoint/2010/main" val="2534630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dirty="0">
              <a:solidFill>
                <a:srgbClr val="000000"/>
              </a:solidFill>
            </a:endParaRPr>
          </a:p>
        </p:txBody>
      </p:sp>
    </p:spTree>
    <p:extLst>
      <p:ext uri="{BB962C8B-B14F-4D97-AF65-F5344CB8AC3E}">
        <p14:creationId xmlns:p14="http://schemas.microsoft.com/office/powerpoint/2010/main" val="1012932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2445968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5</a:t>
            </a:fld>
            <a:endParaRPr lang="en-GB" altLang="en-US" dirty="0">
              <a:solidFill>
                <a:srgbClr val="000000"/>
              </a:solidFill>
            </a:endParaRPr>
          </a:p>
        </p:txBody>
      </p:sp>
    </p:spTree>
    <p:extLst>
      <p:ext uri="{BB962C8B-B14F-4D97-AF65-F5344CB8AC3E}">
        <p14:creationId xmlns:p14="http://schemas.microsoft.com/office/powerpoint/2010/main" val="2032807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336640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Times New Roman" panose="02020603050405020304" pitchFamily="18" charset="0"/>
              </a:rPr>
              <a:t>Awgrymiadau ar gyfer adran 1 - Beth yw arweinyddiaeth gynhwysol a pham ei bod yn bwysig?</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Arial" panose="020B0604020202020204" pitchFamily="34" charset="0"/>
                <a:ea typeface="Times New Roman" panose="02020603050405020304" pitchFamily="18" charset="0"/>
              </a:rPr>
              <a:t>Senario – beth ddigwyddodd yn fyr, pa mor dda wnaeth arweinyddiaeth gynhwysol weithio neu pa mor amlwg ydoedd yn eich senario?</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Arial" panose="020B0604020202020204" pitchFamily="34" charset="0"/>
                <a:ea typeface="Times New Roman" panose="02020603050405020304" pitchFamily="18" charset="0"/>
              </a:rPr>
              <a:t>Darllen Ferdman (2021)</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Arial" panose="020B0604020202020204" pitchFamily="34" charset="0"/>
                <a:ea typeface="Times New Roman" panose="02020603050405020304" pitchFamily="18" charset="0"/>
              </a:rPr>
              <a:t>Plant -</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Arial" panose="020B0604020202020204" pitchFamily="34" charset="0"/>
                <a:ea typeface="Times New Roman" panose="02020603050405020304" pitchFamily="18" charset="0"/>
              </a:rPr>
              <a:t>Teuluoedd</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Arial" panose="020B0604020202020204" pitchFamily="34" charset="0"/>
                <a:ea typeface="Times New Roman" panose="02020603050405020304" pitchFamily="18" charset="0"/>
              </a:rPr>
              <a:t>Gweithwyr proffesiynol – ymarferwyr blynyddoedd cynnar – rôl arweinyddiaeth gynhwysol yma – cysylltu â theori – felly mae angen i arweinwyr cynhwysol.... Hwyluso dull mwy cynhwysol. Cymunedau</a:t>
            </a:r>
            <a:endParaRPr lang="en-GB" sz="1200" dirty="0">
              <a:effectLst/>
              <a:latin typeface="Times New Roman" panose="02020603050405020304" pitchFamily="18" charset="0"/>
              <a:ea typeface="Times New Roman" panose="02020603050405020304" pitchFamily="18" charset="0"/>
            </a:endParaRPr>
          </a:p>
          <a:p>
            <a:r>
              <a:rPr lang="en-GB" sz="1200" dirty="0">
                <a:effectLst/>
                <a:latin typeface="Arial" panose="020B0604020202020204" pitchFamily="34" charset="0"/>
                <a:ea typeface="Times New Roman" panose="02020603050405020304" pitchFamily="18" charset="0"/>
              </a:rPr>
              <a:t>O fewn pob un o'r adrannau hynny – pethau cadarnhaol a negyddol, cyfleoedd a rhwystrau. Casgliad – y camau nesaf ar gyfer y senario?</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10AA2DA-5A3D-4EF1-A0AE-9FF67DCF1CF5}" type="slidenum">
              <a:rPr lang="en-GB" smtClean="0"/>
              <a:t>11</a:t>
            </a:fld>
            <a:endParaRPr lang="en-GB" dirty="0"/>
          </a:p>
        </p:txBody>
      </p:sp>
    </p:spTree>
    <p:extLst>
      <p:ext uri="{BB962C8B-B14F-4D97-AF65-F5344CB8AC3E}">
        <p14:creationId xmlns:p14="http://schemas.microsoft.com/office/powerpoint/2010/main" val="3854191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70C0"/>
                </a:solidFill>
                <a:effectLst/>
                <a:latin typeface="Arial" panose="020B0604020202020204" pitchFamily="34" charset="0"/>
                <a:ea typeface="Times New Roman" panose="02020603050405020304" pitchFamily="18" charset="0"/>
              </a:rPr>
              <a:t>Tips for section 1 –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Arial" panose="020B0604020202020204" pitchFamily="34" charset="0"/>
                <a:ea typeface="Times New Roman" panose="02020603050405020304" pitchFamily="18" charset="0"/>
              </a:rPr>
              <a:t>What is inclusive leadership (IL) and why is it important?</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Arial" panose="020B0604020202020204" pitchFamily="34" charset="0"/>
                <a:ea typeface="Times New Roman" panose="02020603050405020304" pitchFamily="18" charset="0"/>
              </a:rPr>
              <a:t>Read Ferdman (2021)</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Arial" panose="020B0604020202020204" pitchFamily="34" charset="0"/>
                <a:ea typeface="Times New Roman" panose="02020603050405020304" pitchFamily="18" charset="0"/>
              </a:rPr>
              <a:t>Scenario – briefly what happened, how well did IL work or how evident was it in your scenario?</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Arial" panose="020B0604020202020204" pitchFamily="34" charset="0"/>
                <a:ea typeface="Times New Roman" panose="02020603050405020304" pitchFamily="18" charset="0"/>
              </a:rPr>
              <a:t>Children -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Arial" panose="020B0604020202020204" pitchFamily="34" charset="0"/>
                <a:ea typeface="Times New Roman" panose="02020603050405020304" pitchFamily="18" charset="0"/>
              </a:rPr>
              <a:t>Families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Arial" panose="020B0604020202020204" pitchFamily="34" charset="0"/>
                <a:ea typeface="Times New Roman" panose="02020603050405020304" pitchFamily="18" charset="0"/>
              </a:rPr>
              <a:t>Professionals – early years practitioners – role of inclusive leadership here – link to theory – so inclusive leaders need to…. To facilitate a more inclusive approach.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Arial" panose="020B0604020202020204" pitchFamily="34" charset="0"/>
                <a:ea typeface="Times New Roman" panose="02020603050405020304" pitchFamily="18" charset="0"/>
              </a:rPr>
              <a:t>Communities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Arial" panose="020B0604020202020204" pitchFamily="34" charset="0"/>
                <a:ea typeface="Times New Roman" panose="02020603050405020304" pitchFamily="18" charset="0"/>
              </a:rPr>
              <a:t>Within each of those sections – positives and negatives, opportunities and barriers.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70C0"/>
                </a:solidFill>
                <a:effectLst/>
                <a:latin typeface="Arial" panose="020B0604020202020204" pitchFamily="34" charset="0"/>
                <a:ea typeface="Times New Roman" panose="02020603050405020304" pitchFamily="18" charset="0"/>
              </a:rPr>
              <a:t>Conclusion – next steps for scenario</a:t>
            </a:r>
            <a:endParaRPr lang="en-GB" dirty="0"/>
          </a:p>
        </p:txBody>
      </p:sp>
      <p:sp>
        <p:nvSpPr>
          <p:cNvPr id="4" name="Slide Number Placeholder 3"/>
          <p:cNvSpPr>
            <a:spLocks noGrp="1"/>
          </p:cNvSpPr>
          <p:nvPr>
            <p:ph type="sldNum" sz="quarter" idx="5"/>
          </p:nvPr>
        </p:nvSpPr>
        <p:spPr/>
        <p:txBody>
          <a:bodyPr/>
          <a:lstStyle/>
          <a:p>
            <a:fld id="{D10AA2DA-5A3D-4EF1-A0AE-9FF67DCF1CF5}" type="slidenum">
              <a:rPr lang="en-GB" smtClean="0"/>
              <a:t>12</a:t>
            </a:fld>
            <a:endParaRPr lang="en-GB" dirty="0"/>
          </a:p>
        </p:txBody>
      </p:sp>
    </p:spTree>
    <p:extLst>
      <p:ext uri="{BB962C8B-B14F-4D97-AF65-F5344CB8AC3E}">
        <p14:creationId xmlns:p14="http://schemas.microsoft.com/office/powerpoint/2010/main" val="1140319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800" dirty="0">
                <a:effectLst/>
                <a:latin typeface="Arial" panose="020B0604020202020204" pitchFamily="34" charset="0"/>
                <a:ea typeface="Times New Roman" panose="02020603050405020304" pitchFamily="18" charset="0"/>
              </a:rPr>
              <a:t>Awgrymiadau ar gyfer adran 2</a:t>
            </a:r>
            <a:endParaRPr lang="en-GB" sz="1800" dirty="0">
              <a:effectLst/>
              <a:latin typeface="Times New Roman" panose="02020603050405020304" pitchFamily="18" charset="0"/>
              <a:ea typeface="Times New Roman" panose="02020603050405020304" pitchFamily="18" charset="0"/>
            </a:endParaRPr>
          </a:p>
          <a:p>
            <a:r>
              <a:rPr lang="cy-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cy-GB" sz="1800" dirty="0">
                <a:effectLst/>
                <a:latin typeface="Arial" panose="020B0604020202020204" pitchFamily="34" charset="0"/>
                <a:ea typeface="Times New Roman" panose="02020603050405020304" pitchFamily="18" charset="0"/>
              </a:rPr>
              <a:t>Dewiswch un neu ddwy bolisi ac archwilio sut maen nhw'n galluogi arfer cynhwysol. </a:t>
            </a:r>
            <a:r>
              <a:rPr lang="en-GB" sz="1800" dirty="0">
                <a:effectLst/>
                <a:latin typeface="Arial" panose="020B0604020202020204" pitchFamily="34" charset="0"/>
                <a:ea typeface="Times New Roman" panose="02020603050405020304" pitchFamily="18" charset="0"/>
              </a:rPr>
              <a:t>Ystyriwch:</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Geiriad a strwythur y polisïau – termau fel 'cyn belled ag y bo'n rhesymol bosibl’</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Ystyriwch y rhwystrau i weithredu'r polisïau hyn neu eu cyflawni’n llwyddiannus yn y ffordd a nodir yn y polisi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10AA2DA-5A3D-4EF1-A0AE-9FF67DCF1CF5}" type="slidenum">
              <a:rPr lang="en-GB" smtClean="0"/>
              <a:t>13</a:t>
            </a:fld>
            <a:endParaRPr lang="en-GB" dirty="0"/>
          </a:p>
        </p:txBody>
      </p:sp>
    </p:spTree>
    <p:extLst>
      <p:ext uri="{BB962C8B-B14F-4D97-AF65-F5344CB8AC3E}">
        <p14:creationId xmlns:p14="http://schemas.microsoft.com/office/powerpoint/2010/main" val="590671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800" dirty="0">
                <a:solidFill>
                  <a:srgbClr val="0070C0"/>
                </a:solidFill>
                <a:effectLst/>
                <a:latin typeface="Arial" panose="020B0604020202020204" pitchFamily="34" charset="0"/>
                <a:ea typeface="Times New Roman" panose="02020603050405020304" pitchFamily="18" charset="0"/>
              </a:rPr>
              <a:t>Tips for section 2</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0070C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0070C0"/>
                </a:solidFill>
                <a:effectLst/>
                <a:latin typeface="Arial" panose="020B0604020202020204" pitchFamily="34" charset="0"/>
                <a:ea typeface="Times New Roman" panose="02020603050405020304" pitchFamily="18" charset="0"/>
              </a:rPr>
              <a:t>Choose one or two policies and explore how they enable inclusive practice. Consider:</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0070C0"/>
                </a:solidFill>
                <a:effectLst/>
                <a:latin typeface="Arial" panose="020B0604020202020204" pitchFamily="34" charset="0"/>
                <a:ea typeface="Times New Roman" panose="02020603050405020304" pitchFamily="18" charset="0"/>
              </a:rPr>
              <a:t>The wording and structure of the policies – terms such as ‘as far as reasonably possible’</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0070C0"/>
                </a:solidFill>
                <a:effectLst/>
                <a:latin typeface="Arial" panose="020B0604020202020204" pitchFamily="34" charset="0"/>
                <a:ea typeface="Times New Roman" panose="02020603050405020304" pitchFamily="18" charset="0"/>
              </a:rPr>
              <a:t>Consider barriers to implementing these policies or acing in the way set out in the policy –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0070C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10AA2DA-5A3D-4EF1-A0AE-9FF67DCF1CF5}" type="slidenum">
              <a:rPr lang="en-GB" smtClean="0"/>
              <a:t>14</a:t>
            </a:fld>
            <a:endParaRPr lang="en-GB" dirty="0"/>
          </a:p>
        </p:txBody>
      </p:sp>
    </p:spTree>
    <p:extLst>
      <p:ext uri="{BB962C8B-B14F-4D97-AF65-F5344CB8AC3E}">
        <p14:creationId xmlns:p14="http://schemas.microsoft.com/office/powerpoint/2010/main" val="2322742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rPr>
              <a:t>Yma gallwch ystyried ffyrdd y gall arfer cynhwysol gael ei wreiddio a’i hyrwyddo mewn lleoliadau, gallwch gadw hyn yn gyffredinol, neu efallai yr hoffech drafod rhai strategaethau mwy penodol i fynd i’r afael â’r mater hwn sy’n ymwneud â’ch dewis senario</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10AA2DA-5A3D-4EF1-A0AE-9FF67DCF1CF5}" type="slidenum">
              <a:rPr lang="en-GB" smtClean="0"/>
              <a:t>15</a:t>
            </a:fld>
            <a:endParaRPr lang="en-GB" dirty="0"/>
          </a:p>
        </p:txBody>
      </p:sp>
    </p:spTree>
    <p:extLst>
      <p:ext uri="{BB962C8B-B14F-4D97-AF65-F5344CB8AC3E}">
        <p14:creationId xmlns:p14="http://schemas.microsoft.com/office/powerpoint/2010/main" val="8464926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70C0"/>
                </a:solidFill>
                <a:effectLst/>
                <a:latin typeface="Arial" panose="020B0604020202020204" pitchFamily="34" charset="0"/>
                <a:ea typeface="Times New Roman" panose="02020603050405020304" pitchFamily="18" charset="0"/>
              </a:rPr>
              <a:t>Here you can consider ways that inclusive practice can be embedded and promoted in settings, you can keep this general, or you may wish to discuss some more specific strategies to address this issue related to your chosen scenario. You only have 500 words so stay focussed on fewer points rather than trying to include everything</a:t>
            </a:r>
            <a:r>
              <a:rPr lang="en-GB" sz="1800" dirty="0">
                <a:solidFill>
                  <a:srgbClr val="000000"/>
                </a:solidFill>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10AA2DA-5A3D-4EF1-A0AE-9FF67DCF1CF5}" type="slidenum">
              <a:rPr lang="en-GB" smtClean="0"/>
              <a:t>16</a:t>
            </a:fld>
            <a:endParaRPr lang="en-GB" dirty="0"/>
          </a:p>
        </p:txBody>
      </p:sp>
    </p:spTree>
    <p:extLst>
      <p:ext uri="{BB962C8B-B14F-4D97-AF65-F5344CB8AC3E}">
        <p14:creationId xmlns:p14="http://schemas.microsoft.com/office/powerpoint/2010/main" val="39880531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24082344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dirty="0"/>
          </a:p>
        </p:txBody>
      </p:sp>
    </p:spTree>
    <p:extLst>
      <p:ext uri="{BB962C8B-B14F-4D97-AF65-F5344CB8AC3E}">
        <p14:creationId xmlns:p14="http://schemas.microsoft.com/office/powerpoint/2010/main" val="501503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374553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84916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934749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758747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34243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029189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897056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923278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888530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235645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104880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7155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7865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C958B5D-2B71-F94E-8A2A-2F1F5E391DA3}" type="datetimeFigureOut">
              <a:rPr lang="en-US" smtClean="0"/>
              <a:t>10/30/2024</a:t>
            </a:fld>
            <a:endParaRPr lang="en-US"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A8CBF47-CD5C-4D4C-8BC8-D49EA6405D47}" type="slidenum">
              <a:rPr lang="en-US" smtClean="0"/>
              <a:t>‹#›</a:t>
            </a:fld>
            <a:endParaRPr lang="en-US"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8298656" y="0"/>
            <a:ext cx="866775" cy="115416"/>
          </a:xfrm>
          <a:prstGeom prst="rect">
            <a:avLst/>
          </a:prstGeom>
        </p:spPr>
        <p:txBody>
          <a:bodyPr horzOverflow="overflow" lIns="0" tIns="0" rIns="0" bIns="0">
            <a:spAutoFit/>
          </a:bodyPr>
          <a:lstStyle/>
          <a:p>
            <a:pPr algn="r"/>
            <a:r>
              <a:rPr lang="en-GB" sz="750" dirty="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5"/>
          <a:stretch>
            <a:fillRect/>
          </a:stretch>
        </p:blipFill>
        <p:spPr>
          <a:xfrm>
            <a:off x="21431" y="5713837"/>
            <a:ext cx="9144000" cy="1196127"/>
          </a:xfrm>
          <a:prstGeom prst="rect">
            <a:avLst/>
          </a:prstGeom>
        </p:spPr>
      </p:pic>
    </p:spTree>
    <p:extLst>
      <p:ext uri="{BB962C8B-B14F-4D97-AF65-F5344CB8AC3E}">
        <p14:creationId xmlns:p14="http://schemas.microsoft.com/office/powerpoint/2010/main" val="17604653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C2212A-0034-4A4E-9CCA-B35EEFD789CC}"/>
              </a:ext>
            </a:extLst>
          </p:cNvPr>
          <p:cNvSpPr txBox="1"/>
          <p:nvPr/>
        </p:nvSpPr>
        <p:spPr>
          <a:xfrm>
            <a:off x="2333670" y="585621"/>
            <a:ext cx="4572000" cy="2031325"/>
          </a:xfrm>
          <a:prstGeom prst="rect">
            <a:avLst/>
          </a:prstGeom>
          <a:noFill/>
        </p:spPr>
        <p:txBody>
          <a:bodyPr wrap="square">
            <a:spAutoFit/>
          </a:bodyPr>
          <a:lstStyle/>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ECEY6004C</a:t>
            </a:r>
            <a:b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cy-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Arweinyddiaeth Gynhwysol: Gweithio gyda’n gilydd i gefnogi teuluoedd</a:t>
            </a:r>
          </a:p>
          <a:p>
            <a:pPr algn="ct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ECEY6004</a:t>
            </a:r>
          </a:p>
          <a:p>
            <a:pPr algn="ct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Inclusive Leadership: </a:t>
            </a:r>
            <a:r>
              <a:rPr lang="en-GB" sz="1800" dirty="0">
                <a:solidFill>
                  <a:schemeClr val="bg1"/>
                </a:solidFill>
                <a:latin typeface="Arial" panose="020B0604020202020204" pitchFamily="34" charset="0"/>
                <a:ea typeface="Times New Roman" panose="02020603050405020304" pitchFamily="18" charset="0"/>
                <a:cs typeface="Arial" panose="020B0604020202020204" pitchFamily="34" charset="0"/>
              </a:rPr>
              <a:t>W</a:t>
            </a: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orking together to support families.</a:t>
            </a:r>
          </a:p>
        </p:txBody>
      </p:sp>
      <p:pic>
        <p:nvPicPr>
          <p:cNvPr id="4" name="Picture 3">
            <a:extLst>
              <a:ext uri="{FF2B5EF4-FFF2-40B4-BE49-F238E27FC236}">
                <a16:creationId xmlns:a16="http://schemas.microsoft.com/office/drawing/2014/main" id="{5E535C87-68E2-AFF3-C8B8-D758E201ABD1}"/>
              </a:ext>
            </a:extLst>
          </p:cNvPr>
          <p:cNvPicPr>
            <a:picLocks noChangeAspect="1"/>
          </p:cNvPicPr>
          <p:nvPr/>
        </p:nvPicPr>
        <p:blipFill>
          <a:blip r:embed="rId2"/>
          <a:stretch>
            <a:fillRect/>
          </a:stretch>
        </p:blipFill>
        <p:spPr>
          <a:xfrm>
            <a:off x="0" y="15446"/>
            <a:ext cx="9144000" cy="6827108"/>
          </a:xfrm>
          <a:prstGeom prst="rect">
            <a:avLst/>
          </a:prstGeom>
        </p:spPr>
      </p:pic>
    </p:spTree>
    <p:extLst>
      <p:ext uri="{BB962C8B-B14F-4D97-AF65-F5344CB8AC3E}">
        <p14:creationId xmlns:p14="http://schemas.microsoft.com/office/powerpoint/2010/main" val="713288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60326"/>
            <a:ext cx="7886700" cy="1325563"/>
          </a:xfrm>
        </p:spPr>
        <p:txBody>
          <a:bodyPr/>
          <a:lstStyle/>
          <a:p>
            <a:pPr algn="ctr"/>
            <a:br>
              <a:rPr lang="en-GB" dirty="0">
                <a:latin typeface="Lucida Sans" panose="020B0602030504020204" pitchFamily="34" charset="0"/>
              </a:rPr>
            </a:br>
            <a:r>
              <a:rPr lang="en-GB" dirty="0">
                <a:latin typeface="Lucida Sans" panose="020B0602030504020204" pitchFamily="34" charset="0"/>
              </a:rPr>
              <a:t>ECEY6004C</a:t>
            </a:r>
            <a:endParaRPr lang="en-GB" dirty="0">
              <a:solidFill>
                <a:srgbClr val="002060"/>
              </a:solidFill>
              <a:latin typeface="Lucida Sans" panose="020B0602030504020204" pitchFamily="34" charset="0"/>
            </a:endParaRPr>
          </a:p>
        </p:txBody>
      </p:sp>
      <p:sp>
        <p:nvSpPr>
          <p:cNvPr id="4" name="Content Placeholder 3"/>
          <p:cNvSpPr>
            <a:spLocks noGrp="1"/>
          </p:cNvSpPr>
          <p:nvPr>
            <p:ph sz="half" idx="1"/>
          </p:nvPr>
        </p:nvSpPr>
        <p:spPr/>
        <p:txBody>
          <a:bodyPr>
            <a:normAutofit/>
          </a:bodyPr>
          <a:lstStyle/>
          <a:p>
            <a:pPr marL="0" indent="0">
              <a:buNone/>
            </a:pPr>
            <a:r>
              <a:rPr lang="en-GB" sz="4400" dirty="0">
                <a:latin typeface="Lucida Sans" panose="020B0602030504020204" pitchFamily="34" charset="0"/>
              </a:rPr>
              <a:t>Cyflwyniad i’r modwl</a:t>
            </a:r>
          </a:p>
        </p:txBody>
      </p:sp>
      <p:sp>
        <p:nvSpPr>
          <p:cNvPr id="5" name="Content Placeholder 4"/>
          <p:cNvSpPr>
            <a:spLocks noGrp="1"/>
          </p:cNvSpPr>
          <p:nvPr>
            <p:ph sz="half" idx="2"/>
          </p:nvPr>
        </p:nvSpPr>
        <p:spPr>
          <a:xfrm>
            <a:off x="4629150" y="1825625"/>
            <a:ext cx="4335338" cy="4351338"/>
          </a:xfrm>
        </p:spPr>
        <p:txBody>
          <a:bodyPr>
            <a:normAutofit/>
          </a:bodyPr>
          <a:lstStyle/>
          <a:p>
            <a:pPr marL="0" indent="0">
              <a:buNone/>
            </a:pPr>
            <a:r>
              <a:rPr lang="en-GB" sz="4400" dirty="0">
                <a:solidFill>
                  <a:srgbClr val="002060"/>
                </a:solidFill>
                <a:latin typeface="Lucida Sans" panose="020B0602030504020204" pitchFamily="34" charset="0"/>
              </a:rPr>
              <a:t>Introduction to module</a:t>
            </a:r>
          </a:p>
        </p:txBody>
      </p:sp>
    </p:spTree>
    <p:extLst>
      <p:ext uri="{BB962C8B-B14F-4D97-AF65-F5344CB8AC3E}">
        <p14:creationId xmlns:p14="http://schemas.microsoft.com/office/powerpoint/2010/main" val="415874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a:solidFill>
                <a:srgbClr val="002060"/>
              </a:solidFill>
              <a:latin typeface="Lucida Sans" pitchFamily="34" charset="0"/>
            </a:endParaRPr>
          </a:p>
        </p:txBody>
      </p:sp>
      <p:sp>
        <p:nvSpPr>
          <p:cNvPr id="5123" name="Rectangle 5"/>
          <p:cNvSpPr>
            <a:spLocks noGrp="1" noChangeArrowheads="1"/>
          </p:cNvSpPr>
          <p:nvPr>
            <p:ph sz="half" idx="1"/>
          </p:nvPr>
        </p:nvSpPr>
        <p:spPr>
          <a:xfrm>
            <a:off x="329878" y="1628775"/>
            <a:ext cx="4242122" cy="4114800"/>
          </a:xfrm>
        </p:spPr>
        <p:txBody>
          <a:bodyPr rtlCol="0">
            <a:normAutofit/>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Cyflwyniad i’r modwl</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Amcanion</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Adnoddau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Tasg</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Aseiniad</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Gofynion lefel 6</a:t>
            </a:r>
          </a:p>
          <a:p>
            <a:pPr marL="0" indent="0">
              <a:buNone/>
              <a:defRPr/>
            </a:pPr>
            <a:endParaRPr lang="cy-GB" altLang="en-US" sz="2400" kern="0" dirty="0">
              <a:solidFill>
                <a:srgbClr val="000000"/>
              </a:solidFill>
              <a:latin typeface="Lucida Sans" panose="020B0602030504020204" pitchFamily="34" charset="0"/>
              <a:ea typeface="ＭＳ Ｐゴシック" panose="020B0600070205080204" pitchFamily="34" charset="-128"/>
            </a:endParaRPr>
          </a:p>
          <a:p>
            <a:pPr eaLnBrk="1" fontAlgn="auto" hangingPunct="1">
              <a:spcAft>
                <a:spcPts val="0"/>
              </a:spcAft>
              <a:defRPr/>
            </a:pPr>
            <a:endParaRPr lang="cy-GB" altLang="cy-GB" dirty="0">
              <a:latin typeface="Lucida Sans" pitchFamily="34" charset="0"/>
            </a:endParaRPr>
          </a:p>
        </p:txBody>
      </p:sp>
      <p:sp>
        <p:nvSpPr>
          <p:cNvPr id="5124" name="Rectangle 6"/>
          <p:cNvSpPr>
            <a:spLocks noGrp="1" noChangeArrowheads="1"/>
          </p:cNvSpPr>
          <p:nvPr>
            <p:ph sz="half" idx="2"/>
          </p:nvPr>
        </p:nvSpPr>
        <p:spPr>
          <a:xfrm>
            <a:off x="4643438" y="1628775"/>
            <a:ext cx="4249042" cy="4114800"/>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Introduction to module</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Aims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Resources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Task</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Assessment</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Requirements of level 6</a:t>
            </a:r>
          </a:p>
          <a:p>
            <a:pPr marL="0" indent="0">
              <a:buNone/>
              <a:defRPr/>
            </a:pPr>
            <a:endParaRPr lang="en-GB" altLang="en-US" sz="2400" kern="0" dirty="0">
              <a:solidFill>
                <a:srgbClr val="002060"/>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Lucida Sans" pitchFamily="34" charset="0"/>
            </a:endParaRPr>
          </a:p>
        </p:txBody>
      </p:sp>
    </p:spTree>
    <p:extLst>
      <p:ext uri="{BB962C8B-B14F-4D97-AF65-F5344CB8AC3E}">
        <p14:creationId xmlns:p14="http://schemas.microsoft.com/office/powerpoint/2010/main" val="333542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200" dirty="0">
                <a:latin typeface="Lucida Sans" panose="020B0602030504020204" pitchFamily="34" charset="0"/>
              </a:rPr>
              <a:t>Adnoddau </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Resources</a:t>
            </a:r>
            <a:endParaRPr lang="en-GB" sz="3200" dirty="0">
              <a:solidFill>
                <a:srgbClr val="002060"/>
              </a:solidFill>
            </a:endParaRPr>
          </a:p>
        </p:txBody>
      </p:sp>
      <p:sp>
        <p:nvSpPr>
          <p:cNvPr id="5" name="Content Placeholder 4"/>
          <p:cNvSpPr>
            <a:spLocks noGrp="1"/>
          </p:cNvSpPr>
          <p:nvPr>
            <p:ph sz="half" idx="1"/>
          </p:nvPr>
        </p:nvSpPr>
        <p:spPr>
          <a:xfrm>
            <a:off x="628650" y="1600201"/>
            <a:ext cx="3886200" cy="4576762"/>
          </a:xfrm>
        </p:spPr>
        <p:txBody>
          <a:bodyPr>
            <a:normAutofit/>
          </a:bodyPr>
          <a:lstStyle/>
          <a:p>
            <a:r>
              <a:rPr lang="en-GB" dirty="0">
                <a:latin typeface="Lucida Sans" panose="020B0602030504020204" pitchFamily="34" charset="0"/>
              </a:rPr>
              <a:t>PP ar gyfer y ddarlith</a:t>
            </a:r>
          </a:p>
          <a:p>
            <a:r>
              <a:rPr lang="en-GB" dirty="0">
                <a:latin typeface="Lucida Sans" panose="020B0602030504020204" pitchFamily="34" charset="0"/>
              </a:rPr>
              <a:t>Ymchwil </a:t>
            </a:r>
          </a:p>
          <a:p>
            <a:r>
              <a:rPr lang="en-GB" dirty="0">
                <a:latin typeface="Lucida Sans" panose="020B0602030504020204" pitchFamily="34" charset="0"/>
              </a:rPr>
              <a:t>Leganto</a:t>
            </a:r>
          </a:p>
          <a:p>
            <a:r>
              <a:rPr lang="en-GB" dirty="0">
                <a:latin typeface="Lucida Sans" panose="020B0602030504020204" pitchFamily="34" charset="0"/>
              </a:rPr>
              <a:t>Moodle</a:t>
            </a:r>
          </a:p>
          <a:p>
            <a:r>
              <a:rPr lang="en-GB" dirty="0">
                <a:latin typeface="Lucida Sans" panose="020B0602030504020204" pitchFamily="34" charset="0"/>
              </a:rPr>
              <a:t>Llyfrgell</a:t>
            </a:r>
          </a:p>
          <a:p>
            <a:r>
              <a:rPr lang="en-GB" dirty="0">
                <a:latin typeface="Lucida Sans" panose="020B0602030504020204" pitchFamily="34" charset="0"/>
              </a:rPr>
              <a:t>Google Scholar</a:t>
            </a:r>
          </a:p>
        </p:txBody>
      </p:sp>
      <p:sp>
        <p:nvSpPr>
          <p:cNvPr id="6" name="Content Placeholder 5"/>
          <p:cNvSpPr>
            <a:spLocks noGrp="1"/>
          </p:cNvSpPr>
          <p:nvPr>
            <p:ph sz="half" idx="2"/>
          </p:nvPr>
        </p:nvSpPr>
        <p:spPr>
          <a:xfrm>
            <a:off x="4648200" y="1600201"/>
            <a:ext cx="4316288" cy="3989040"/>
          </a:xfrm>
        </p:spPr>
        <p:txBody>
          <a:bodyPr>
            <a:normAutofit/>
          </a:bodyPr>
          <a:lstStyle/>
          <a:p>
            <a:r>
              <a:rPr lang="en-GB" dirty="0">
                <a:solidFill>
                  <a:srgbClr val="002060"/>
                </a:solidFill>
                <a:latin typeface="Lucida Sans" panose="020B0602030504020204" pitchFamily="34" charset="0"/>
              </a:rPr>
              <a:t>PP for the lecture</a:t>
            </a:r>
          </a:p>
          <a:p>
            <a:r>
              <a:rPr lang="en-GB" dirty="0">
                <a:solidFill>
                  <a:srgbClr val="002060"/>
                </a:solidFill>
                <a:latin typeface="Lucida Sans" panose="020B0602030504020204" pitchFamily="34" charset="0"/>
              </a:rPr>
              <a:t>Research</a:t>
            </a:r>
          </a:p>
          <a:p>
            <a:r>
              <a:rPr lang="en-GB" dirty="0">
                <a:solidFill>
                  <a:srgbClr val="002060"/>
                </a:solidFill>
                <a:latin typeface="Lucida Sans" panose="020B0602030504020204" pitchFamily="34" charset="0"/>
              </a:rPr>
              <a:t>Leganto</a:t>
            </a:r>
          </a:p>
          <a:p>
            <a:r>
              <a:rPr lang="en-GB" dirty="0">
                <a:solidFill>
                  <a:srgbClr val="002060"/>
                </a:solidFill>
                <a:latin typeface="Lucida Sans" panose="020B0602030504020204" pitchFamily="34" charset="0"/>
              </a:rPr>
              <a:t>Moodle</a:t>
            </a:r>
          </a:p>
          <a:p>
            <a:r>
              <a:rPr lang="en-GB" dirty="0">
                <a:solidFill>
                  <a:srgbClr val="002060"/>
                </a:solidFill>
                <a:latin typeface="Lucida Sans" panose="020B0602030504020204" pitchFamily="34" charset="0"/>
              </a:rPr>
              <a:t>Library</a:t>
            </a:r>
          </a:p>
          <a:p>
            <a:r>
              <a:rPr lang="en-GB" dirty="0">
                <a:solidFill>
                  <a:srgbClr val="002060"/>
                </a:solidFill>
                <a:latin typeface="Lucida Sans" panose="020B0602030504020204" pitchFamily="34" charset="0"/>
              </a:rPr>
              <a:t>Google Scholar</a:t>
            </a:r>
          </a:p>
        </p:txBody>
      </p:sp>
    </p:spTree>
    <p:extLst>
      <p:ext uri="{BB962C8B-B14F-4D97-AF65-F5344CB8AC3E}">
        <p14:creationId xmlns:p14="http://schemas.microsoft.com/office/powerpoint/2010/main" val="2919287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200" kern="0" dirty="0">
                <a:solidFill>
                  <a:srgbClr val="000000"/>
                </a:solidFill>
                <a:ea typeface="ＭＳ Ｐゴシック" panose="020B0600070205080204" pitchFamily="34" charset="-128"/>
              </a:rPr>
              <a:t>Gofynion lefel 6</a:t>
            </a:r>
            <a:br>
              <a:rPr lang="en-GB" altLang="en-US" sz="3200" kern="0" dirty="0">
                <a:solidFill>
                  <a:srgbClr val="000000"/>
                </a:solidFill>
                <a:ea typeface="ＭＳ Ｐゴシック" panose="020B0600070205080204" pitchFamily="34" charset="-128"/>
              </a:rPr>
            </a:br>
            <a:r>
              <a:rPr lang="en-GB" altLang="en-US" sz="3200" kern="0" dirty="0">
                <a:solidFill>
                  <a:srgbClr val="002060"/>
                </a:solidFill>
                <a:ea typeface="ＭＳ Ｐゴシック" panose="020B0600070205080204" pitchFamily="34" charset="-128"/>
              </a:rPr>
              <a:t>Level 6 requirements</a:t>
            </a:r>
            <a:endParaRPr lang="en-GB" altLang="cy-GB" sz="3200" dirty="0">
              <a:solidFill>
                <a:srgbClr val="002060"/>
              </a:solidFill>
            </a:endParaRPr>
          </a:p>
        </p:txBody>
      </p:sp>
      <p:sp>
        <p:nvSpPr>
          <p:cNvPr id="5123" name="Rectangle 5"/>
          <p:cNvSpPr>
            <a:spLocks noGrp="1" noChangeArrowheads="1"/>
          </p:cNvSpPr>
          <p:nvPr>
            <p:ph sz="half" idx="1"/>
          </p:nvPr>
        </p:nvSpPr>
        <p:spPr>
          <a:xfrm>
            <a:off x="251520" y="1978025"/>
            <a:ext cx="4314130" cy="4475162"/>
          </a:xfrm>
        </p:spPr>
        <p:txBody>
          <a:bodyPr rtlCol="0">
            <a:normAutofit/>
          </a:bodyPr>
          <a:lstStyle/>
          <a:p>
            <a:pPr eaLnBrk="1" fontAlgn="auto" hangingPunct="1">
              <a:spcAft>
                <a:spcPts val="0"/>
              </a:spcAft>
              <a:defRPr/>
            </a:pPr>
            <a:r>
              <a:rPr lang="cy-GB" altLang="cy-GB" dirty="0">
                <a:latin typeface="+mj-lt"/>
              </a:rPr>
              <a:t>Dadansoddi, mewn dyfnder</a:t>
            </a:r>
          </a:p>
          <a:p>
            <a:pPr eaLnBrk="1" fontAlgn="auto" hangingPunct="1">
              <a:spcAft>
                <a:spcPts val="0"/>
              </a:spcAft>
              <a:defRPr/>
            </a:pPr>
            <a:r>
              <a:rPr lang="cy-GB" altLang="cy-GB" dirty="0">
                <a:latin typeface="+mj-lt"/>
              </a:rPr>
              <a:t>Gwerthuso’n feirniadol</a:t>
            </a:r>
          </a:p>
          <a:p>
            <a:pPr eaLnBrk="1" fontAlgn="auto" hangingPunct="1">
              <a:spcAft>
                <a:spcPts val="0"/>
              </a:spcAft>
              <a:defRPr/>
            </a:pPr>
            <a:r>
              <a:rPr lang="cy-GB" altLang="cy-GB" dirty="0">
                <a:latin typeface="+mj-lt"/>
              </a:rPr>
              <a:t>Archwilio, mewn dyfnder</a:t>
            </a:r>
          </a:p>
          <a:p>
            <a:pPr eaLnBrk="1" fontAlgn="auto" hangingPunct="1">
              <a:spcAft>
                <a:spcPts val="0"/>
              </a:spcAft>
              <a:defRPr/>
            </a:pPr>
            <a:r>
              <a:rPr lang="cy-GB" altLang="cy-GB" dirty="0">
                <a:latin typeface="+mj-lt"/>
              </a:rPr>
              <a:t>Trefn</a:t>
            </a:r>
          </a:p>
          <a:p>
            <a:pPr eaLnBrk="1" fontAlgn="auto" hangingPunct="1">
              <a:spcAft>
                <a:spcPts val="0"/>
              </a:spcAft>
              <a:defRPr/>
            </a:pPr>
            <a:r>
              <a:rPr lang="cy-GB" altLang="cy-GB" dirty="0">
                <a:latin typeface="+mj-lt"/>
              </a:rPr>
              <a:t>Ystod o adnoddau gwybodaeth</a:t>
            </a:r>
          </a:p>
          <a:p>
            <a:pPr marL="0" indent="0" eaLnBrk="1" fontAlgn="auto" hangingPunct="1">
              <a:spcAft>
                <a:spcPts val="0"/>
              </a:spcAft>
              <a:buNone/>
              <a:defRPr/>
            </a:pPr>
            <a:endParaRPr lang="cy-GB" altLang="cy-GB" dirty="0">
              <a:latin typeface="Lucida Sans" pitchFamily="34" charset="0"/>
            </a:endParaRPr>
          </a:p>
        </p:txBody>
      </p:sp>
      <p:sp>
        <p:nvSpPr>
          <p:cNvPr id="5124" name="Rectangle 6"/>
          <p:cNvSpPr>
            <a:spLocks noGrp="1" noChangeArrowheads="1"/>
          </p:cNvSpPr>
          <p:nvPr>
            <p:ph sz="half" idx="2"/>
          </p:nvPr>
        </p:nvSpPr>
        <p:spPr>
          <a:xfrm>
            <a:off x="4644455" y="2085536"/>
            <a:ext cx="4248025" cy="4475162"/>
          </a:xfrm>
        </p:spPr>
        <p:txBody>
          <a:bodyPr rtlCol="0">
            <a:normAutofit/>
          </a:bodyPr>
          <a:lstStyle/>
          <a:p>
            <a:pPr>
              <a:buFontTx/>
              <a:buChar char="•"/>
              <a:defRPr/>
            </a:pPr>
            <a:r>
              <a:rPr lang="en-US" altLang="en-US" kern="0" dirty="0">
                <a:solidFill>
                  <a:srgbClr val="002060"/>
                </a:solidFill>
                <a:latin typeface="+mj-lt"/>
                <a:ea typeface="ＭＳ Ｐゴシック" panose="020B0600070205080204" pitchFamily="34" charset="-128"/>
              </a:rPr>
              <a:t>Analyse, in depth</a:t>
            </a:r>
          </a:p>
          <a:p>
            <a:pPr>
              <a:buFontTx/>
              <a:buChar char="•"/>
              <a:defRPr/>
            </a:pPr>
            <a:r>
              <a:rPr lang="en-US" altLang="en-US" kern="0" dirty="0">
                <a:solidFill>
                  <a:srgbClr val="002060"/>
                </a:solidFill>
                <a:latin typeface="+mj-lt"/>
                <a:ea typeface="ＭＳ Ｐゴシック" panose="020B0600070205080204" pitchFamily="34" charset="-128"/>
              </a:rPr>
              <a:t>Critically evaluate</a:t>
            </a:r>
          </a:p>
          <a:p>
            <a:pPr>
              <a:buFontTx/>
              <a:buChar char="•"/>
              <a:defRPr/>
            </a:pPr>
            <a:r>
              <a:rPr lang="en-US" altLang="en-US" kern="0" dirty="0">
                <a:solidFill>
                  <a:srgbClr val="002060"/>
                </a:solidFill>
                <a:latin typeface="+mj-lt"/>
                <a:ea typeface="ＭＳ Ｐゴシック" panose="020B0600070205080204" pitchFamily="34" charset="-128"/>
              </a:rPr>
              <a:t>Explore, in depth</a:t>
            </a:r>
          </a:p>
          <a:p>
            <a:pPr>
              <a:buFontTx/>
              <a:buChar char="•"/>
              <a:defRPr/>
            </a:pPr>
            <a:r>
              <a:rPr lang="en-GB" altLang="cy-GB" kern="0" dirty="0">
                <a:solidFill>
                  <a:srgbClr val="002060"/>
                </a:solidFill>
                <a:latin typeface="+mj-lt"/>
                <a:ea typeface="ＭＳ Ｐゴシック" panose="020B0600070205080204" pitchFamily="34" charset="-128"/>
              </a:rPr>
              <a:t>Organisation</a:t>
            </a:r>
          </a:p>
          <a:p>
            <a:pPr>
              <a:buFontTx/>
              <a:buChar char="•"/>
              <a:defRPr/>
            </a:pPr>
            <a:r>
              <a:rPr lang="en-GB" altLang="cy-GB" kern="0" dirty="0">
                <a:solidFill>
                  <a:srgbClr val="002060"/>
                </a:solidFill>
                <a:latin typeface="+mj-lt"/>
                <a:ea typeface="ＭＳ Ｐゴシック" panose="020B0600070205080204" pitchFamily="34" charset="-128"/>
              </a:rPr>
              <a:t>Range of information sources</a:t>
            </a:r>
          </a:p>
          <a:p>
            <a:pPr marL="0" indent="0">
              <a:buNone/>
              <a:defRPr/>
            </a:pPr>
            <a:endParaRPr lang="en-GB" altLang="cy-GB" kern="0" dirty="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3547206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Sgiliau Cyflogadwyedd/Trosglwyddadwy</a:t>
            </a:r>
            <a:br>
              <a:rPr lang="en-GB" dirty="0"/>
            </a:br>
            <a:r>
              <a:rPr lang="en-GB" sz="3600" dirty="0">
                <a:solidFill>
                  <a:srgbClr val="002060"/>
                </a:solidFill>
              </a:rPr>
              <a:t>Employability/Transferable Skills</a:t>
            </a:r>
            <a:endParaRPr lang="en-US" sz="3600" dirty="0">
              <a:solidFill>
                <a:srgbClr val="002060"/>
              </a:solidFill>
            </a:endParaRPr>
          </a:p>
        </p:txBody>
      </p:sp>
      <p:sp>
        <p:nvSpPr>
          <p:cNvPr id="3" name="Content Placeholder 2"/>
          <p:cNvSpPr>
            <a:spLocks noGrp="1"/>
          </p:cNvSpPr>
          <p:nvPr>
            <p:ph sz="half" idx="1"/>
          </p:nvPr>
        </p:nvSpPr>
        <p:spPr>
          <a:xfrm>
            <a:off x="457200" y="2132855"/>
            <a:ext cx="4038600" cy="3456385"/>
          </a:xfrm>
        </p:spPr>
        <p:txBody>
          <a:bodyPr/>
          <a:lstStyle/>
          <a:p>
            <a:r>
              <a:rPr lang="en-GB" dirty="0">
                <a:latin typeface="+mj-lt"/>
              </a:rPr>
              <a:t>Trefn</a:t>
            </a:r>
          </a:p>
          <a:p>
            <a:r>
              <a:rPr lang="en-GB" dirty="0">
                <a:latin typeface="+mj-lt"/>
              </a:rPr>
              <a:t>Cynllunio</a:t>
            </a:r>
          </a:p>
          <a:p>
            <a:r>
              <a:rPr lang="en-GB" dirty="0">
                <a:latin typeface="+mj-lt"/>
              </a:rPr>
              <a:t>Ymchwilio</a:t>
            </a:r>
          </a:p>
          <a:p>
            <a:r>
              <a:rPr lang="en-GB" dirty="0">
                <a:latin typeface="+mj-lt"/>
              </a:rPr>
              <a:t>Cymryd nodiadau</a:t>
            </a:r>
            <a:endParaRPr lang="en-US" dirty="0">
              <a:latin typeface="+mj-lt"/>
            </a:endParaRPr>
          </a:p>
        </p:txBody>
      </p:sp>
      <p:sp>
        <p:nvSpPr>
          <p:cNvPr id="4" name="Content Placeholder 3"/>
          <p:cNvSpPr>
            <a:spLocks noGrp="1"/>
          </p:cNvSpPr>
          <p:nvPr>
            <p:ph sz="half" idx="2"/>
          </p:nvPr>
        </p:nvSpPr>
        <p:spPr>
          <a:xfrm>
            <a:off x="4629150" y="2132855"/>
            <a:ext cx="3886200" cy="4044108"/>
          </a:xfrm>
        </p:spPr>
        <p:txBody>
          <a:bodyPr/>
          <a:lstStyle/>
          <a:p>
            <a:r>
              <a:rPr lang="en-GB" dirty="0">
                <a:solidFill>
                  <a:srgbClr val="002060"/>
                </a:solidFill>
                <a:latin typeface="+mj-lt"/>
              </a:rPr>
              <a:t>Organisation</a:t>
            </a:r>
          </a:p>
          <a:p>
            <a:r>
              <a:rPr lang="en-GB" dirty="0">
                <a:solidFill>
                  <a:srgbClr val="002060"/>
                </a:solidFill>
                <a:latin typeface="+mj-lt"/>
              </a:rPr>
              <a:t>Planning</a:t>
            </a:r>
          </a:p>
          <a:p>
            <a:r>
              <a:rPr lang="en-GB" dirty="0">
                <a:solidFill>
                  <a:srgbClr val="002060"/>
                </a:solidFill>
                <a:latin typeface="+mj-lt"/>
              </a:rPr>
              <a:t>Researching</a:t>
            </a:r>
          </a:p>
          <a:p>
            <a:r>
              <a:rPr lang="en-GB" dirty="0">
                <a:solidFill>
                  <a:srgbClr val="002060"/>
                </a:solidFill>
                <a:latin typeface="+mj-lt"/>
              </a:rPr>
              <a:t>Note taking</a:t>
            </a:r>
            <a:endParaRPr lang="en-US" dirty="0">
              <a:solidFill>
                <a:srgbClr val="002060"/>
              </a:solidFill>
              <a:latin typeface="+mj-lt"/>
            </a:endParaRPr>
          </a:p>
        </p:txBody>
      </p:sp>
    </p:spTree>
    <p:extLst>
      <p:ext uri="{BB962C8B-B14F-4D97-AF65-F5344CB8AC3E}">
        <p14:creationId xmlns:p14="http://schemas.microsoft.com/office/powerpoint/2010/main" val="3254774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9D404-A1C3-4ABC-9036-DC934C548EBC}"/>
              </a:ext>
            </a:extLst>
          </p:cNvPr>
          <p:cNvSpPr>
            <a:spLocks noGrp="1"/>
          </p:cNvSpPr>
          <p:nvPr>
            <p:ph type="title"/>
          </p:nvPr>
        </p:nvSpPr>
        <p:spPr>
          <a:xfrm>
            <a:off x="348343" y="158298"/>
            <a:ext cx="8167007" cy="1325563"/>
          </a:xfrm>
        </p:spPr>
        <p:txBody>
          <a:bodyPr anchor="ctr">
            <a:normAutofit/>
          </a:bodyPr>
          <a:lstStyle/>
          <a:p>
            <a:r>
              <a:rPr lang="en-GB" sz="3600" dirty="0"/>
              <a:t>Tasg cyn dechrau/ </a:t>
            </a:r>
            <a:r>
              <a:rPr lang="en-GB" sz="3600" dirty="0">
                <a:solidFill>
                  <a:srgbClr val="0070C0"/>
                </a:solidFill>
              </a:rPr>
              <a:t>Task before starting</a:t>
            </a:r>
          </a:p>
        </p:txBody>
      </p:sp>
      <p:sp>
        <p:nvSpPr>
          <p:cNvPr id="3" name="Content Placeholder 2">
            <a:extLst>
              <a:ext uri="{FF2B5EF4-FFF2-40B4-BE49-F238E27FC236}">
                <a16:creationId xmlns:a16="http://schemas.microsoft.com/office/drawing/2014/main" id="{CFC64973-2306-41AC-BD3C-04DD3CB5FA01}"/>
              </a:ext>
            </a:extLst>
          </p:cNvPr>
          <p:cNvSpPr>
            <a:spLocks noGrp="1"/>
          </p:cNvSpPr>
          <p:nvPr>
            <p:ph sz="half" idx="1"/>
          </p:nvPr>
        </p:nvSpPr>
        <p:spPr>
          <a:xfrm>
            <a:off x="302079" y="1588197"/>
            <a:ext cx="3886200" cy="4351338"/>
          </a:xfrm>
        </p:spPr>
        <p:txBody>
          <a:bodyPr>
            <a:normAutofit/>
          </a:bodyPr>
          <a:lstStyle/>
          <a:p>
            <a:r>
              <a:rPr lang="en-GB" dirty="0"/>
              <a:t>Darllenwch  pennod 1 yn llyfr yma </a:t>
            </a:r>
          </a:p>
          <a:p>
            <a:r>
              <a:rPr lang="en-GB" dirty="0">
                <a:solidFill>
                  <a:srgbClr val="0070C0"/>
                </a:solidFill>
              </a:rPr>
              <a:t>Read chapter 1 of this book</a:t>
            </a:r>
          </a:p>
          <a:p>
            <a:endParaRPr lang="en-GB" dirty="0"/>
          </a:p>
          <a:p>
            <a:pPr marL="0" indent="0">
              <a:buNone/>
            </a:pPr>
            <a:r>
              <a:rPr lang="en-GB" dirty="0"/>
              <a:t>‘Inclusive Leadership The Fulcrum of Inclusion’ Ferdman (2020)</a:t>
            </a:r>
          </a:p>
          <a:p>
            <a:pPr marL="0" indent="0">
              <a:buNone/>
            </a:pPr>
            <a:endParaRPr lang="en-GB" dirty="0"/>
          </a:p>
          <a:p>
            <a:pPr marL="0" indent="0">
              <a:buNone/>
            </a:pPr>
            <a:r>
              <a:rPr lang="en-GB" dirty="0"/>
              <a:t>Mae angen i chi ddarllen hwn!</a:t>
            </a:r>
          </a:p>
          <a:p>
            <a:pPr marL="0" indent="0">
              <a:buNone/>
            </a:pPr>
            <a:r>
              <a:rPr lang="en-GB" dirty="0">
                <a:solidFill>
                  <a:srgbClr val="0070C0"/>
                </a:solidFill>
              </a:rPr>
              <a:t>You need to read this!</a:t>
            </a:r>
          </a:p>
        </p:txBody>
      </p:sp>
      <p:pic>
        <p:nvPicPr>
          <p:cNvPr id="6" name="Content Placeholder 5" descr="Chart, line chart&#10;&#10;Description automatically generated">
            <a:extLst>
              <a:ext uri="{FF2B5EF4-FFF2-40B4-BE49-F238E27FC236}">
                <a16:creationId xmlns:a16="http://schemas.microsoft.com/office/drawing/2014/main" id="{FE4E0330-F1B5-460E-89B8-8971ABA42F34}"/>
              </a:ext>
            </a:extLst>
          </p:cNvPr>
          <p:cNvPicPr>
            <a:picLocks noGrp="1" noChangeAspect="1"/>
          </p:cNvPicPr>
          <p:nvPr>
            <p:ph sz="half" idx="2"/>
          </p:nvPr>
        </p:nvPicPr>
        <p:blipFill>
          <a:blip r:embed="rId2"/>
          <a:stretch>
            <a:fillRect/>
          </a:stretch>
        </p:blipFill>
        <p:spPr>
          <a:xfrm>
            <a:off x="4572000" y="1588197"/>
            <a:ext cx="3886200" cy="3876483"/>
          </a:xfrm>
          <a:noFill/>
        </p:spPr>
      </p:pic>
    </p:spTree>
    <p:extLst>
      <p:ext uri="{BB962C8B-B14F-4D97-AF65-F5344CB8AC3E}">
        <p14:creationId xmlns:p14="http://schemas.microsoft.com/office/powerpoint/2010/main" val="2015534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BD699-3BBE-440F-96B6-C62FDB2F2556}"/>
              </a:ext>
            </a:extLst>
          </p:cNvPr>
          <p:cNvSpPr>
            <a:spLocks noGrp="1"/>
          </p:cNvSpPr>
          <p:nvPr>
            <p:ph type="title"/>
          </p:nvPr>
        </p:nvSpPr>
        <p:spPr>
          <a:xfrm>
            <a:off x="51708" y="-451302"/>
            <a:ext cx="7886700" cy="1325563"/>
          </a:xfrm>
        </p:spPr>
        <p:txBody>
          <a:bodyPr>
            <a:normAutofit/>
          </a:bodyPr>
          <a:lstStyle/>
          <a:p>
            <a:br>
              <a:rPr lang="en-GB" dirty="0"/>
            </a:br>
            <a:r>
              <a:rPr lang="en-GB" sz="3100" dirty="0"/>
              <a:t>Asesiad</a:t>
            </a:r>
            <a:r>
              <a:rPr lang="en-GB" dirty="0"/>
              <a:t> </a:t>
            </a:r>
            <a:br>
              <a:rPr lang="en-GB" dirty="0"/>
            </a:br>
            <a:endParaRPr lang="en-GB" sz="2000" dirty="0"/>
          </a:p>
        </p:txBody>
      </p:sp>
      <p:pic>
        <p:nvPicPr>
          <p:cNvPr id="4" name="Picture 3">
            <a:extLst>
              <a:ext uri="{FF2B5EF4-FFF2-40B4-BE49-F238E27FC236}">
                <a16:creationId xmlns:a16="http://schemas.microsoft.com/office/drawing/2014/main" id="{73C2456B-A7F4-1487-BA6F-4424F81F2209}"/>
              </a:ext>
            </a:extLst>
          </p:cNvPr>
          <p:cNvPicPr>
            <a:picLocks noChangeAspect="1"/>
          </p:cNvPicPr>
          <p:nvPr/>
        </p:nvPicPr>
        <p:blipFill>
          <a:blip r:embed="rId2"/>
          <a:stretch>
            <a:fillRect/>
          </a:stretch>
        </p:blipFill>
        <p:spPr>
          <a:xfrm>
            <a:off x="0" y="97276"/>
            <a:ext cx="9040584" cy="5603846"/>
          </a:xfrm>
          <a:prstGeom prst="rect">
            <a:avLst/>
          </a:prstGeom>
        </p:spPr>
      </p:pic>
    </p:spTree>
    <p:extLst>
      <p:ext uri="{BB962C8B-B14F-4D97-AF65-F5344CB8AC3E}">
        <p14:creationId xmlns:p14="http://schemas.microsoft.com/office/powerpoint/2010/main" val="23900529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2FECE-743E-4FD6-9051-E6CB0381D820}"/>
              </a:ext>
            </a:extLst>
          </p:cNvPr>
          <p:cNvSpPr>
            <a:spLocks noGrp="1"/>
          </p:cNvSpPr>
          <p:nvPr>
            <p:ph type="title"/>
          </p:nvPr>
        </p:nvSpPr>
        <p:spPr/>
        <p:txBody>
          <a:bodyPr/>
          <a:lstStyle/>
          <a:p>
            <a:endParaRPr lang="en-GB" dirty="0"/>
          </a:p>
        </p:txBody>
      </p:sp>
      <p:pic>
        <p:nvPicPr>
          <p:cNvPr id="7" name="Picture 6">
            <a:extLst>
              <a:ext uri="{FF2B5EF4-FFF2-40B4-BE49-F238E27FC236}">
                <a16:creationId xmlns:a16="http://schemas.microsoft.com/office/drawing/2014/main" id="{D01E650A-AAAA-93BB-F96F-4E2072733D5D}"/>
              </a:ext>
            </a:extLst>
          </p:cNvPr>
          <p:cNvPicPr>
            <a:picLocks noChangeAspect="1"/>
          </p:cNvPicPr>
          <p:nvPr/>
        </p:nvPicPr>
        <p:blipFill>
          <a:blip r:embed="rId2"/>
          <a:stretch>
            <a:fillRect/>
          </a:stretch>
        </p:blipFill>
        <p:spPr>
          <a:xfrm>
            <a:off x="1924050" y="2986087"/>
            <a:ext cx="5295900" cy="885825"/>
          </a:xfrm>
          <a:prstGeom prst="rect">
            <a:avLst/>
          </a:prstGeom>
        </p:spPr>
      </p:pic>
      <p:pic>
        <p:nvPicPr>
          <p:cNvPr id="9" name="Picture 8">
            <a:extLst>
              <a:ext uri="{FF2B5EF4-FFF2-40B4-BE49-F238E27FC236}">
                <a16:creationId xmlns:a16="http://schemas.microsoft.com/office/drawing/2014/main" id="{E227F562-8595-E8B3-7912-7F7E4E7CF24F}"/>
              </a:ext>
            </a:extLst>
          </p:cNvPr>
          <p:cNvPicPr>
            <a:picLocks noChangeAspect="1"/>
          </p:cNvPicPr>
          <p:nvPr/>
        </p:nvPicPr>
        <p:blipFill>
          <a:blip r:embed="rId3"/>
          <a:stretch>
            <a:fillRect/>
          </a:stretch>
        </p:blipFill>
        <p:spPr>
          <a:xfrm>
            <a:off x="0" y="0"/>
            <a:ext cx="9144000" cy="5521543"/>
          </a:xfrm>
          <a:prstGeom prst="rect">
            <a:avLst/>
          </a:prstGeom>
        </p:spPr>
      </p:pic>
      <p:pic>
        <p:nvPicPr>
          <p:cNvPr id="11" name="Picture 10">
            <a:extLst>
              <a:ext uri="{FF2B5EF4-FFF2-40B4-BE49-F238E27FC236}">
                <a16:creationId xmlns:a16="http://schemas.microsoft.com/office/drawing/2014/main" id="{3531779B-43E7-F876-585C-C509431DCD9F}"/>
              </a:ext>
            </a:extLst>
          </p:cNvPr>
          <p:cNvPicPr>
            <a:picLocks noChangeAspect="1"/>
          </p:cNvPicPr>
          <p:nvPr/>
        </p:nvPicPr>
        <p:blipFill>
          <a:blip r:embed="rId4"/>
          <a:stretch>
            <a:fillRect/>
          </a:stretch>
        </p:blipFill>
        <p:spPr>
          <a:xfrm>
            <a:off x="57150" y="0"/>
            <a:ext cx="9086850" cy="5687736"/>
          </a:xfrm>
          <a:prstGeom prst="rect">
            <a:avLst/>
          </a:prstGeom>
        </p:spPr>
      </p:pic>
    </p:spTree>
    <p:extLst>
      <p:ext uri="{BB962C8B-B14F-4D97-AF65-F5344CB8AC3E}">
        <p14:creationId xmlns:p14="http://schemas.microsoft.com/office/powerpoint/2010/main" val="876352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22ACB1-BAD5-4367-8334-A73761259EFF}"/>
              </a:ext>
            </a:extLst>
          </p:cNvPr>
          <p:cNvSpPr>
            <a:spLocks noGrp="1"/>
          </p:cNvSpPr>
          <p:nvPr>
            <p:ph sz="half" idx="1"/>
          </p:nvPr>
        </p:nvSpPr>
        <p:spPr>
          <a:xfrm>
            <a:off x="470807" y="894897"/>
            <a:ext cx="3886200" cy="4351338"/>
          </a:xfrm>
        </p:spPr>
        <p:txBody>
          <a:bodyPr>
            <a:normAutofit/>
          </a:bodyPr>
          <a:lstStyle/>
          <a:p>
            <a:r>
              <a:rPr lang="cy-GB" sz="2000" dirty="0">
                <a:solidFill>
                  <a:srgbClr val="000000"/>
                </a:solidFill>
                <a:latin typeface="Arial" panose="020B0604020202020204" pitchFamily="34" charset="0"/>
                <a:ea typeface="Times New Roman" panose="02020603050405020304" pitchFamily="18" charset="0"/>
              </a:rPr>
              <a:t>Beth yw portffolio adfyrfyriol?</a:t>
            </a:r>
          </a:p>
          <a:p>
            <a:pPr marL="0" indent="0">
              <a:buNone/>
            </a:pPr>
            <a:endParaRPr lang="cy-GB" sz="2000" dirty="0">
              <a:solidFill>
                <a:srgbClr val="000000"/>
              </a:solidFill>
              <a:latin typeface="Arial" panose="020B0604020202020204" pitchFamily="34" charset="0"/>
              <a:ea typeface="Times New Roman" panose="02020603050405020304" pitchFamily="18" charset="0"/>
            </a:endParaRPr>
          </a:p>
          <a:p>
            <a:pPr marL="0" indent="0">
              <a:buNone/>
            </a:pPr>
            <a:endParaRPr lang="cy-GB" sz="2000" dirty="0">
              <a:solidFill>
                <a:srgbClr val="000000"/>
              </a:solidFill>
              <a:latin typeface="Arial" panose="020B0604020202020204" pitchFamily="34" charset="0"/>
              <a:ea typeface="Times New Roman" panose="02020603050405020304" pitchFamily="18" charset="0"/>
            </a:endParaRPr>
          </a:p>
          <a:p>
            <a:r>
              <a:rPr lang="cy-GB" sz="2000" dirty="0">
                <a:solidFill>
                  <a:srgbClr val="000000"/>
                </a:solidFill>
                <a:latin typeface="Arial" panose="020B0604020202020204" pitchFamily="34" charset="0"/>
                <a:ea typeface="Times New Roman" panose="02020603050405020304" pitchFamily="18" charset="0"/>
              </a:rPr>
              <a:t>Sut i ddewis</a:t>
            </a:r>
            <a:r>
              <a:rPr lang="cy-GB" sz="2000" dirty="0">
                <a:solidFill>
                  <a:srgbClr val="000000"/>
                </a:solidFill>
                <a:effectLst/>
                <a:latin typeface="Arial" panose="020B0604020202020204" pitchFamily="34" charset="0"/>
                <a:ea typeface="Times New Roman" panose="02020603050405020304" pitchFamily="18" charset="0"/>
              </a:rPr>
              <a:t> sefyllfa o’ch ymarfer eich hun, neu senario ffug</a:t>
            </a:r>
            <a:endParaRPr lang="en-GB" sz="2000" dirty="0"/>
          </a:p>
        </p:txBody>
      </p:sp>
      <p:sp>
        <p:nvSpPr>
          <p:cNvPr id="5" name="Content Placeholder 4">
            <a:extLst>
              <a:ext uri="{FF2B5EF4-FFF2-40B4-BE49-F238E27FC236}">
                <a16:creationId xmlns:a16="http://schemas.microsoft.com/office/drawing/2014/main" id="{2CCE46F3-35FB-45C0-8B3E-3E9A0F28DFC9}"/>
              </a:ext>
            </a:extLst>
          </p:cNvPr>
          <p:cNvSpPr>
            <a:spLocks noGrp="1"/>
          </p:cNvSpPr>
          <p:nvPr>
            <p:ph sz="half" idx="2"/>
          </p:nvPr>
        </p:nvSpPr>
        <p:spPr>
          <a:xfrm>
            <a:off x="5187043" y="753949"/>
            <a:ext cx="3886200" cy="4351338"/>
          </a:xfrm>
        </p:spPr>
        <p:txBody>
          <a:bodyPr/>
          <a:lstStyle/>
          <a:p>
            <a:r>
              <a:rPr lang="en-GB" i="1" dirty="0">
                <a:solidFill>
                  <a:srgbClr val="0070C0"/>
                </a:solidFill>
                <a:latin typeface="Arial" panose="020B0604020202020204" pitchFamily="34" charset="0"/>
                <a:cs typeface="Arial" panose="020B0604020202020204" pitchFamily="34" charset="0"/>
              </a:rPr>
              <a:t>What is meant by a reflective portfolio?</a:t>
            </a: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How to chose a situation from your own practice, or a fictional scenario</a:t>
            </a:r>
          </a:p>
          <a:p>
            <a:endParaRPr lang="en-GB" dirty="0"/>
          </a:p>
          <a:p>
            <a:pPr marL="0" indent="0">
              <a:buNone/>
            </a:pPr>
            <a:endParaRPr lang="en-GB" dirty="0"/>
          </a:p>
        </p:txBody>
      </p:sp>
      <p:pic>
        <p:nvPicPr>
          <p:cNvPr id="1026" name="Picture 2" descr="Logical Critical Thinking Skills | Online Course">
            <a:extLst>
              <a:ext uri="{FF2B5EF4-FFF2-40B4-BE49-F238E27FC236}">
                <a16:creationId xmlns:a16="http://schemas.microsoft.com/office/drawing/2014/main" id="{1949CB83-CF1D-4062-A242-C1BEC659C3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5882" y="3928382"/>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276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ED44ECB-7212-C4F7-25A5-C3A9A2B85CB0}"/>
              </a:ext>
            </a:extLst>
          </p:cNvPr>
          <p:cNvSpPr txBox="1"/>
          <p:nvPr/>
        </p:nvSpPr>
        <p:spPr>
          <a:xfrm>
            <a:off x="1621395" y="965600"/>
            <a:ext cx="5268286" cy="3693319"/>
          </a:xfrm>
          <a:prstGeom prst="rect">
            <a:avLst/>
          </a:prstGeom>
          <a:noFill/>
        </p:spPr>
        <p:txBody>
          <a:bodyPr wrap="square">
            <a:spAutoFit/>
          </a:bodyPr>
          <a:lstStyle/>
          <a:p>
            <a:r>
              <a:rPr lang="en-GB" sz="1800" b="1" dirty="0">
                <a:effectLst/>
                <a:latin typeface="Arial" panose="020B0604020202020204" pitchFamily="34" charset="0"/>
                <a:ea typeface="Times New Roman" panose="02020603050405020304" pitchFamily="18" charset="0"/>
              </a:rPr>
              <a:t>Adran 1</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Gan ddefnyddio'ch sgiliau fel ymarferydd adfyfyriol, gwerthuswch yn feirniadol y profiad o rôl yr arweinydd cynhwysol yn eich senario dewisol. Rhaid i hyn gynnwys gweithio gyda phlant, teuluoedd, gweithwyr proffesiynol a chymunedau. Ystyriwch y materion a allai fod wedi darparu cyfleoedd neu rwystrau i arweinyddiaeth gynhwysol ym mhob maes. (2,500 o eiriau)</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49126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7C4028F-70E5-8AC6-283F-268B14EABA20}"/>
              </a:ext>
            </a:extLst>
          </p:cNvPr>
          <p:cNvSpPr txBox="1"/>
          <p:nvPr/>
        </p:nvSpPr>
        <p:spPr>
          <a:xfrm>
            <a:off x="2264112" y="1071399"/>
            <a:ext cx="5167819" cy="2862322"/>
          </a:xfrm>
          <a:prstGeom prst="rect">
            <a:avLst/>
          </a:prstGeom>
          <a:noFill/>
        </p:spPr>
        <p:txBody>
          <a:bodyPr wrap="square">
            <a:spAutoFit/>
          </a:bodyPr>
          <a:lstStyle/>
          <a:p>
            <a:pPr fontAlgn="base"/>
            <a:r>
              <a:rPr lang="en-GB" sz="1800" b="1" dirty="0">
                <a:solidFill>
                  <a:srgbClr val="0070C0"/>
                </a:solidFill>
                <a:effectLst/>
                <a:latin typeface="Arial" panose="020B0604020202020204" pitchFamily="34" charset="0"/>
                <a:ea typeface="Times New Roman" panose="02020603050405020304" pitchFamily="18" charset="0"/>
              </a:rPr>
              <a:t>Section 1</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0070C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0070C0"/>
                </a:solidFill>
                <a:effectLst/>
                <a:latin typeface="Arial" panose="020B0604020202020204" pitchFamily="34" charset="0"/>
                <a:ea typeface="Times New Roman" panose="02020603050405020304" pitchFamily="18" charset="0"/>
              </a:rPr>
              <a:t>Using your skills as a reflective practitioner, critically evaluate the experience of the role of the inclusive leader in your chosen scenario. This must include working with </a:t>
            </a:r>
            <a:r>
              <a:rPr lang="en-GB" sz="1800" b="1" dirty="0">
                <a:solidFill>
                  <a:srgbClr val="0070C0"/>
                </a:solidFill>
                <a:effectLst/>
                <a:latin typeface="Arial" panose="020B0604020202020204" pitchFamily="34" charset="0"/>
                <a:ea typeface="Times New Roman" panose="02020603050405020304" pitchFamily="18" charset="0"/>
              </a:rPr>
              <a:t>children, families, professionals, and communities</a:t>
            </a:r>
            <a:r>
              <a:rPr lang="en-GB" sz="1800" dirty="0">
                <a:solidFill>
                  <a:srgbClr val="0070C0"/>
                </a:solidFill>
                <a:effectLst/>
                <a:latin typeface="Arial" panose="020B0604020202020204" pitchFamily="34" charset="0"/>
                <a:ea typeface="Times New Roman" panose="02020603050405020304" pitchFamily="18" charset="0"/>
              </a:rPr>
              <a:t>. Consider the issues that may have provided opportunities or barriers to inclusive leadership </a:t>
            </a:r>
            <a:r>
              <a:rPr lang="en-GB" sz="1800" b="1" dirty="0">
                <a:solidFill>
                  <a:srgbClr val="0070C0"/>
                </a:solidFill>
                <a:effectLst/>
                <a:latin typeface="Arial" panose="020B0604020202020204" pitchFamily="34" charset="0"/>
                <a:ea typeface="Times New Roman" panose="02020603050405020304" pitchFamily="18" charset="0"/>
              </a:rPr>
              <a:t>to each area</a:t>
            </a:r>
            <a:r>
              <a:rPr lang="en-GB" sz="1800" dirty="0">
                <a:solidFill>
                  <a:srgbClr val="0070C0"/>
                </a:solidFill>
                <a:effectLst/>
                <a:latin typeface="Arial" panose="020B0604020202020204" pitchFamily="34" charset="0"/>
                <a:ea typeface="Times New Roman" panose="02020603050405020304" pitchFamily="18" charset="0"/>
              </a:rPr>
              <a:t>. (2,500 words)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65276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94BB4-6D61-B8B0-A054-692899D975A1}"/>
              </a:ext>
            </a:extLst>
          </p:cNvPr>
          <p:cNvSpPr txBox="1"/>
          <p:nvPr/>
        </p:nvSpPr>
        <p:spPr>
          <a:xfrm>
            <a:off x="1710852" y="1397675"/>
            <a:ext cx="5722296" cy="2031325"/>
          </a:xfrm>
          <a:prstGeom prst="rect">
            <a:avLst/>
          </a:prstGeom>
          <a:noFill/>
        </p:spPr>
        <p:txBody>
          <a:bodyPr wrap="square">
            <a:spAutoFit/>
          </a:bodyPr>
          <a:lstStyle/>
          <a:p>
            <a:r>
              <a:rPr lang="en-GB" sz="1800" b="1" dirty="0">
                <a:effectLst/>
                <a:latin typeface="Arial" panose="020B0604020202020204" pitchFamily="34" charset="0"/>
                <a:ea typeface="Times New Roman" panose="02020603050405020304" pitchFamily="18" charset="0"/>
              </a:rPr>
              <a:t>Adran 2</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r>
              <a:rPr lang="cy-GB" sz="1800" dirty="0">
                <a:effectLst/>
                <a:latin typeface="Arial" panose="020B0604020202020204" pitchFamily="34" charset="0"/>
                <a:ea typeface="Times New Roman" panose="02020603050405020304" pitchFamily="18" charset="0"/>
              </a:rPr>
              <a:t>Gwerthuswch yn feirniadol a yw un neu ddau o bolisïau a/neu ganllawiau proffesiynol yng Nghymru yn galluogi arweinyddiaeth gynhwysol wrth ddarparu blynyddoedd cynnar. (1000 o eiriau) </a:t>
            </a:r>
            <a:endParaRPr lang="en-GB" sz="1800" dirty="0">
              <a:effectLst/>
              <a:latin typeface="Times New Roman" panose="02020603050405020304" pitchFamily="18" charset="0"/>
              <a:ea typeface="Times New Roman" panose="02020603050405020304" pitchFamily="18" charset="0"/>
            </a:endParaRPr>
          </a:p>
          <a:p>
            <a:r>
              <a:rPr lang="cy-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108613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E77AC0C-8102-7BE4-7103-1E3804E9C4E7}"/>
              </a:ext>
            </a:extLst>
          </p:cNvPr>
          <p:cNvSpPr txBox="1"/>
          <p:nvPr/>
        </p:nvSpPr>
        <p:spPr>
          <a:xfrm>
            <a:off x="2045239" y="1588798"/>
            <a:ext cx="5017041" cy="1754326"/>
          </a:xfrm>
          <a:prstGeom prst="rect">
            <a:avLst/>
          </a:prstGeom>
          <a:noFill/>
        </p:spPr>
        <p:txBody>
          <a:bodyPr wrap="square">
            <a:spAutoFit/>
          </a:bodyPr>
          <a:lstStyle/>
          <a:p>
            <a:pPr fontAlgn="base"/>
            <a:r>
              <a:rPr lang="en-GB" sz="1800" b="1" dirty="0">
                <a:solidFill>
                  <a:srgbClr val="4472C4"/>
                </a:solidFill>
                <a:effectLst/>
                <a:latin typeface="Arial" panose="020B0604020202020204" pitchFamily="34" charset="0"/>
                <a:ea typeface="Times New Roman" panose="02020603050405020304" pitchFamily="18" charset="0"/>
              </a:rPr>
              <a:t>Section 2</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4472C4"/>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4472C4"/>
                </a:solidFill>
                <a:effectLst/>
                <a:latin typeface="Arial" panose="020B0604020202020204" pitchFamily="34" charset="0"/>
                <a:ea typeface="Times New Roman" panose="02020603050405020304" pitchFamily="18" charset="0"/>
              </a:rPr>
              <a:t>Critically evaluate one or two policies and/or professional guidance in Wales that may claim to enable inclusive leadership in early years provision (1000 words)</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5893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D638BD-2855-60E9-80E0-088C44E8D20C}"/>
              </a:ext>
            </a:extLst>
          </p:cNvPr>
          <p:cNvSpPr txBox="1"/>
          <p:nvPr/>
        </p:nvSpPr>
        <p:spPr>
          <a:xfrm>
            <a:off x="2307887" y="1315069"/>
            <a:ext cx="4615774" cy="2308324"/>
          </a:xfrm>
          <a:prstGeom prst="rect">
            <a:avLst/>
          </a:prstGeom>
          <a:noFill/>
        </p:spPr>
        <p:txBody>
          <a:bodyPr wrap="square">
            <a:spAutoFit/>
          </a:bodyPr>
          <a:lstStyle/>
          <a:p>
            <a:r>
              <a:rPr lang="en-GB" sz="1800" b="1" dirty="0">
                <a:effectLst/>
                <a:latin typeface="Arial" panose="020B0604020202020204" pitchFamily="34" charset="0"/>
                <a:ea typeface="Times New Roman" panose="02020603050405020304" pitchFamily="18" charset="0"/>
              </a:rPr>
              <a:t>Adran 3</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Ysgrifennwch flog personol sy'n amlygu eich syniadau ynghylch sut i hyrwyddo arweinyddiaeth gynhwysol mewn lleoliad Blynyddoedd Cynnar. (500 o eiriau)</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28132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264E70-295C-979E-6AA2-29A4BE0E445D}"/>
              </a:ext>
            </a:extLst>
          </p:cNvPr>
          <p:cNvSpPr txBox="1"/>
          <p:nvPr/>
        </p:nvSpPr>
        <p:spPr>
          <a:xfrm>
            <a:off x="2264113" y="1508665"/>
            <a:ext cx="4615774" cy="2031325"/>
          </a:xfrm>
          <a:prstGeom prst="rect">
            <a:avLst/>
          </a:prstGeom>
          <a:noFill/>
        </p:spPr>
        <p:txBody>
          <a:bodyPr wrap="square">
            <a:spAutoFit/>
          </a:bodyPr>
          <a:lstStyle/>
          <a:p>
            <a:pPr fontAlgn="base"/>
            <a:r>
              <a:rPr lang="en-GB" sz="1800" b="1" dirty="0">
                <a:solidFill>
                  <a:srgbClr val="0070C0"/>
                </a:solidFill>
                <a:effectLst/>
                <a:latin typeface="Arial" panose="020B0604020202020204" pitchFamily="34" charset="0"/>
                <a:ea typeface="Times New Roman" panose="02020603050405020304" pitchFamily="18" charset="0"/>
              </a:rPr>
              <a:t>Section 3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0070C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0070C0"/>
                </a:solidFill>
                <a:effectLst/>
                <a:latin typeface="Arial" panose="020B0604020202020204" pitchFamily="34" charset="0"/>
                <a:ea typeface="Times New Roman" panose="02020603050405020304" pitchFamily="18" charset="0"/>
              </a:rPr>
              <a:t>Write a personal blog that highlights your thoughts as to how to promote inclusive leadership in an Early Years setting. (500 words)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0070C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63449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46312-4587-2AAE-11EE-60D73B582D4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4953610-54D8-8A0C-2087-566E5F34075D}"/>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D3A8D308-977B-2158-8EDA-6A8BCA6C27EF}"/>
              </a:ext>
            </a:extLst>
          </p:cNvPr>
          <p:cNvSpPr>
            <a:spLocks noGrp="1"/>
          </p:cNvSpPr>
          <p:nvPr>
            <p:ph sz="half" idx="2"/>
          </p:nvPr>
        </p:nvSpPr>
        <p:spPr/>
        <p:txBody>
          <a:bodyPr/>
          <a:lstStyle/>
          <a:p>
            <a:endParaRPr lang="en-GB" dirty="0"/>
          </a:p>
        </p:txBody>
      </p:sp>
      <p:pic>
        <p:nvPicPr>
          <p:cNvPr id="6" name="Picture 5">
            <a:extLst>
              <a:ext uri="{FF2B5EF4-FFF2-40B4-BE49-F238E27FC236}">
                <a16:creationId xmlns:a16="http://schemas.microsoft.com/office/drawing/2014/main" id="{CAD13BE5-D064-1FBC-E6B7-30CA80FF5415}"/>
              </a:ext>
            </a:extLst>
          </p:cNvPr>
          <p:cNvPicPr>
            <a:picLocks noChangeAspect="1"/>
          </p:cNvPicPr>
          <p:nvPr/>
        </p:nvPicPr>
        <p:blipFill>
          <a:blip r:embed="rId2"/>
          <a:stretch>
            <a:fillRect/>
          </a:stretch>
        </p:blipFill>
        <p:spPr>
          <a:xfrm>
            <a:off x="0" y="0"/>
            <a:ext cx="9056451" cy="5680953"/>
          </a:xfrm>
          <a:prstGeom prst="rect">
            <a:avLst/>
          </a:prstGeom>
        </p:spPr>
      </p:pic>
    </p:spTree>
    <p:extLst>
      <p:ext uri="{BB962C8B-B14F-4D97-AF65-F5344CB8AC3E}">
        <p14:creationId xmlns:p14="http://schemas.microsoft.com/office/powerpoint/2010/main" val="528037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01E500-D744-4766-8BFA-435AA559A76E}"/>
              </a:ext>
            </a:extLst>
          </p:cNvPr>
          <p:cNvSpPr>
            <a:spLocks noGrp="1"/>
          </p:cNvSpPr>
          <p:nvPr>
            <p:ph sz="half" idx="1"/>
          </p:nvPr>
        </p:nvSpPr>
        <p:spPr/>
        <p:txBody>
          <a:bodyPr/>
          <a:lstStyle/>
          <a:p>
            <a:endParaRPr lang="en-GB" dirty="0"/>
          </a:p>
        </p:txBody>
      </p:sp>
      <p:pic>
        <p:nvPicPr>
          <p:cNvPr id="4" name="Picture 3">
            <a:extLst>
              <a:ext uri="{FF2B5EF4-FFF2-40B4-BE49-F238E27FC236}">
                <a16:creationId xmlns:a16="http://schemas.microsoft.com/office/drawing/2014/main" id="{F966261A-99F7-DE2A-05AC-02B6D563D969}"/>
              </a:ext>
            </a:extLst>
          </p:cNvPr>
          <p:cNvPicPr>
            <a:picLocks noChangeAspect="1"/>
          </p:cNvPicPr>
          <p:nvPr/>
        </p:nvPicPr>
        <p:blipFill>
          <a:blip r:embed="rId2"/>
          <a:stretch>
            <a:fillRect/>
          </a:stretch>
        </p:blipFill>
        <p:spPr>
          <a:xfrm>
            <a:off x="0" y="0"/>
            <a:ext cx="9144000" cy="5661498"/>
          </a:xfrm>
          <a:prstGeom prst="rect">
            <a:avLst/>
          </a:prstGeom>
        </p:spPr>
      </p:pic>
    </p:spTree>
    <p:extLst>
      <p:ext uri="{BB962C8B-B14F-4D97-AF65-F5344CB8AC3E}">
        <p14:creationId xmlns:p14="http://schemas.microsoft.com/office/powerpoint/2010/main" val="11231645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4269649-883B-2534-E5C6-D426E079A810}"/>
              </a:ext>
            </a:extLst>
          </p:cNvPr>
          <p:cNvPicPr>
            <a:picLocks noChangeAspect="1"/>
          </p:cNvPicPr>
          <p:nvPr/>
        </p:nvPicPr>
        <p:blipFill>
          <a:blip r:embed="rId2"/>
          <a:stretch>
            <a:fillRect/>
          </a:stretch>
        </p:blipFill>
        <p:spPr>
          <a:xfrm>
            <a:off x="97277" y="971180"/>
            <a:ext cx="9046723" cy="2542088"/>
          </a:xfrm>
          <a:prstGeom prst="rect">
            <a:avLst/>
          </a:prstGeom>
        </p:spPr>
      </p:pic>
    </p:spTree>
    <p:extLst>
      <p:ext uri="{BB962C8B-B14F-4D97-AF65-F5344CB8AC3E}">
        <p14:creationId xmlns:p14="http://schemas.microsoft.com/office/powerpoint/2010/main" val="24137188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5817972-980D-A56C-89F9-FDFA42D2BAA8}"/>
              </a:ext>
            </a:extLst>
          </p:cNvPr>
          <p:cNvPicPr>
            <a:picLocks noGrp="1" noChangeAspect="1"/>
          </p:cNvPicPr>
          <p:nvPr>
            <p:ph sz="half" idx="1"/>
          </p:nvPr>
        </p:nvPicPr>
        <p:blipFill>
          <a:blip r:embed="rId2"/>
          <a:stretch>
            <a:fillRect/>
          </a:stretch>
        </p:blipFill>
        <p:spPr>
          <a:xfrm>
            <a:off x="102140" y="1521271"/>
            <a:ext cx="8939719" cy="2340610"/>
          </a:xfrm>
        </p:spPr>
      </p:pic>
    </p:spTree>
    <p:extLst>
      <p:ext uri="{BB962C8B-B14F-4D97-AF65-F5344CB8AC3E}">
        <p14:creationId xmlns:p14="http://schemas.microsoft.com/office/powerpoint/2010/main" val="10578541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rmAutofit fontScale="90000"/>
          </a:bodyPr>
          <a:lstStyle/>
          <a:p>
            <a:pPr algn="ctr"/>
            <a:r>
              <a:rPr lang="cy-GB" sz="2800" dirty="0">
                <a:latin typeface="Lucida Sans" panose="020B0602030504020204" pitchFamily="34" charset="0"/>
              </a:rPr>
              <a:t>Ystyriaethau olaf...</a:t>
            </a:r>
            <a:br>
              <a:rPr lang="cy-GB" sz="2800" dirty="0">
                <a:latin typeface="Lucida Sans" panose="020B0602030504020204" pitchFamily="34" charset="0"/>
              </a:rPr>
            </a:br>
            <a:r>
              <a:rPr lang="en-GB" sz="2800" dirty="0">
                <a:solidFill>
                  <a:srgbClr val="002060"/>
                </a:solidFill>
                <a:latin typeface="Lucida Sans" panose="020B0602030504020204" pitchFamily="34" charset="0"/>
              </a:rPr>
              <a:t>Final considerations…</a:t>
            </a:r>
            <a:endParaRPr lang="en-GB" sz="2800" dirty="0">
              <a:solidFill>
                <a:srgbClr val="002060"/>
              </a:solidFill>
            </a:endParaRPr>
          </a:p>
        </p:txBody>
      </p:sp>
      <p:sp>
        <p:nvSpPr>
          <p:cNvPr id="3" name="Content Placeholder 2"/>
          <p:cNvSpPr>
            <a:spLocks noGrp="1"/>
          </p:cNvSpPr>
          <p:nvPr>
            <p:ph sz="half" idx="1"/>
          </p:nvPr>
        </p:nvSpPr>
        <p:spPr>
          <a:xfrm>
            <a:off x="144143" y="1199213"/>
            <a:ext cx="4370708" cy="4417816"/>
          </a:xfrm>
        </p:spPr>
        <p:txBody>
          <a:bodyPr>
            <a:normAutofit fontScale="92500"/>
          </a:bodyPr>
          <a:lstStyle/>
          <a:p>
            <a:r>
              <a:rPr lang="en-GB" dirty="0">
                <a:latin typeface="Lucida Sans" panose="020B0602030504020204" pitchFamily="34" charset="0"/>
              </a:rPr>
              <a:t>Manylion cyflwyno – llawlyfr modwl/Panopto/Teams</a:t>
            </a:r>
          </a:p>
          <a:p>
            <a:r>
              <a:rPr lang="en-GB" dirty="0">
                <a:latin typeface="Lucida Sans" panose="020B0602030504020204" pitchFamily="34" charset="0"/>
              </a:rPr>
              <a:t>Ymchwiliwch o ffynonellau academaidd; llai/dim gwefannau</a:t>
            </a:r>
          </a:p>
          <a:p>
            <a:r>
              <a:rPr lang="en-GB" dirty="0">
                <a:latin typeface="Lucida Sans" panose="020B0602030504020204" pitchFamily="34" charset="0"/>
              </a:rPr>
              <a:t>Anelwch am y 10% dros y nifer o eiriau/amser</a:t>
            </a:r>
          </a:p>
          <a:p>
            <a:r>
              <a:rPr lang="en-GB" dirty="0">
                <a:latin typeface="Lucida Sans" panose="020B0602030504020204" pitchFamily="34" charset="0"/>
              </a:rPr>
              <a:t>Gwiriwch y tebygrwydd ar Turnitin</a:t>
            </a:r>
          </a:p>
          <a:p>
            <a:r>
              <a:rPr lang="en-GB" dirty="0">
                <a:latin typeface="Lucida Sans" panose="020B0602030504020204" pitchFamily="34" charset="0"/>
              </a:rPr>
              <a:t>Oes yna dadansoddi/gwerthuso beirniadol a chysylltiadau gyda damcaniaethau yn eich gwaith?</a:t>
            </a:r>
          </a:p>
          <a:p>
            <a:r>
              <a:rPr lang="en-GB" dirty="0">
                <a:latin typeface="Lucida Sans" panose="020B0602030504020204" pitchFamily="34" charset="0"/>
              </a:rPr>
              <a:t>Amodau esgusodol</a:t>
            </a:r>
          </a:p>
          <a:p>
            <a:pPr marL="0" indent="0">
              <a:buNone/>
            </a:pPr>
            <a:endParaRPr lang="en-GB" b="1" dirty="0">
              <a:latin typeface="Lucida Sans" panose="020B0602030504020204" pitchFamily="34" charset="0"/>
            </a:endParaRPr>
          </a:p>
        </p:txBody>
      </p:sp>
      <p:sp>
        <p:nvSpPr>
          <p:cNvPr id="4" name="Content Placeholder 3"/>
          <p:cNvSpPr>
            <a:spLocks noGrp="1"/>
          </p:cNvSpPr>
          <p:nvPr>
            <p:ph sz="half" idx="2"/>
          </p:nvPr>
        </p:nvSpPr>
        <p:spPr>
          <a:xfrm>
            <a:off x="4629150" y="1199213"/>
            <a:ext cx="4127470" cy="4224125"/>
          </a:xfrm>
        </p:spPr>
        <p:txBody>
          <a:bodyPr>
            <a:normAutofit fontScale="92500"/>
          </a:bodyPr>
          <a:lstStyle/>
          <a:p>
            <a:r>
              <a:rPr lang="en-GB" dirty="0">
                <a:solidFill>
                  <a:srgbClr val="002060"/>
                </a:solidFill>
                <a:latin typeface="Lucida Sans" panose="020B0602030504020204" pitchFamily="34" charset="0"/>
              </a:rPr>
              <a:t>Submission details – module handbook/Panopto/Teams</a:t>
            </a:r>
          </a:p>
          <a:p>
            <a:r>
              <a:rPr lang="en-GB" dirty="0">
                <a:solidFill>
                  <a:srgbClr val="002060"/>
                </a:solidFill>
                <a:latin typeface="Lucida Sans" panose="020B0602030504020204" pitchFamily="34" charset="0"/>
              </a:rPr>
              <a:t>Research from academic sources; less/no websites</a:t>
            </a:r>
          </a:p>
          <a:p>
            <a:r>
              <a:rPr lang="en-GB" dirty="0">
                <a:solidFill>
                  <a:srgbClr val="002060"/>
                </a:solidFill>
                <a:latin typeface="Lucida Sans" panose="020B0602030504020204" pitchFamily="34" charset="0"/>
              </a:rPr>
              <a:t>Aim for the 10% over the word count/timing</a:t>
            </a:r>
          </a:p>
          <a:p>
            <a:r>
              <a:rPr lang="en-GB" dirty="0">
                <a:solidFill>
                  <a:srgbClr val="002060"/>
                </a:solidFill>
                <a:latin typeface="Lucida Sans" panose="020B0602030504020204" pitchFamily="34" charset="0"/>
              </a:rPr>
              <a:t>Check your similarity on Turnitin</a:t>
            </a:r>
          </a:p>
          <a:p>
            <a:r>
              <a:rPr lang="en-GB" dirty="0">
                <a:solidFill>
                  <a:srgbClr val="002060"/>
                </a:solidFill>
                <a:latin typeface="Lucida Sans" panose="020B0602030504020204" pitchFamily="34" charset="0"/>
              </a:rPr>
              <a:t>Have you critically analysed/evaluated and made links with theory?</a:t>
            </a:r>
          </a:p>
          <a:p>
            <a:r>
              <a:rPr lang="en-GB" dirty="0">
                <a:solidFill>
                  <a:srgbClr val="002060"/>
                </a:solidFill>
                <a:latin typeface="Lucida Sans" panose="020B0602030504020204" pitchFamily="34" charset="0"/>
              </a:rPr>
              <a:t>Extenuating circumstances</a:t>
            </a:r>
          </a:p>
          <a:p>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8469521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rmAutofit fontScale="90000"/>
          </a:bodyPr>
          <a:lstStyle/>
          <a:p>
            <a:pPr algn="ctr"/>
            <a:r>
              <a:rPr lang="cy-GB" sz="2800" dirty="0">
                <a:latin typeface="Lucida Sans" panose="020B0602030504020204" pitchFamily="34" charset="0"/>
              </a:rPr>
              <a:t>Cyflwyniadau Hwyr</a:t>
            </a:r>
            <a:br>
              <a:rPr lang="cy-GB" sz="2800" dirty="0">
                <a:latin typeface="Lucida Sans" panose="020B0602030504020204" pitchFamily="34" charset="0"/>
              </a:rPr>
            </a:br>
            <a:r>
              <a:rPr lang="en-GB" sz="2800" dirty="0">
                <a:solidFill>
                  <a:srgbClr val="002060"/>
                </a:solidFill>
                <a:latin typeface="Lucida Sans" panose="020B0602030504020204" pitchFamily="34" charset="0"/>
              </a:rPr>
              <a:t> Late Submissions</a:t>
            </a:r>
            <a:endParaRPr lang="en-GB" sz="2800" dirty="0">
              <a:solidFill>
                <a:srgbClr val="002060"/>
              </a:solidFill>
            </a:endParaRPr>
          </a:p>
        </p:txBody>
      </p:sp>
      <p:sp>
        <p:nvSpPr>
          <p:cNvPr id="3" name="Content Placeholder 2"/>
          <p:cNvSpPr>
            <a:spLocks noGrp="1"/>
          </p:cNvSpPr>
          <p:nvPr>
            <p:ph sz="half" idx="1"/>
          </p:nvPr>
        </p:nvSpPr>
        <p:spPr>
          <a:xfrm>
            <a:off x="144143" y="1199213"/>
            <a:ext cx="4370708" cy="4417816"/>
          </a:xfrm>
        </p:spPr>
        <p:txBody>
          <a:bodyPr>
            <a:normAutofit/>
          </a:bodyPr>
          <a:lstStyle/>
          <a:p>
            <a:r>
              <a:rPr lang="en-GB" dirty="0">
                <a:latin typeface="Lucida Sans" panose="020B0602030504020204" pitchFamily="34" charset="0"/>
              </a:rPr>
              <a:t>Cyflwyno o fewn 7 diwrnod gwaith – dim EC – wedi'i gapio ar 40%</a:t>
            </a:r>
          </a:p>
          <a:p>
            <a:endParaRPr lang="en-GB" dirty="0">
              <a:latin typeface="Lucida Sans" panose="020B0602030504020204" pitchFamily="34" charset="0"/>
            </a:endParaRPr>
          </a:p>
          <a:p>
            <a:r>
              <a:rPr lang="en-GB" dirty="0">
                <a:latin typeface="Lucida Sans" panose="020B0602030504020204" pitchFamily="34" charset="0"/>
              </a:rPr>
              <a:t>Cyflwyno ar ôl 7 diwrnod gwaith – dim EC – ni chaniateir i staff eich asesu</a:t>
            </a:r>
          </a:p>
        </p:txBody>
      </p:sp>
      <p:sp>
        <p:nvSpPr>
          <p:cNvPr id="4" name="Content Placeholder 3"/>
          <p:cNvSpPr>
            <a:spLocks noGrp="1"/>
          </p:cNvSpPr>
          <p:nvPr>
            <p:ph sz="half" idx="2"/>
          </p:nvPr>
        </p:nvSpPr>
        <p:spPr>
          <a:xfrm>
            <a:off x="4629150" y="1199213"/>
            <a:ext cx="4127470" cy="4224125"/>
          </a:xfrm>
        </p:spPr>
        <p:txBody>
          <a:bodyPr>
            <a:normAutofit/>
          </a:bodyPr>
          <a:lstStyle/>
          <a:p>
            <a:r>
              <a:rPr lang="en-GB" dirty="0">
                <a:solidFill>
                  <a:srgbClr val="002060"/>
                </a:solidFill>
                <a:latin typeface="Lucida Sans" panose="020B0602030504020204" pitchFamily="34" charset="0"/>
              </a:rPr>
              <a:t>Present within 7 working days – no EC – capped at 40%</a:t>
            </a:r>
          </a:p>
          <a:p>
            <a:endParaRPr lang="en-GB" dirty="0">
              <a:solidFill>
                <a:srgbClr val="002060"/>
              </a:solidFill>
              <a:latin typeface="Lucida Sans" panose="020B0602030504020204" pitchFamily="34" charset="0"/>
            </a:endParaRPr>
          </a:p>
          <a:p>
            <a:r>
              <a:rPr lang="en-GB" dirty="0">
                <a:solidFill>
                  <a:srgbClr val="002060"/>
                </a:solidFill>
                <a:latin typeface="Lucida Sans" panose="020B0602030504020204" pitchFamily="34" charset="0"/>
              </a:rPr>
              <a:t>Present after 7 working days – no EC – staff not permitted to assess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269356610"/>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218</TotalTime>
  <Words>1073</Words>
  <Application>Microsoft Office PowerPoint</Application>
  <PresentationFormat>On-screen Show (4:3)</PresentationFormat>
  <Paragraphs>159</Paragraphs>
  <Slides>22</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ＭＳ Ｐゴシック</vt:lpstr>
      <vt:lpstr>Arial</vt:lpstr>
      <vt:lpstr>Calibri</vt:lpstr>
      <vt:lpstr>Lucida Sans</vt:lpstr>
      <vt:lpstr>Times New Roman</vt:lpstr>
      <vt:lpstr>UWTSD PP Template (Cream background)</vt:lpstr>
      <vt:lpstr>PowerPoint Presentation</vt:lpstr>
      <vt:lpstr> ECEY6004C</vt:lpstr>
      <vt:lpstr>Cynnwys Content</vt:lpstr>
      <vt:lpstr>Adnoddau  Resources</vt:lpstr>
      <vt:lpstr>Gofynion lefel 6 Level 6 requirements</vt:lpstr>
      <vt:lpstr>Sgiliau Cyflogadwyedd/Trosglwyddadwy Employability/Transferable Skills</vt:lpstr>
      <vt:lpstr>Tasg cyn dechrau/ Task before starting</vt:lpstr>
      <vt:lpstr> Asesiad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Ystyriaethau olaf... Final considerations…</vt:lpstr>
      <vt:lpstr>Cyflwyniadau Hwyr  Late Submissions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4</cp:revision>
  <dcterms:created xsi:type="dcterms:W3CDTF">2021-10-21T12:22:44Z</dcterms:created>
  <dcterms:modified xsi:type="dcterms:W3CDTF">2024-10-30T14:22:27Z</dcterms:modified>
</cp:coreProperties>
</file>