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301" r:id="rId3"/>
    <p:sldId id="289" r:id="rId4"/>
    <p:sldId id="290" r:id="rId5"/>
    <p:sldId id="278" r:id="rId6"/>
    <p:sldId id="280" r:id="rId7"/>
    <p:sldId id="281" r:id="rId8"/>
    <p:sldId id="292" r:id="rId9"/>
    <p:sldId id="293" r:id="rId10"/>
    <p:sldId id="300" r:id="rId11"/>
    <p:sldId id="282" r:id="rId12"/>
    <p:sldId id="283" r:id="rId13"/>
    <p:sldId id="294" r:id="rId14"/>
    <p:sldId id="295" r:id="rId15"/>
    <p:sldId id="299" r:id="rId16"/>
    <p:sldId id="284" r:id="rId17"/>
    <p:sldId id="285" r:id="rId18"/>
    <p:sldId id="296" r:id="rId19"/>
    <p:sldId id="297" r:id="rId20"/>
    <p:sldId id="291" r:id="rId21"/>
    <p:sldId id="298" r:id="rId22"/>
    <p:sldId id="286" r:id="rId23"/>
    <p:sldId id="287" r:id="rId24"/>
    <p:sldId id="288"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C7B16D-02C8-2C40-A860-1F7F8425652B}" v="5" dt="2026-01-27T22:59:19.4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492" autoAdjust="0"/>
    <p:restoredTop sz="95794" autoAdjust="0"/>
  </p:normalViewPr>
  <p:slideViewPr>
    <p:cSldViewPr>
      <p:cViewPr varScale="1">
        <p:scale>
          <a:sx n="111" d="100"/>
          <a:sy n="111" d="100"/>
        </p:scale>
        <p:origin x="1536"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oushik Das Sarma" userId="933e70427221395b" providerId="LiveId" clId="{275329F2-E9C2-5BF3-AFA6-F8BEEE3651AE}"/>
    <pc:docChg chg="modSld modMainMaster">
      <pc:chgData name="Koushik Das Sarma" userId="933e70427221395b" providerId="LiveId" clId="{275329F2-E9C2-5BF3-AFA6-F8BEEE3651AE}" dt="2026-01-27T22:59:19.444" v="5"/>
      <pc:docMkLst>
        <pc:docMk/>
      </pc:docMkLst>
      <pc:sldChg chg="modSp mod">
        <pc:chgData name="Koushik Das Sarma" userId="933e70427221395b" providerId="LiveId" clId="{275329F2-E9C2-5BF3-AFA6-F8BEEE3651AE}" dt="2026-01-27T16:23:43.087" v="0" actId="20577"/>
        <pc:sldMkLst>
          <pc:docMk/>
          <pc:sldMk cId="0" sldId="277"/>
        </pc:sldMkLst>
        <pc:spChg chg="mod">
          <ac:chgData name="Koushik Das Sarma" userId="933e70427221395b" providerId="LiveId" clId="{275329F2-E9C2-5BF3-AFA6-F8BEEE3651AE}" dt="2026-01-27T16:23:43.087" v="0" actId="20577"/>
          <ac:spMkLst>
            <pc:docMk/>
            <pc:sldMk cId="0" sldId="277"/>
            <ac:spMk id="6148" creationId="{D36477E7-0C1C-41E8-F58D-80BC578BB896}"/>
          </ac:spMkLst>
        </pc:spChg>
      </pc:sldChg>
      <pc:sldMasterChg chg="modAnim">
        <pc:chgData name="Koushik Das Sarma" userId="933e70427221395b" providerId="LiveId" clId="{275329F2-E9C2-5BF3-AFA6-F8BEEE3651AE}" dt="2026-01-27T22:59:19.444" v="5"/>
        <pc:sldMasterMkLst>
          <pc:docMk/>
          <pc:sldMasterMk cId="0" sldId="2147483677"/>
        </pc:sldMasterMkLst>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27/01/2026</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27/01/2026</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27/01/2026</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27/01/2026</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27/01/2026</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27/01/2026</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27/01/2026</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27/01/2026</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27/01/2026</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27/01/2026</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27/01/2026</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27/01/2026</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Managerial Roles</a:t>
            </a:r>
            <a:br>
              <a:rPr lang="en-GB" altLang="en-US" b="1" dirty="0"/>
            </a:br>
            <a:br>
              <a:rPr lang="en-GB" altLang="en-US" b="1" dirty="0"/>
            </a:br>
            <a:r>
              <a:rPr lang="en-GB" altLang="en-US" b="1" dirty="0"/>
              <a:t>     LCBB4015</a:t>
            </a:r>
            <a:br>
              <a:rPr lang="en-GB" altLang="en-US" dirty="0"/>
            </a:br>
            <a:br>
              <a:rPr lang="en-GB" altLang="en-US" dirty="0"/>
            </a:br>
            <a:br>
              <a:rPr lang="en-GB" altLang="en-US" sz="3600" dirty="0"/>
            </a:br>
            <a:r>
              <a:rPr lang="en-GB" altLang="en-US" sz="3600" dirty="0"/>
              <a:t>						</a:t>
            </a:r>
            <a:r>
              <a:rPr lang="en-GB" altLang="en-US" sz="2400" b="1" dirty="0"/>
              <a:t>Week 3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5F44F-966F-E494-BE11-28FEEA841F95}"/>
              </a:ext>
            </a:extLst>
          </p:cNvPr>
          <p:cNvSpPr>
            <a:spLocks noGrp="1"/>
          </p:cNvSpPr>
          <p:nvPr>
            <p:ph type="title"/>
          </p:nvPr>
        </p:nvSpPr>
        <p:spPr/>
        <p:txBody>
          <a:bodyPr/>
          <a:lstStyle/>
          <a:p>
            <a:r>
              <a:rPr lang="en-US" sz="3600" b="1" dirty="0"/>
              <a:t>Objectives</a:t>
            </a:r>
          </a:p>
        </p:txBody>
      </p:sp>
      <p:sp>
        <p:nvSpPr>
          <p:cNvPr id="3" name="Content Placeholder 2">
            <a:extLst>
              <a:ext uri="{FF2B5EF4-FFF2-40B4-BE49-F238E27FC236}">
                <a16:creationId xmlns:a16="http://schemas.microsoft.com/office/drawing/2014/main" id="{CF76FD10-0A77-A023-4333-B78F848F393A}"/>
              </a:ext>
            </a:extLst>
          </p:cNvPr>
          <p:cNvSpPr>
            <a:spLocks noGrp="1"/>
          </p:cNvSpPr>
          <p:nvPr>
            <p:ph sz="half" idx="1"/>
          </p:nvPr>
        </p:nvSpPr>
        <p:spPr/>
        <p:txBody>
          <a:bodyPr/>
          <a:lstStyle/>
          <a:p>
            <a:r>
              <a:rPr lang="en-US" sz="2000" dirty="0"/>
              <a:t>Managerial roles</a:t>
            </a:r>
          </a:p>
          <a:p>
            <a:r>
              <a:rPr lang="en-US" sz="2000" dirty="0"/>
              <a:t>Henry Mintzberg Managerial roles</a:t>
            </a:r>
          </a:p>
          <a:p>
            <a:r>
              <a:rPr lang="en-US" sz="2000" dirty="0"/>
              <a:t>Interpersonal roles</a:t>
            </a:r>
          </a:p>
          <a:p>
            <a:pPr lvl="1"/>
            <a:r>
              <a:rPr lang="en-US" sz="1800" dirty="0"/>
              <a:t>Figurehead</a:t>
            </a:r>
          </a:p>
          <a:p>
            <a:pPr lvl="1"/>
            <a:r>
              <a:rPr lang="en-US" sz="1800" dirty="0"/>
              <a:t>Liaison</a:t>
            </a:r>
          </a:p>
          <a:p>
            <a:pPr lvl="1"/>
            <a:r>
              <a:rPr lang="en-US" sz="1800" dirty="0"/>
              <a:t>Leader </a:t>
            </a:r>
          </a:p>
          <a:p>
            <a:r>
              <a:rPr lang="en-US" sz="2000" dirty="0"/>
              <a:t>Informational roles </a:t>
            </a:r>
          </a:p>
          <a:p>
            <a:pPr lvl="1"/>
            <a:r>
              <a:rPr lang="en-US" sz="1600" dirty="0"/>
              <a:t>Monitor</a:t>
            </a:r>
          </a:p>
          <a:p>
            <a:pPr lvl="1"/>
            <a:r>
              <a:rPr lang="en-US" sz="1600" dirty="0"/>
              <a:t>Disseminator</a:t>
            </a:r>
          </a:p>
          <a:p>
            <a:pPr lvl="1"/>
            <a:r>
              <a:rPr lang="en-US" sz="1600" dirty="0"/>
              <a:t>Spokesperson </a:t>
            </a:r>
          </a:p>
          <a:p>
            <a:endParaRPr lang="en-US" dirty="0"/>
          </a:p>
        </p:txBody>
      </p:sp>
      <p:sp>
        <p:nvSpPr>
          <p:cNvPr id="4" name="Content Placeholder 3">
            <a:extLst>
              <a:ext uri="{FF2B5EF4-FFF2-40B4-BE49-F238E27FC236}">
                <a16:creationId xmlns:a16="http://schemas.microsoft.com/office/drawing/2014/main" id="{F06C3686-0DE6-1132-6E21-3A392BFCB0D8}"/>
              </a:ext>
            </a:extLst>
          </p:cNvPr>
          <p:cNvSpPr>
            <a:spLocks noGrp="1"/>
          </p:cNvSpPr>
          <p:nvPr>
            <p:ph sz="half" idx="2"/>
          </p:nvPr>
        </p:nvSpPr>
        <p:spPr/>
        <p:txBody>
          <a:bodyPr/>
          <a:lstStyle/>
          <a:p>
            <a:r>
              <a:rPr lang="en-US" sz="2000" dirty="0"/>
              <a:t>Decisional roles</a:t>
            </a:r>
          </a:p>
          <a:p>
            <a:pPr lvl="1"/>
            <a:r>
              <a:rPr lang="en-US" sz="1600" dirty="0"/>
              <a:t>Entrepreneur</a:t>
            </a:r>
          </a:p>
          <a:p>
            <a:pPr lvl="1"/>
            <a:r>
              <a:rPr lang="en-US" sz="1600" dirty="0"/>
              <a:t>Negotiator</a:t>
            </a:r>
          </a:p>
          <a:p>
            <a:pPr lvl="1"/>
            <a:r>
              <a:rPr lang="en-US" sz="1600" dirty="0"/>
              <a:t>Disturbance handler</a:t>
            </a:r>
          </a:p>
          <a:p>
            <a:pPr lvl="1"/>
            <a:r>
              <a:rPr lang="en-US" sz="1600" dirty="0"/>
              <a:t>Resource allocator</a:t>
            </a:r>
          </a:p>
          <a:p>
            <a:pPr lvl="1"/>
            <a:endParaRPr lang="en-US" sz="1600" dirty="0"/>
          </a:p>
          <a:p>
            <a:endParaRPr lang="en-US" dirty="0"/>
          </a:p>
        </p:txBody>
      </p:sp>
      <p:sp>
        <p:nvSpPr>
          <p:cNvPr id="5" name="Date Placeholder 4">
            <a:extLst>
              <a:ext uri="{FF2B5EF4-FFF2-40B4-BE49-F238E27FC236}">
                <a16:creationId xmlns:a16="http://schemas.microsoft.com/office/drawing/2014/main" id="{F1D9FF1D-2959-50F0-40BF-58F6E2513290}"/>
              </a:ext>
            </a:extLst>
          </p:cNvPr>
          <p:cNvSpPr>
            <a:spLocks noGrp="1"/>
          </p:cNvSpPr>
          <p:nvPr>
            <p:ph type="dt" sz="half" idx="10"/>
          </p:nvPr>
        </p:nvSpPr>
        <p:spPr/>
        <p:txBody>
          <a:bodyPr/>
          <a:lstStyle/>
          <a:p>
            <a:pPr>
              <a:defRPr/>
            </a:pPr>
            <a:fld id="{BF591E8F-CD29-C540-B878-55AA4FEAB1B9}" type="datetime1">
              <a:rPr lang="en-GB" altLang="en-US" smtClean="0"/>
              <a:pPr>
                <a:defRPr/>
              </a:pPr>
              <a:t>27/01/2026</a:t>
            </a:fld>
            <a:endParaRPr lang="en-GB" altLang="en-US"/>
          </a:p>
        </p:txBody>
      </p:sp>
      <p:sp>
        <p:nvSpPr>
          <p:cNvPr id="6" name="Slide Number Placeholder 5">
            <a:extLst>
              <a:ext uri="{FF2B5EF4-FFF2-40B4-BE49-F238E27FC236}">
                <a16:creationId xmlns:a16="http://schemas.microsoft.com/office/drawing/2014/main" id="{6148E521-40F1-6A1C-CDCE-24D92090AE77}"/>
              </a:ext>
            </a:extLst>
          </p:cNvPr>
          <p:cNvSpPr>
            <a:spLocks noGrp="1"/>
          </p:cNvSpPr>
          <p:nvPr>
            <p:ph type="sldNum" sz="quarter" idx="11"/>
          </p:nvPr>
        </p:nvSpPr>
        <p:spPr/>
        <p:txBody>
          <a:bodyPr/>
          <a:lstStyle/>
          <a:p>
            <a:pPr>
              <a:defRPr/>
            </a:pPr>
            <a:fld id="{028E0E42-E21B-EE45-9B68-F25F6BC41901}" type="slidenum">
              <a:rPr lang="en-GB" altLang="en-US" smtClean="0"/>
              <a:pPr>
                <a:defRPr/>
              </a:pPr>
              <a:t>2</a:t>
            </a:fld>
            <a:endParaRPr lang="en-GB" altLang="en-US"/>
          </a:p>
        </p:txBody>
      </p:sp>
    </p:spTree>
    <p:extLst>
      <p:ext uri="{BB962C8B-B14F-4D97-AF65-F5344CB8AC3E}">
        <p14:creationId xmlns:p14="http://schemas.microsoft.com/office/powerpoint/2010/main" val="189846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F29BE-A889-B487-24D0-BF61491B22B3}"/>
              </a:ext>
            </a:extLst>
          </p:cNvPr>
          <p:cNvSpPr>
            <a:spLocks noGrp="1"/>
          </p:cNvSpPr>
          <p:nvPr>
            <p:ph type="title"/>
          </p:nvPr>
        </p:nvSpPr>
        <p:spPr/>
        <p:txBody>
          <a:bodyPr/>
          <a:lstStyle/>
          <a:p>
            <a:r>
              <a:rPr lang="en-US" sz="3600" b="1" dirty="0"/>
              <a:t>Managerial roles</a:t>
            </a:r>
          </a:p>
        </p:txBody>
      </p:sp>
      <p:sp>
        <p:nvSpPr>
          <p:cNvPr id="3" name="Content Placeholder 2">
            <a:extLst>
              <a:ext uri="{FF2B5EF4-FFF2-40B4-BE49-F238E27FC236}">
                <a16:creationId xmlns:a16="http://schemas.microsoft.com/office/drawing/2014/main" id="{C15E0243-0E2E-1A62-C696-76CFEE98D89B}"/>
              </a:ext>
            </a:extLst>
          </p:cNvPr>
          <p:cNvSpPr>
            <a:spLocks noGrp="1"/>
          </p:cNvSpPr>
          <p:nvPr>
            <p:ph idx="1"/>
          </p:nvPr>
        </p:nvSpPr>
        <p:spPr/>
        <p:txBody>
          <a:bodyPr/>
          <a:lstStyle/>
          <a:p>
            <a:r>
              <a:rPr lang="en-US" sz="2400" dirty="0"/>
              <a:t>Managerial roles refer to the specific activities and responsibilities that managers perform within an organization. </a:t>
            </a:r>
          </a:p>
        </p:txBody>
      </p:sp>
      <p:sp>
        <p:nvSpPr>
          <p:cNvPr id="4" name="Date Placeholder 3">
            <a:extLst>
              <a:ext uri="{FF2B5EF4-FFF2-40B4-BE49-F238E27FC236}">
                <a16:creationId xmlns:a16="http://schemas.microsoft.com/office/drawing/2014/main" id="{1E22ADB6-4D48-BC81-B8D6-755135C86D11}"/>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560A0C4D-4435-64CD-F2E5-9A6CE90FBC57}"/>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pic>
        <p:nvPicPr>
          <p:cNvPr id="4098" name="Picture 2" descr="Roles management Icon - Download in Line Style">
            <a:extLst>
              <a:ext uri="{FF2B5EF4-FFF2-40B4-BE49-F238E27FC236}">
                <a16:creationId xmlns:a16="http://schemas.microsoft.com/office/drawing/2014/main" id="{E872B154-9FA0-B7BF-3D6C-50E6DC1CE6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2160" y="2833725"/>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686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AB599-532A-89CB-92C5-63F697BAEC6C}"/>
              </a:ext>
            </a:extLst>
          </p:cNvPr>
          <p:cNvSpPr>
            <a:spLocks noGrp="1"/>
          </p:cNvSpPr>
          <p:nvPr>
            <p:ph type="title"/>
          </p:nvPr>
        </p:nvSpPr>
        <p:spPr/>
        <p:txBody>
          <a:bodyPr/>
          <a:lstStyle/>
          <a:p>
            <a:r>
              <a:rPr lang="en-US" sz="3600" b="1" dirty="0"/>
              <a:t>Henry Mintzberg Managerial Roles</a:t>
            </a:r>
          </a:p>
        </p:txBody>
      </p:sp>
      <p:sp>
        <p:nvSpPr>
          <p:cNvPr id="3" name="Content Placeholder 2">
            <a:extLst>
              <a:ext uri="{FF2B5EF4-FFF2-40B4-BE49-F238E27FC236}">
                <a16:creationId xmlns:a16="http://schemas.microsoft.com/office/drawing/2014/main" id="{FB239180-BC93-AF5A-FF38-2C42EFF129B8}"/>
              </a:ext>
            </a:extLst>
          </p:cNvPr>
          <p:cNvSpPr>
            <a:spLocks noGrp="1"/>
          </p:cNvSpPr>
          <p:nvPr>
            <p:ph idx="1"/>
          </p:nvPr>
        </p:nvSpPr>
        <p:spPr/>
        <p:txBody>
          <a:bodyPr/>
          <a:lstStyle/>
          <a:p>
            <a:r>
              <a:rPr lang="en-US" sz="2400" b="1" dirty="0"/>
              <a:t>Henry Mintzberg </a:t>
            </a:r>
            <a:r>
              <a:rPr lang="en-US" sz="2400" dirty="0"/>
              <a:t>introduced the concept of managerial roles in his seminal work "The Nature of Managerial Work" in the late 1960s. </a:t>
            </a:r>
          </a:p>
          <a:p>
            <a:r>
              <a:rPr lang="en-US" sz="2400" dirty="0"/>
              <a:t>According to Mintzberg, managerial roles encapsulate the various roles and activities that managers engage in as they navigate the complexities of organizations.</a:t>
            </a:r>
          </a:p>
        </p:txBody>
      </p:sp>
      <p:sp>
        <p:nvSpPr>
          <p:cNvPr id="4" name="Date Placeholder 3">
            <a:extLst>
              <a:ext uri="{FF2B5EF4-FFF2-40B4-BE49-F238E27FC236}">
                <a16:creationId xmlns:a16="http://schemas.microsoft.com/office/drawing/2014/main" id="{2F96188D-0850-F4E9-ECAB-857289D05A12}"/>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80ACD363-CEC7-8622-CBA1-90AC2A1826B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1428296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Henry Mintzberg Managerial Roles</a:t>
            </a:r>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pic>
        <p:nvPicPr>
          <p:cNvPr id="6" name="Content Placeholder 5">
            <a:extLst>
              <a:ext uri="{FF2B5EF4-FFF2-40B4-BE49-F238E27FC236}">
                <a16:creationId xmlns:a16="http://schemas.microsoft.com/office/drawing/2014/main" id="{9F7A6E64-1247-54AE-28A5-2564FD61464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1556792"/>
            <a:ext cx="5832647" cy="3959771"/>
          </a:xfrm>
          <a:prstGeom prst="rect">
            <a:avLst/>
          </a:prstGeom>
        </p:spPr>
      </p:pic>
    </p:spTree>
    <p:extLst>
      <p:ext uri="{BB962C8B-B14F-4D97-AF65-F5344CB8AC3E}">
        <p14:creationId xmlns:p14="http://schemas.microsoft.com/office/powerpoint/2010/main" val="366486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AC961-F62A-9C47-0C2E-30F5C3442277}"/>
              </a:ext>
            </a:extLst>
          </p:cNvPr>
          <p:cNvSpPr>
            <a:spLocks noGrp="1"/>
          </p:cNvSpPr>
          <p:nvPr>
            <p:ph type="title"/>
          </p:nvPr>
        </p:nvSpPr>
        <p:spPr/>
        <p:txBody>
          <a:bodyPr/>
          <a:lstStyle/>
          <a:p>
            <a:r>
              <a:rPr lang="en-US" sz="3600" b="1" dirty="0"/>
              <a:t>Interpersonal roles</a:t>
            </a:r>
          </a:p>
        </p:txBody>
      </p:sp>
      <p:sp>
        <p:nvSpPr>
          <p:cNvPr id="3" name="Content Placeholder 2">
            <a:extLst>
              <a:ext uri="{FF2B5EF4-FFF2-40B4-BE49-F238E27FC236}">
                <a16:creationId xmlns:a16="http://schemas.microsoft.com/office/drawing/2014/main" id="{7DDE3348-E99F-934B-5D47-CF925E6D793A}"/>
              </a:ext>
            </a:extLst>
          </p:cNvPr>
          <p:cNvSpPr>
            <a:spLocks noGrp="1"/>
          </p:cNvSpPr>
          <p:nvPr>
            <p:ph idx="1"/>
          </p:nvPr>
        </p:nvSpPr>
        <p:spPr/>
        <p:txBody>
          <a:bodyPr/>
          <a:lstStyle/>
          <a:p>
            <a:r>
              <a:rPr lang="en-US" sz="2400" b="1" dirty="0"/>
              <a:t>Interpersonal roles </a:t>
            </a:r>
            <a:r>
              <a:rPr lang="en-US" sz="2400" dirty="0"/>
              <a:t>are managerial roles that involve people and other duties that are ceremonial and symbolic in nature.</a:t>
            </a:r>
          </a:p>
        </p:txBody>
      </p:sp>
      <p:sp>
        <p:nvSpPr>
          <p:cNvPr id="4" name="Date Placeholder 3">
            <a:extLst>
              <a:ext uri="{FF2B5EF4-FFF2-40B4-BE49-F238E27FC236}">
                <a16:creationId xmlns:a16="http://schemas.microsoft.com/office/drawing/2014/main" id="{5B3FB376-B044-F538-CC84-DE032FAA53F1}"/>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6C7C62E1-7DE9-D85B-2989-7932D6462815}"/>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pic>
        <p:nvPicPr>
          <p:cNvPr id="1026" name="Picture 2" descr="One single line drawing of young happy manager giving interpersonal skill  lesson at team meeting in the office. Business presentation concept  continuous line draw design illustration 26982616 PNG">
            <a:extLst>
              <a:ext uri="{FF2B5EF4-FFF2-40B4-BE49-F238E27FC236}">
                <a16:creationId xmlns:a16="http://schemas.microsoft.com/office/drawing/2014/main" id="{1A17E4C0-E559-BCAD-E5B3-906E158951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3356992"/>
            <a:ext cx="5616624" cy="2326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4448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A9838-3CB8-DC7D-9C21-5D3F7AF9CECC}"/>
              </a:ext>
            </a:extLst>
          </p:cNvPr>
          <p:cNvSpPr>
            <a:spLocks noGrp="1"/>
          </p:cNvSpPr>
          <p:nvPr>
            <p:ph type="title"/>
          </p:nvPr>
        </p:nvSpPr>
        <p:spPr/>
        <p:txBody>
          <a:bodyPr/>
          <a:lstStyle/>
          <a:p>
            <a:r>
              <a:rPr lang="en-US" sz="3600" b="1" dirty="0"/>
              <a:t>Figurehead</a:t>
            </a:r>
            <a:endParaRPr lang="en-US" sz="3600" dirty="0"/>
          </a:p>
        </p:txBody>
      </p:sp>
      <p:sp>
        <p:nvSpPr>
          <p:cNvPr id="3" name="Content Placeholder 2">
            <a:extLst>
              <a:ext uri="{FF2B5EF4-FFF2-40B4-BE49-F238E27FC236}">
                <a16:creationId xmlns:a16="http://schemas.microsoft.com/office/drawing/2014/main" id="{661CEB75-1C66-63D8-F497-B257458E5E36}"/>
              </a:ext>
            </a:extLst>
          </p:cNvPr>
          <p:cNvSpPr>
            <a:spLocks noGrp="1"/>
          </p:cNvSpPr>
          <p:nvPr>
            <p:ph idx="1"/>
          </p:nvPr>
        </p:nvSpPr>
        <p:spPr/>
        <p:txBody>
          <a:bodyPr/>
          <a:lstStyle/>
          <a:p>
            <a:r>
              <a:rPr lang="en-US" sz="2400" dirty="0"/>
              <a:t>In the figurehead role, managers act as symbolic figures or representatives of the organization. They perform ceremonial duties such as attending important events, signing documents, and participating in activities that signify the organization's presence and authority.</a:t>
            </a:r>
          </a:p>
          <a:p>
            <a:r>
              <a:rPr lang="en-GB" sz="2400" dirty="0"/>
              <a:t>This role is crucial for establishing the organization's identity, providing a sense of stability and legitimacy, both internally among employees and externally in the broader community.</a:t>
            </a:r>
            <a:endParaRPr lang="en-US" sz="2400" dirty="0"/>
          </a:p>
        </p:txBody>
      </p:sp>
      <p:sp>
        <p:nvSpPr>
          <p:cNvPr id="4" name="Date Placeholder 3">
            <a:extLst>
              <a:ext uri="{FF2B5EF4-FFF2-40B4-BE49-F238E27FC236}">
                <a16:creationId xmlns:a16="http://schemas.microsoft.com/office/drawing/2014/main" id="{A111A317-7460-ABB5-7EB0-D3400B583D4A}"/>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57730799-2620-D1F4-A511-7CE2A05D2FE6}"/>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2325532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12B8B-7ED3-2582-218F-B65495E6FB86}"/>
              </a:ext>
            </a:extLst>
          </p:cNvPr>
          <p:cNvSpPr>
            <a:spLocks noGrp="1"/>
          </p:cNvSpPr>
          <p:nvPr>
            <p:ph type="title"/>
          </p:nvPr>
        </p:nvSpPr>
        <p:spPr/>
        <p:txBody>
          <a:bodyPr/>
          <a:lstStyle/>
          <a:p>
            <a:r>
              <a:rPr lang="en-US" sz="3600" b="1" dirty="0"/>
              <a:t>Leader</a:t>
            </a:r>
            <a:endParaRPr lang="en-US" sz="3600" dirty="0"/>
          </a:p>
        </p:txBody>
      </p:sp>
      <p:sp>
        <p:nvSpPr>
          <p:cNvPr id="3" name="Content Placeholder 2">
            <a:extLst>
              <a:ext uri="{FF2B5EF4-FFF2-40B4-BE49-F238E27FC236}">
                <a16:creationId xmlns:a16="http://schemas.microsoft.com/office/drawing/2014/main" id="{22792DE4-8B45-1DB2-C752-7322EA5FBAA0}"/>
              </a:ext>
            </a:extLst>
          </p:cNvPr>
          <p:cNvSpPr>
            <a:spLocks noGrp="1"/>
          </p:cNvSpPr>
          <p:nvPr>
            <p:ph idx="1"/>
          </p:nvPr>
        </p:nvSpPr>
        <p:spPr/>
        <p:txBody>
          <a:bodyPr/>
          <a:lstStyle/>
          <a:p>
            <a:pPr algn="l">
              <a:buFont typeface="Arial" panose="020B0604020202020204" pitchFamily="34" charset="0"/>
              <a:buChar char="•"/>
            </a:pPr>
            <a:r>
              <a:rPr lang="en-GB" sz="2400" dirty="0"/>
              <a:t>The leader role involves the manager's responsibility for leading and directing their team. This includes providing guidance, motivation, and support to employees, as well as making decisions that impact the team's overall performance.</a:t>
            </a:r>
          </a:p>
          <a:p>
            <a:pPr algn="l">
              <a:buFont typeface="Arial" panose="020B0604020202020204" pitchFamily="34" charset="0"/>
              <a:buChar char="•"/>
            </a:pPr>
            <a:r>
              <a:rPr lang="en-GB" sz="2400" dirty="0"/>
              <a:t>Effective leadership fosters a positive work environment, enhances employee morale, and contributes to the achievement of organizational goals. It is a key aspect of interpersonal relationships within the managerial context.</a:t>
            </a:r>
          </a:p>
          <a:p>
            <a:endParaRPr lang="en-US" dirty="0"/>
          </a:p>
        </p:txBody>
      </p:sp>
      <p:sp>
        <p:nvSpPr>
          <p:cNvPr id="4" name="Date Placeholder 3">
            <a:extLst>
              <a:ext uri="{FF2B5EF4-FFF2-40B4-BE49-F238E27FC236}">
                <a16:creationId xmlns:a16="http://schemas.microsoft.com/office/drawing/2014/main" id="{26FA40D8-4C29-79A9-DD03-F23951E826FF}"/>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D266DADF-828F-5B9A-DF02-44076D398087}"/>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2817005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53AC6-17DB-5E4B-7063-F0EEB34DFAE4}"/>
              </a:ext>
            </a:extLst>
          </p:cNvPr>
          <p:cNvSpPr>
            <a:spLocks noGrp="1"/>
          </p:cNvSpPr>
          <p:nvPr>
            <p:ph type="title"/>
          </p:nvPr>
        </p:nvSpPr>
        <p:spPr/>
        <p:txBody>
          <a:bodyPr/>
          <a:lstStyle/>
          <a:p>
            <a:r>
              <a:rPr lang="en-US" sz="3600" b="1" dirty="0"/>
              <a:t>Liaison</a:t>
            </a:r>
            <a:endParaRPr lang="en-US" sz="3600" dirty="0"/>
          </a:p>
        </p:txBody>
      </p:sp>
      <p:sp>
        <p:nvSpPr>
          <p:cNvPr id="3" name="Content Placeholder 2">
            <a:extLst>
              <a:ext uri="{FF2B5EF4-FFF2-40B4-BE49-F238E27FC236}">
                <a16:creationId xmlns:a16="http://schemas.microsoft.com/office/drawing/2014/main" id="{02CC2F78-6C66-64B4-1F04-62BF0B37024A}"/>
              </a:ext>
            </a:extLst>
          </p:cNvPr>
          <p:cNvSpPr>
            <a:spLocks noGrp="1"/>
          </p:cNvSpPr>
          <p:nvPr>
            <p:ph idx="1"/>
          </p:nvPr>
        </p:nvSpPr>
        <p:spPr/>
        <p:txBody>
          <a:bodyPr/>
          <a:lstStyle/>
          <a:p>
            <a:pPr algn="l">
              <a:buFont typeface="Arial" panose="020B0604020202020204" pitchFamily="34" charset="0"/>
              <a:buChar char="•"/>
            </a:pPr>
            <a:r>
              <a:rPr lang="en-GB" sz="2400" dirty="0"/>
              <a:t>Managers in the liaison role act as a bridge between different parts of the organization or between the organization and external stakeholders. They build and maintain networks, both internally and externally, to facilitate communication and collaboration.</a:t>
            </a:r>
          </a:p>
          <a:p>
            <a:pPr algn="l">
              <a:buFont typeface="Arial" panose="020B0604020202020204" pitchFamily="34" charset="0"/>
              <a:buChar char="•"/>
            </a:pPr>
            <a:r>
              <a:rPr lang="en-GB" sz="2400" dirty="0"/>
              <a:t>Building effective liaisons helps in the exchange of information, resources, and support. It contributes to the organization's adaptability, responsiveness to changes, and the overall success of its operations.</a:t>
            </a:r>
          </a:p>
        </p:txBody>
      </p:sp>
      <p:sp>
        <p:nvSpPr>
          <p:cNvPr id="4" name="Date Placeholder 3">
            <a:extLst>
              <a:ext uri="{FF2B5EF4-FFF2-40B4-BE49-F238E27FC236}">
                <a16:creationId xmlns:a16="http://schemas.microsoft.com/office/drawing/2014/main" id="{87F784B1-2B7A-225E-699A-BED10331CC4D}"/>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EEFBEC32-1110-26AC-27CC-EBB421CFEA49}"/>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1980243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8E6F9-DB0C-C281-E79D-05B93D37B49D}"/>
              </a:ext>
            </a:extLst>
          </p:cNvPr>
          <p:cNvSpPr>
            <a:spLocks noGrp="1"/>
          </p:cNvSpPr>
          <p:nvPr>
            <p:ph type="title"/>
          </p:nvPr>
        </p:nvSpPr>
        <p:spPr/>
        <p:txBody>
          <a:bodyPr/>
          <a:lstStyle/>
          <a:p>
            <a:r>
              <a:rPr lang="en-US" sz="3600" b="1" dirty="0"/>
              <a:t>Key points: Interpersonal roles</a:t>
            </a:r>
            <a:endParaRPr lang="en-US" sz="3600" dirty="0"/>
          </a:p>
        </p:txBody>
      </p:sp>
      <p:sp>
        <p:nvSpPr>
          <p:cNvPr id="3" name="Content Placeholder 2">
            <a:extLst>
              <a:ext uri="{FF2B5EF4-FFF2-40B4-BE49-F238E27FC236}">
                <a16:creationId xmlns:a16="http://schemas.microsoft.com/office/drawing/2014/main" id="{567D9A72-6A3D-D1A4-B3C1-33957656F623}"/>
              </a:ext>
            </a:extLst>
          </p:cNvPr>
          <p:cNvSpPr>
            <a:spLocks noGrp="1"/>
          </p:cNvSpPr>
          <p:nvPr>
            <p:ph idx="1"/>
          </p:nvPr>
        </p:nvSpPr>
        <p:spPr/>
        <p:txBody>
          <a:bodyPr/>
          <a:lstStyle/>
          <a:p>
            <a:r>
              <a:rPr lang="en-US" sz="2000" dirty="0"/>
              <a:t>Interpersonal roles emphasize the manager's connection with people, whether inside or outside the organization.</a:t>
            </a:r>
          </a:p>
          <a:p>
            <a:r>
              <a:rPr lang="en-US" sz="2000" dirty="0"/>
              <a:t>These roles are often ceremonial and symbolic, involving activities that are symbolic in nature, such as attending events, representing the organization, and building relationships.</a:t>
            </a:r>
          </a:p>
          <a:p>
            <a:r>
              <a:rPr lang="en-US" sz="2000" dirty="0"/>
              <a:t>The three main interpersonal roles are figurehead, leader, and liaison, each serving a distinct purpose in the managerial responsibilities.</a:t>
            </a:r>
          </a:p>
          <a:p>
            <a:r>
              <a:rPr lang="en-US" sz="2000" dirty="0"/>
              <a:t>These roles contribute to the social and relational aspects of management, emphasizing the importance of effective communication, leadership, and networking for the success of the organization.</a:t>
            </a:r>
          </a:p>
          <a:p>
            <a:endParaRPr lang="en-US" dirty="0"/>
          </a:p>
        </p:txBody>
      </p:sp>
      <p:sp>
        <p:nvSpPr>
          <p:cNvPr id="4" name="Date Placeholder 3">
            <a:extLst>
              <a:ext uri="{FF2B5EF4-FFF2-40B4-BE49-F238E27FC236}">
                <a16:creationId xmlns:a16="http://schemas.microsoft.com/office/drawing/2014/main" id="{4D649BA2-0BED-3C05-CD4E-7FD8D6C36777}"/>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68B8A7DC-B991-DBBE-C912-29BF578039E2}"/>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2155486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4F219-958E-2D25-8E83-C2A115CF220F}"/>
              </a:ext>
            </a:extLst>
          </p:cNvPr>
          <p:cNvSpPr>
            <a:spLocks noGrp="1"/>
          </p:cNvSpPr>
          <p:nvPr>
            <p:ph type="title"/>
          </p:nvPr>
        </p:nvSpPr>
        <p:spPr>
          <a:xfrm>
            <a:off x="457200" y="274638"/>
            <a:ext cx="8229600" cy="1143000"/>
          </a:xfrm>
        </p:spPr>
        <p:txBody>
          <a:bodyPr wrap="square" anchor="ctr">
            <a:normAutofit/>
          </a:bodyPr>
          <a:lstStyle/>
          <a:p>
            <a:r>
              <a:rPr lang="en-US" sz="3600" b="1" dirty="0"/>
              <a:t>Informational Roles</a:t>
            </a:r>
          </a:p>
        </p:txBody>
      </p:sp>
      <p:pic>
        <p:nvPicPr>
          <p:cNvPr id="2050" name="Picture 2" descr="Role of a Project Manager">
            <a:extLst>
              <a:ext uri="{FF2B5EF4-FFF2-40B4-BE49-F238E27FC236}">
                <a16:creationId xmlns:a16="http://schemas.microsoft.com/office/drawing/2014/main" id="{65F97AAB-B79E-E874-B48E-DE6F6C0066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225"/>
          <a:stretch/>
        </p:blipFill>
        <p:spPr bwMode="auto">
          <a:xfrm>
            <a:off x="457200" y="1600201"/>
            <a:ext cx="4038600" cy="3989040"/>
          </a:xfrm>
          <a:prstGeom prst="rect">
            <a:avLst/>
          </a:prstGeom>
          <a:solidFill>
            <a:srgbClr val="FFFFFF"/>
          </a:solidFill>
        </p:spPr>
      </p:pic>
      <p:sp>
        <p:nvSpPr>
          <p:cNvPr id="3" name="Content Placeholder 2">
            <a:extLst>
              <a:ext uri="{FF2B5EF4-FFF2-40B4-BE49-F238E27FC236}">
                <a16:creationId xmlns:a16="http://schemas.microsoft.com/office/drawing/2014/main" id="{8574C293-B5C1-DE12-EA76-7B28F91C2DD7}"/>
              </a:ext>
            </a:extLst>
          </p:cNvPr>
          <p:cNvSpPr>
            <a:spLocks noGrp="1"/>
          </p:cNvSpPr>
          <p:nvPr>
            <p:ph sz="half" idx="2"/>
          </p:nvPr>
        </p:nvSpPr>
        <p:spPr>
          <a:xfrm>
            <a:off x="4648200" y="1600201"/>
            <a:ext cx="4038600" cy="3989040"/>
          </a:xfrm>
        </p:spPr>
        <p:txBody>
          <a:bodyPr wrap="square" anchor="t">
            <a:normAutofit/>
          </a:bodyPr>
          <a:lstStyle/>
          <a:p>
            <a:r>
              <a:rPr lang="en-US" dirty="0"/>
              <a:t>Informational roles involve collecting, receiving, and disseminating information.</a:t>
            </a:r>
          </a:p>
        </p:txBody>
      </p:sp>
      <p:sp>
        <p:nvSpPr>
          <p:cNvPr id="4" name="Date Placeholder 3">
            <a:extLst>
              <a:ext uri="{FF2B5EF4-FFF2-40B4-BE49-F238E27FC236}">
                <a16:creationId xmlns:a16="http://schemas.microsoft.com/office/drawing/2014/main" id="{9B0CCDF1-420D-D0A3-CE61-21D67D84A37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27/01/2026</a:t>
            </a:fld>
            <a:endParaRPr lang="en-GB" altLang="en-US" sz="900"/>
          </a:p>
        </p:txBody>
      </p:sp>
      <p:sp>
        <p:nvSpPr>
          <p:cNvPr id="5" name="Slide Number Placeholder 4">
            <a:extLst>
              <a:ext uri="{FF2B5EF4-FFF2-40B4-BE49-F238E27FC236}">
                <a16:creationId xmlns:a16="http://schemas.microsoft.com/office/drawing/2014/main" id="{97F9982D-C4C6-FCA6-BD9F-6564C7A113D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641433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9C7B7-7169-EC61-135A-D1A4264E0488}"/>
              </a:ext>
            </a:extLst>
          </p:cNvPr>
          <p:cNvSpPr>
            <a:spLocks noGrp="1"/>
          </p:cNvSpPr>
          <p:nvPr>
            <p:ph type="title"/>
          </p:nvPr>
        </p:nvSpPr>
        <p:spPr/>
        <p:txBody>
          <a:bodyPr/>
          <a:lstStyle/>
          <a:p>
            <a:r>
              <a:rPr lang="en-US" sz="3600" b="1" dirty="0"/>
              <a:t>Monitor</a:t>
            </a:r>
            <a:endParaRPr lang="en-US" sz="3600" dirty="0"/>
          </a:p>
        </p:txBody>
      </p:sp>
      <p:sp>
        <p:nvSpPr>
          <p:cNvPr id="3" name="Content Placeholder 2">
            <a:extLst>
              <a:ext uri="{FF2B5EF4-FFF2-40B4-BE49-F238E27FC236}">
                <a16:creationId xmlns:a16="http://schemas.microsoft.com/office/drawing/2014/main" id="{ACBCD81A-C7D6-C12B-2FD0-90C226B1F2C3}"/>
              </a:ext>
            </a:extLst>
          </p:cNvPr>
          <p:cNvSpPr>
            <a:spLocks noGrp="1"/>
          </p:cNvSpPr>
          <p:nvPr>
            <p:ph idx="1"/>
          </p:nvPr>
        </p:nvSpPr>
        <p:spPr/>
        <p:txBody>
          <a:bodyPr/>
          <a:lstStyle/>
          <a:p>
            <a:pPr algn="l">
              <a:buFont typeface="Arial" panose="020B0604020202020204" pitchFamily="34" charset="0"/>
              <a:buChar char="•"/>
            </a:pPr>
            <a:r>
              <a:rPr lang="en-GB" sz="2400" dirty="0"/>
              <a:t>In the monitor role, managers actively seek and scan the environment for information related to their industry, market trends, and internal organizational performance. This involves staying informed about changes, advancements, and potential opportunities or threats.</a:t>
            </a:r>
          </a:p>
          <a:p>
            <a:pPr algn="l">
              <a:buFont typeface="Arial" panose="020B0604020202020204" pitchFamily="34" charset="0"/>
              <a:buChar char="•"/>
            </a:pPr>
            <a:r>
              <a:rPr lang="en-GB" sz="2400" dirty="0"/>
              <a:t>Monitoring is crucial for decision-making as it provides managers with a comprehensive understanding of the internal and external factors that may impact the organization. It helps in identifying trends, anticipating challenges, and staying competitive.</a:t>
            </a:r>
          </a:p>
          <a:p>
            <a:endParaRPr lang="en-US" dirty="0"/>
          </a:p>
        </p:txBody>
      </p:sp>
      <p:sp>
        <p:nvSpPr>
          <p:cNvPr id="4" name="Date Placeholder 3">
            <a:extLst>
              <a:ext uri="{FF2B5EF4-FFF2-40B4-BE49-F238E27FC236}">
                <a16:creationId xmlns:a16="http://schemas.microsoft.com/office/drawing/2014/main" id="{99D6FD39-452B-DD9D-578E-BB4DCEBDA463}"/>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7C177213-4353-A7C7-2AE7-8049D6250837}"/>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1158051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FB83E-BC37-FD5E-92DC-E676943459F7}"/>
              </a:ext>
            </a:extLst>
          </p:cNvPr>
          <p:cNvSpPr>
            <a:spLocks noGrp="1"/>
          </p:cNvSpPr>
          <p:nvPr>
            <p:ph type="title"/>
          </p:nvPr>
        </p:nvSpPr>
        <p:spPr/>
        <p:txBody>
          <a:bodyPr/>
          <a:lstStyle/>
          <a:p>
            <a:r>
              <a:rPr lang="en-US" sz="3600" b="1" dirty="0"/>
              <a:t>Disseminator</a:t>
            </a:r>
            <a:endParaRPr lang="en-US" sz="3600" dirty="0"/>
          </a:p>
        </p:txBody>
      </p:sp>
      <p:sp>
        <p:nvSpPr>
          <p:cNvPr id="3" name="Content Placeholder 2">
            <a:extLst>
              <a:ext uri="{FF2B5EF4-FFF2-40B4-BE49-F238E27FC236}">
                <a16:creationId xmlns:a16="http://schemas.microsoft.com/office/drawing/2014/main" id="{4354D75C-3CFF-539A-7F47-9D4CBE770207}"/>
              </a:ext>
            </a:extLst>
          </p:cNvPr>
          <p:cNvSpPr>
            <a:spLocks noGrp="1"/>
          </p:cNvSpPr>
          <p:nvPr>
            <p:ph idx="1"/>
          </p:nvPr>
        </p:nvSpPr>
        <p:spPr/>
        <p:txBody>
          <a:bodyPr/>
          <a:lstStyle/>
          <a:p>
            <a:pPr algn="l">
              <a:buFont typeface="Arial" panose="020B0604020202020204" pitchFamily="34" charset="0"/>
              <a:buChar char="•"/>
            </a:pPr>
            <a:r>
              <a:rPr lang="en-GB" sz="2400" dirty="0"/>
              <a:t>As disseminators, managers share information collected from external sources or within the organization with their team members. This role involves conveying relevant data, insights, and updates to ensure that everyone is well-informed.</a:t>
            </a:r>
          </a:p>
          <a:p>
            <a:pPr algn="l">
              <a:buFont typeface="Arial" panose="020B0604020202020204" pitchFamily="34" charset="0"/>
              <a:buChar char="•"/>
            </a:pPr>
            <a:r>
              <a:rPr lang="en-GB" sz="2400" dirty="0"/>
              <a:t>Effective communication of information is essential for alignment within the team. Dissemination ensures that employees have the knowledge needed to perform their tasks efficiently and understand the broader context of the organization.</a:t>
            </a:r>
          </a:p>
          <a:p>
            <a:endParaRPr lang="en-US" dirty="0"/>
          </a:p>
        </p:txBody>
      </p:sp>
      <p:sp>
        <p:nvSpPr>
          <p:cNvPr id="4" name="Date Placeholder 3">
            <a:extLst>
              <a:ext uri="{FF2B5EF4-FFF2-40B4-BE49-F238E27FC236}">
                <a16:creationId xmlns:a16="http://schemas.microsoft.com/office/drawing/2014/main" id="{09650767-30FF-51AD-3773-A9423BA9E30B}"/>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58741F32-E381-1519-D4B3-CE4C19EAFE7F}"/>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901891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2986-5E04-29AA-879B-A0C8125BC519}"/>
              </a:ext>
            </a:extLst>
          </p:cNvPr>
          <p:cNvSpPr>
            <a:spLocks noGrp="1"/>
          </p:cNvSpPr>
          <p:nvPr>
            <p:ph type="title"/>
          </p:nvPr>
        </p:nvSpPr>
        <p:spPr/>
        <p:txBody>
          <a:bodyPr/>
          <a:lstStyle/>
          <a:p>
            <a:r>
              <a:rPr lang="en-US" sz="3600" b="1" dirty="0"/>
              <a:t>Spokesperson</a:t>
            </a:r>
            <a:endParaRPr lang="en-US" sz="3600" dirty="0"/>
          </a:p>
        </p:txBody>
      </p:sp>
      <p:sp>
        <p:nvSpPr>
          <p:cNvPr id="3" name="Content Placeholder 2">
            <a:extLst>
              <a:ext uri="{FF2B5EF4-FFF2-40B4-BE49-F238E27FC236}">
                <a16:creationId xmlns:a16="http://schemas.microsoft.com/office/drawing/2014/main" id="{F5F09C5B-AAFE-94B4-384B-5F149FE0BD97}"/>
              </a:ext>
            </a:extLst>
          </p:cNvPr>
          <p:cNvSpPr>
            <a:spLocks noGrp="1"/>
          </p:cNvSpPr>
          <p:nvPr>
            <p:ph idx="1"/>
          </p:nvPr>
        </p:nvSpPr>
        <p:spPr/>
        <p:txBody>
          <a:bodyPr/>
          <a:lstStyle/>
          <a:p>
            <a:pPr algn="l">
              <a:buFont typeface="Arial" panose="020B0604020202020204" pitchFamily="34" charset="0"/>
              <a:buChar char="•"/>
            </a:pPr>
            <a:r>
              <a:rPr lang="en-GB" sz="2400" dirty="0"/>
              <a:t>In the spokesperson role, managers represent the organization to external stakeholders, including the media, customers, and the public. They convey information about the organization's goals, achievements, and policies.</a:t>
            </a:r>
          </a:p>
          <a:p>
            <a:pPr algn="l">
              <a:buFont typeface="Arial" panose="020B0604020202020204" pitchFamily="34" charset="0"/>
              <a:buChar char="•"/>
            </a:pPr>
            <a:r>
              <a:rPr lang="en-GB" sz="2400" dirty="0"/>
              <a:t>Serving as a spokesperson is vital for managing the organization's image and reputation. It involves communicating the organization's values, successes, and future direction to external audiences, influencing perceptions and building trust.</a:t>
            </a:r>
          </a:p>
          <a:p>
            <a:endParaRPr lang="en-US" dirty="0"/>
          </a:p>
        </p:txBody>
      </p:sp>
      <p:sp>
        <p:nvSpPr>
          <p:cNvPr id="4" name="Date Placeholder 3">
            <a:extLst>
              <a:ext uri="{FF2B5EF4-FFF2-40B4-BE49-F238E27FC236}">
                <a16:creationId xmlns:a16="http://schemas.microsoft.com/office/drawing/2014/main" id="{4CB2E549-192B-16B3-C898-DCD7F0E1A68F}"/>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81103E0F-C1A1-1C74-0A97-6E5FB98976FB}"/>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19071049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292CE-E583-A2C7-A2BB-D46A12BA8874}"/>
              </a:ext>
            </a:extLst>
          </p:cNvPr>
          <p:cNvSpPr>
            <a:spLocks noGrp="1"/>
          </p:cNvSpPr>
          <p:nvPr>
            <p:ph type="title"/>
          </p:nvPr>
        </p:nvSpPr>
        <p:spPr/>
        <p:txBody>
          <a:bodyPr/>
          <a:lstStyle/>
          <a:p>
            <a:r>
              <a:rPr lang="en-US" sz="3600" b="1" dirty="0"/>
              <a:t>Key points: Informational roles</a:t>
            </a:r>
            <a:endParaRPr lang="en-US" sz="3600" dirty="0"/>
          </a:p>
        </p:txBody>
      </p:sp>
      <p:sp>
        <p:nvSpPr>
          <p:cNvPr id="3" name="Content Placeholder 2">
            <a:extLst>
              <a:ext uri="{FF2B5EF4-FFF2-40B4-BE49-F238E27FC236}">
                <a16:creationId xmlns:a16="http://schemas.microsoft.com/office/drawing/2014/main" id="{3CB3CDD7-1625-0E47-0494-DE54F39B0297}"/>
              </a:ext>
            </a:extLst>
          </p:cNvPr>
          <p:cNvSpPr>
            <a:spLocks noGrp="1"/>
          </p:cNvSpPr>
          <p:nvPr>
            <p:ph idx="1"/>
          </p:nvPr>
        </p:nvSpPr>
        <p:spPr/>
        <p:txBody>
          <a:bodyPr/>
          <a:lstStyle/>
          <a:p>
            <a:r>
              <a:rPr lang="en-GB" sz="2000" dirty="0"/>
              <a:t>Informational roles focus on the manager's interaction with information, both from external sources and within the organization.</a:t>
            </a:r>
          </a:p>
          <a:p>
            <a:r>
              <a:rPr lang="en-GB" sz="2000" dirty="0"/>
              <a:t>The three informational roles are monitor, disseminator, and spokesperson.</a:t>
            </a:r>
          </a:p>
          <a:p>
            <a:r>
              <a:rPr lang="en-GB" sz="2000" dirty="0"/>
              <a:t>The monitor role involves actively seeking and collecting information from various sources to stay informed.</a:t>
            </a:r>
          </a:p>
          <a:p>
            <a:r>
              <a:rPr lang="en-GB" sz="2000" dirty="0"/>
              <a:t>The disseminator role focuses on sharing relevant information with team members to ensure a well-informed and aligned workforce.</a:t>
            </a:r>
          </a:p>
          <a:p>
            <a:r>
              <a:rPr lang="en-GB" sz="2000" dirty="0"/>
              <a:t>The spokesperson role involves representing the organization to external stakeholders and conveying key messages to shape the organization's public image.</a:t>
            </a:r>
          </a:p>
          <a:p>
            <a:endParaRPr lang="en-US" dirty="0"/>
          </a:p>
        </p:txBody>
      </p:sp>
      <p:sp>
        <p:nvSpPr>
          <p:cNvPr id="4" name="Date Placeholder 3">
            <a:extLst>
              <a:ext uri="{FF2B5EF4-FFF2-40B4-BE49-F238E27FC236}">
                <a16:creationId xmlns:a16="http://schemas.microsoft.com/office/drawing/2014/main" id="{3A8C82F2-2438-FC19-FE77-2EFD23F2B99F}"/>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FCDBCE05-810F-0043-DF29-1D91CCC659ED}"/>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36243706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E093F-BCA1-DC7A-32E5-805A3CD2CA86}"/>
              </a:ext>
            </a:extLst>
          </p:cNvPr>
          <p:cNvSpPr>
            <a:spLocks noGrp="1"/>
          </p:cNvSpPr>
          <p:nvPr>
            <p:ph type="title"/>
          </p:nvPr>
        </p:nvSpPr>
        <p:spPr>
          <a:xfrm>
            <a:off x="457200" y="274638"/>
            <a:ext cx="8229600" cy="1143000"/>
          </a:xfrm>
        </p:spPr>
        <p:txBody>
          <a:bodyPr wrap="square" anchor="ctr">
            <a:normAutofit/>
          </a:bodyPr>
          <a:lstStyle/>
          <a:p>
            <a:r>
              <a:rPr lang="en-US" sz="3600" b="1" dirty="0"/>
              <a:t>Decisional Roles</a:t>
            </a:r>
          </a:p>
        </p:txBody>
      </p:sp>
      <p:sp>
        <p:nvSpPr>
          <p:cNvPr id="3" name="Content Placeholder 2">
            <a:extLst>
              <a:ext uri="{FF2B5EF4-FFF2-40B4-BE49-F238E27FC236}">
                <a16:creationId xmlns:a16="http://schemas.microsoft.com/office/drawing/2014/main" id="{AD9D2A8C-9174-B55F-9662-CDCB2C048EF1}"/>
              </a:ext>
            </a:extLst>
          </p:cNvPr>
          <p:cNvSpPr>
            <a:spLocks noGrp="1"/>
          </p:cNvSpPr>
          <p:nvPr>
            <p:ph sz="half" idx="1"/>
          </p:nvPr>
        </p:nvSpPr>
        <p:spPr>
          <a:xfrm>
            <a:off x="457200" y="1600201"/>
            <a:ext cx="4038600" cy="3989040"/>
          </a:xfrm>
        </p:spPr>
        <p:txBody>
          <a:bodyPr wrap="square" anchor="t">
            <a:normAutofit/>
          </a:bodyPr>
          <a:lstStyle/>
          <a:p>
            <a:r>
              <a:rPr lang="en-US"/>
              <a:t>Managerial roles that revolve around making choices</a:t>
            </a:r>
          </a:p>
        </p:txBody>
      </p:sp>
      <p:pic>
        <p:nvPicPr>
          <p:cNvPr id="3074" name="Picture 2" descr="Decision Making Skills and Techniques">
            <a:extLst>
              <a:ext uri="{FF2B5EF4-FFF2-40B4-BE49-F238E27FC236}">
                <a16:creationId xmlns:a16="http://schemas.microsoft.com/office/drawing/2014/main" id="{D93F140A-6A98-48E7-9FB9-8DEFB90DABF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86" r="-2" b="-2"/>
          <a:stretch/>
        </p:blipFill>
        <p:spPr bwMode="auto">
          <a:xfrm>
            <a:off x="4648200" y="1600201"/>
            <a:ext cx="4038600" cy="3989040"/>
          </a:xfrm>
          <a:prstGeom prst="rect">
            <a:avLst/>
          </a:prstGeom>
          <a:solidFill>
            <a:srgbClr val="FFFFFF"/>
          </a:solidFill>
        </p:spPr>
      </p:pic>
      <p:sp>
        <p:nvSpPr>
          <p:cNvPr id="4" name="Date Placeholder 3">
            <a:extLst>
              <a:ext uri="{FF2B5EF4-FFF2-40B4-BE49-F238E27FC236}">
                <a16:creationId xmlns:a16="http://schemas.microsoft.com/office/drawing/2014/main" id="{D09C195E-4BC1-36EA-0FCD-33C69E5644F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27/01/2026</a:t>
            </a:fld>
            <a:endParaRPr lang="en-GB" altLang="en-US" sz="900"/>
          </a:p>
        </p:txBody>
      </p:sp>
      <p:sp>
        <p:nvSpPr>
          <p:cNvPr id="5" name="Slide Number Placeholder 4">
            <a:extLst>
              <a:ext uri="{FF2B5EF4-FFF2-40B4-BE49-F238E27FC236}">
                <a16:creationId xmlns:a16="http://schemas.microsoft.com/office/drawing/2014/main" id="{30A89CED-169C-CD68-54FA-6050B10E2E3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37275306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4F1C1-CE52-45AE-7B78-1B5263AF2F42}"/>
              </a:ext>
            </a:extLst>
          </p:cNvPr>
          <p:cNvSpPr>
            <a:spLocks noGrp="1"/>
          </p:cNvSpPr>
          <p:nvPr>
            <p:ph type="title"/>
          </p:nvPr>
        </p:nvSpPr>
        <p:spPr/>
        <p:txBody>
          <a:bodyPr/>
          <a:lstStyle/>
          <a:p>
            <a:r>
              <a:rPr lang="en-US" sz="3600" b="1" dirty="0"/>
              <a:t>Entrepreneur</a:t>
            </a:r>
            <a:endParaRPr lang="en-US" sz="3600" dirty="0"/>
          </a:p>
        </p:txBody>
      </p:sp>
      <p:sp>
        <p:nvSpPr>
          <p:cNvPr id="3" name="Content Placeholder 2">
            <a:extLst>
              <a:ext uri="{FF2B5EF4-FFF2-40B4-BE49-F238E27FC236}">
                <a16:creationId xmlns:a16="http://schemas.microsoft.com/office/drawing/2014/main" id="{45EA8D3B-55AD-0695-1A46-B2D152C3CD0C}"/>
              </a:ext>
            </a:extLst>
          </p:cNvPr>
          <p:cNvSpPr>
            <a:spLocks noGrp="1"/>
          </p:cNvSpPr>
          <p:nvPr>
            <p:ph idx="1"/>
          </p:nvPr>
        </p:nvSpPr>
        <p:spPr/>
        <p:txBody>
          <a:bodyPr/>
          <a:lstStyle/>
          <a:p>
            <a:pPr algn="l">
              <a:buFont typeface="Arial" panose="020B0604020202020204" pitchFamily="34" charset="0"/>
              <a:buChar char="•"/>
            </a:pPr>
            <a:r>
              <a:rPr lang="en-GB" sz="2400" dirty="0"/>
              <a:t>In the entrepreneur role, managers are proactive in identifying opportunities and initiating projects or innovations that contribute to the organization's growth. They take calculated risks to explore new ventures or improvements.</a:t>
            </a:r>
          </a:p>
          <a:p>
            <a:pPr algn="l">
              <a:buFont typeface="Arial" panose="020B0604020202020204" pitchFamily="34" charset="0"/>
              <a:buChar char="•"/>
            </a:pPr>
            <a:r>
              <a:rPr lang="en-GB" sz="2400" dirty="0"/>
              <a:t>Entrepreneurial decisions are vital for organizational adaptation and competitiveness. Managers in this role drive innovation, foster creativity, and seize opportunities to keep the organization dynamic.</a:t>
            </a:r>
          </a:p>
          <a:p>
            <a:endParaRPr lang="en-US" dirty="0"/>
          </a:p>
          <a:p>
            <a:endParaRPr lang="en-US" dirty="0"/>
          </a:p>
        </p:txBody>
      </p:sp>
      <p:sp>
        <p:nvSpPr>
          <p:cNvPr id="4" name="Date Placeholder 3">
            <a:extLst>
              <a:ext uri="{FF2B5EF4-FFF2-40B4-BE49-F238E27FC236}">
                <a16:creationId xmlns:a16="http://schemas.microsoft.com/office/drawing/2014/main" id="{C48E6F61-E972-F000-56E9-4E5A83EC30DA}"/>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23EB82B6-CB0F-BDBC-7820-B998B86858E3}"/>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41938774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CA52C-A552-4CD0-F2F5-E595EEF025F9}"/>
              </a:ext>
            </a:extLst>
          </p:cNvPr>
          <p:cNvSpPr>
            <a:spLocks noGrp="1"/>
          </p:cNvSpPr>
          <p:nvPr>
            <p:ph type="title"/>
          </p:nvPr>
        </p:nvSpPr>
        <p:spPr/>
        <p:txBody>
          <a:bodyPr/>
          <a:lstStyle/>
          <a:p>
            <a:r>
              <a:rPr lang="en-US" sz="3600" b="1" dirty="0"/>
              <a:t>Decisional Roles</a:t>
            </a:r>
            <a:endParaRPr lang="en-US" sz="3600" dirty="0"/>
          </a:p>
        </p:txBody>
      </p:sp>
      <p:sp>
        <p:nvSpPr>
          <p:cNvPr id="3" name="Content Placeholder 2">
            <a:extLst>
              <a:ext uri="{FF2B5EF4-FFF2-40B4-BE49-F238E27FC236}">
                <a16:creationId xmlns:a16="http://schemas.microsoft.com/office/drawing/2014/main" id="{4EE03F4F-65DB-0F32-C2CE-E35754922C01}"/>
              </a:ext>
            </a:extLst>
          </p:cNvPr>
          <p:cNvSpPr>
            <a:spLocks noGrp="1"/>
          </p:cNvSpPr>
          <p:nvPr>
            <p:ph idx="1"/>
          </p:nvPr>
        </p:nvSpPr>
        <p:spPr/>
        <p:txBody>
          <a:bodyPr/>
          <a:lstStyle/>
          <a:p>
            <a:pPr algn="l">
              <a:buFont typeface="Arial" panose="020B0604020202020204" pitchFamily="34" charset="0"/>
              <a:buChar char="•"/>
            </a:pPr>
            <a:r>
              <a:rPr lang="en-GB" sz="2400" dirty="0"/>
              <a:t>Managers act as resource allocators by making decisions about the distribution of organizational resources, including budget allocation, manpower, and time. They prioritize and allocate resources based on organizational needs and objectives.</a:t>
            </a:r>
          </a:p>
          <a:p>
            <a:pPr algn="l">
              <a:buFont typeface="Arial" panose="020B0604020202020204" pitchFamily="34" charset="0"/>
              <a:buChar char="•"/>
            </a:pPr>
            <a:r>
              <a:rPr lang="en-GB" sz="2400" dirty="0"/>
              <a:t>Efficient resource allocation is essential for achieving organizational goals. Managers in this role must make strategic decisions to optimize resource utilization and support the organization's overall strategy.</a:t>
            </a:r>
          </a:p>
          <a:p>
            <a:endParaRPr lang="en-US" dirty="0"/>
          </a:p>
        </p:txBody>
      </p:sp>
      <p:sp>
        <p:nvSpPr>
          <p:cNvPr id="4" name="Date Placeholder 3">
            <a:extLst>
              <a:ext uri="{FF2B5EF4-FFF2-40B4-BE49-F238E27FC236}">
                <a16:creationId xmlns:a16="http://schemas.microsoft.com/office/drawing/2014/main" id="{B6CEBF6A-D5D7-12D2-B8EF-833BDDC2BA50}"/>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C807EFC2-8886-8045-CBC6-DFF0A3EC3F0D}"/>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10253017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D0A23-CA80-62EC-AEE0-ECE34E5E8254}"/>
              </a:ext>
            </a:extLst>
          </p:cNvPr>
          <p:cNvSpPr>
            <a:spLocks noGrp="1"/>
          </p:cNvSpPr>
          <p:nvPr>
            <p:ph type="title"/>
          </p:nvPr>
        </p:nvSpPr>
        <p:spPr/>
        <p:txBody>
          <a:bodyPr/>
          <a:lstStyle/>
          <a:p>
            <a:r>
              <a:rPr lang="en-US" sz="3600" b="1" dirty="0"/>
              <a:t>Disturbance handler</a:t>
            </a:r>
            <a:endParaRPr lang="en-US" sz="3600" dirty="0"/>
          </a:p>
        </p:txBody>
      </p:sp>
      <p:sp>
        <p:nvSpPr>
          <p:cNvPr id="3" name="Content Placeholder 2">
            <a:extLst>
              <a:ext uri="{FF2B5EF4-FFF2-40B4-BE49-F238E27FC236}">
                <a16:creationId xmlns:a16="http://schemas.microsoft.com/office/drawing/2014/main" id="{B2A8359E-C64F-B123-62FA-0157C12BD37C}"/>
              </a:ext>
            </a:extLst>
          </p:cNvPr>
          <p:cNvSpPr>
            <a:spLocks noGrp="1"/>
          </p:cNvSpPr>
          <p:nvPr>
            <p:ph idx="1"/>
          </p:nvPr>
        </p:nvSpPr>
        <p:spPr/>
        <p:txBody>
          <a:bodyPr/>
          <a:lstStyle/>
          <a:p>
            <a:pPr algn="l">
              <a:buFont typeface="Arial" panose="020B0604020202020204" pitchFamily="34" charset="0"/>
              <a:buChar char="•"/>
            </a:pPr>
            <a:r>
              <a:rPr lang="en-GB" sz="2400" dirty="0"/>
              <a:t>The disturbance handler role involves managers addressing conflicts, crises, or unexpected disruptions within the organization. They make decisions to resolve issues promptly and restore stability.</a:t>
            </a:r>
          </a:p>
          <a:p>
            <a:pPr algn="l">
              <a:buFont typeface="Arial" panose="020B0604020202020204" pitchFamily="34" charset="0"/>
              <a:buChar char="•"/>
            </a:pPr>
            <a:r>
              <a:rPr lang="en-GB" sz="2400" dirty="0"/>
              <a:t>Effectively handling disturbances is crucial for maintaining organizational balance and minimizing the impact of crises. Managers must make timely and decisive decisions to mitigate potential negative consequences.</a:t>
            </a:r>
          </a:p>
          <a:p>
            <a:endParaRPr lang="en-US" dirty="0"/>
          </a:p>
        </p:txBody>
      </p:sp>
      <p:sp>
        <p:nvSpPr>
          <p:cNvPr id="4" name="Date Placeholder 3">
            <a:extLst>
              <a:ext uri="{FF2B5EF4-FFF2-40B4-BE49-F238E27FC236}">
                <a16:creationId xmlns:a16="http://schemas.microsoft.com/office/drawing/2014/main" id="{B6C7A726-AC43-12F2-4582-5FE673F54CF2}"/>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4A9D5F3B-F143-7B13-32F0-3EDC928B2C3E}"/>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12916550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F79D8-2A0F-E8F1-14CE-D96108328A03}"/>
              </a:ext>
            </a:extLst>
          </p:cNvPr>
          <p:cNvSpPr>
            <a:spLocks noGrp="1"/>
          </p:cNvSpPr>
          <p:nvPr>
            <p:ph type="title"/>
          </p:nvPr>
        </p:nvSpPr>
        <p:spPr/>
        <p:txBody>
          <a:bodyPr/>
          <a:lstStyle/>
          <a:p>
            <a:r>
              <a:rPr lang="en-US" sz="3600" b="1" dirty="0"/>
              <a:t>Negotiator</a:t>
            </a:r>
            <a:endParaRPr lang="en-US" dirty="0"/>
          </a:p>
        </p:txBody>
      </p:sp>
      <p:sp>
        <p:nvSpPr>
          <p:cNvPr id="3" name="Content Placeholder 2">
            <a:extLst>
              <a:ext uri="{FF2B5EF4-FFF2-40B4-BE49-F238E27FC236}">
                <a16:creationId xmlns:a16="http://schemas.microsoft.com/office/drawing/2014/main" id="{EC833E71-950F-3439-53A2-8355F925AA14}"/>
              </a:ext>
            </a:extLst>
          </p:cNvPr>
          <p:cNvSpPr>
            <a:spLocks noGrp="1"/>
          </p:cNvSpPr>
          <p:nvPr>
            <p:ph idx="1"/>
          </p:nvPr>
        </p:nvSpPr>
        <p:spPr/>
        <p:txBody>
          <a:bodyPr/>
          <a:lstStyle/>
          <a:p>
            <a:pPr algn="l">
              <a:buFont typeface="Arial" panose="020B0604020202020204" pitchFamily="34" charset="0"/>
              <a:buChar char="•"/>
            </a:pPr>
            <a:r>
              <a:rPr lang="en-GB" sz="2400" dirty="0"/>
              <a:t>In the negotiator role, managers engage in discussions and bargaining, both within the organization and with external parties. They make decisions to reach agreements, settle disputes, or facilitate collaboration.</a:t>
            </a:r>
          </a:p>
          <a:p>
            <a:pPr algn="l">
              <a:buFont typeface="Arial" panose="020B0604020202020204" pitchFamily="34" charset="0"/>
              <a:buChar char="•"/>
            </a:pPr>
            <a:r>
              <a:rPr lang="en-GB" sz="2400" dirty="0"/>
              <a:t>Negotiation skills are crucial for managers to navigate conflicts, establish partnerships, and ensure mutually beneficial agreements. Effective negotiation decisions contribute to positive relationships and organizational success.</a:t>
            </a:r>
          </a:p>
          <a:p>
            <a:endParaRPr lang="en-US" dirty="0"/>
          </a:p>
        </p:txBody>
      </p:sp>
      <p:sp>
        <p:nvSpPr>
          <p:cNvPr id="4" name="Date Placeholder 3">
            <a:extLst>
              <a:ext uri="{FF2B5EF4-FFF2-40B4-BE49-F238E27FC236}">
                <a16:creationId xmlns:a16="http://schemas.microsoft.com/office/drawing/2014/main" id="{BE5DE7D5-862E-09C4-0C86-FC7FE090F32D}"/>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BCB43494-AC33-EB5E-1AC3-F9008FC00C7F}"/>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983053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3047E-F955-56C8-B4E7-97C207BC1979}"/>
              </a:ext>
            </a:extLst>
          </p:cNvPr>
          <p:cNvSpPr>
            <a:spLocks noGrp="1"/>
          </p:cNvSpPr>
          <p:nvPr>
            <p:ph type="title"/>
          </p:nvPr>
        </p:nvSpPr>
        <p:spPr/>
        <p:txBody>
          <a:bodyPr/>
          <a:lstStyle/>
          <a:p>
            <a:r>
              <a:rPr lang="en-US" sz="3600" b="1" dirty="0"/>
              <a:t>Key points: Decisional roles</a:t>
            </a:r>
          </a:p>
        </p:txBody>
      </p:sp>
      <p:sp>
        <p:nvSpPr>
          <p:cNvPr id="3" name="Content Placeholder 2">
            <a:extLst>
              <a:ext uri="{FF2B5EF4-FFF2-40B4-BE49-F238E27FC236}">
                <a16:creationId xmlns:a16="http://schemas.microsoft.com/office/drawing/2014/main" id="{B8911A25-4C49-0EA5-4E20-221D42F13B96}"/>
              </a:ext>
            </a:extLst>
          </p:cNvPr>
          <p:cNvSpPr>
            <a:spLocks noGrp="1"/>
          </p:cNvSpPr>
          <p:nvPr>
            <p:ph idx="1"/>
          </p:nvPr>
        </p:nvSpPr>
        <p:spPr/>
        <p:txBody>
          <a:bodyPr/>
          <a:lstStyle/>
          <a:p>
            <a:pPr algn="l">
              <a:buFont typeface="Arial" panose="020B0604020202020204" pitchFamily="34" charset="0"/>
              <a:buChar char="•"/>
            </a:pPr>
            <a:r>
              <a:rPr lang="en-GB" sz="2000" dirty="0"/>
              <a:t>Decisional roles emphasize the manager's involvement in making choices and decisions that significantly impact the organization.</a:t>
            </a:r>
          </a:p>
          <a:p>
            <a:pPr algn="l">
              <a:buFont typeface="Arial" panose="020B0604020202020204" pitchFamily="34" charset="0"/>
              <a:buChar char="•"/>
            </a:pPr>
            <a:r>
              <a:rPr lang="en-GB" sz="2000" dirty="0"/>
              <a:t>The four decisional roles are entrepreneur, disturbance handler, resource allocator, and negotiator.</a:t>
            </a:r>
          </a:p>
          <a:p>
            <a:pPr algn="l">
              <a:buFont typeface="Arial" panose="020B0604020202020204" pitchFamily="34" charset="0"/>
              <a:buChar char="•"/>
            </a:pPr>
            <a:r>
              <a:rPr lang="en-GB" sz="2000" dirty="0"/>
              <a:t>Entrepreneurial decisions focus on innovation and seizing opportunities for organizational growth.</a:t>
            </a:r>
          </a:p>
          <a:p>
            <a:pPr algn="l">
              <a:buFont typeface="Arial" panose="020B0604020202020204" pitchFamily="34" charset="0"/>
              <a:buChar char="•"/>
            </a:pPr>
            <a:r>
              <a:rPr lang="en-GB" sz="2000" dirty="0"/>
              <a:t>Disturbance handler decisions involve resolving conflicts and crises to restore organizational stability.</a:t>
            </a:r>
          </a:p>
          <a:p>
            <a:pPr algn="l">
              <a:buFont typeface="Arial" panose="020B0604020202020204" pitchFamily="34" charset="0"/>
              <a:buChar char="•"/>
            </a:pPr>
            <a:r>
              <a:rPr lang="en-GB" sz="2000" dirty="0"/>
              <a:t>Resource allocator decisions revolve around the strategic distribution of organizational resources.</a:t>
            </a:r>
          </a:p>
          <a:p>
            <a:pPr algn="l">
              <a:buFont typeface="Arial" panose="020B0604020202020204" pitchFamily="34" charset="0"/>
              <a:buChar char="•"/>
            </a:pPr>
            <a:r>
              <a:rPr lang="en-GB" sz="2000" dirty="0"/>
              <a:t>Negotiator decisions entail reaching agreements and managing relationships both internally and externally.</a:t>
            </a:r>
          </a:p>
          <a:p>
            <a:endParaRPr lang="en-US" dirty="0"/>
          </a:p>
        </p:txBody>
      </p:sp>
      <p:sp>
        <p:nvSpPr>
          <p:cNvPr id="4" name="Date Placeholder 3">
            <a:extLst>
              <a:ext uri="{FF2B5EF4-FFF2-40B4-BE49-F238E27FC236}">
                <a16:creationId xmlns:a16="http://schemas.microsoft.com/office/drawing/2014/main" id="{640530EC-9754-6600-4310-8A7546F2CA80}"/>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6C612F74-10D5-0494-7DEB-D50E1C1DEB4C}"/>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1780913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CC703-7FE9-F566-3EDD-8E01A96E3866}"/>
              </a:ext>
            </a:extLst>
          </p:cNvPr>
          <p:cNvSpPr>
            <a:spLocks noGrp="1"/>
          </p:cNvSpPr>
          <p:nvPr>
            <p:ph type="title"/>
          </p:nvPr>
        </p:nvSpPr>
        <p:spPr>
          <a:xfrm>
            <a:off x="457200" y="0"/>
            <a:ext cx="8229600" cy="1143000"/>
          </a:xfrm>
        </p:spPr>
        <p:txBody>
          <a:bodyPr/>
          <a:lstStyle/>
          <a:p>
            <a:r>
              <a:rPr lang="en-US" sz="3600" b="1" dirty="0"/>
              <a:t>Activity 1</a:t>
            </a:r>
          </a:p>
        </p:txBody>
      </p:sp>
      <p:sp>
        <p:nvSpPr>
          <p:cNvPr id="3" name="Content Placeholder 2">
            <a:extLst>
              <a:ext uri="{FF2B5EF4-FFF2-40B4-BE49-F238E27FC236}">
                <a16:creationId xmlns:a16="http://schemas.microsoft.com/office/drawing/2014/main" id="{EA8FE135-1276-C73E-A1B6-6E7467DFDA2C}"/>
              </a:ext>
            </a:extLst>
          </p:cNvPr>
          <p:cNvSpPr>
            <a:spLocks noGrp="1"/>
          </p:cNvSpPr>
          <p:nvPr>
            <p:ph idx="1"/>
          </p:nvPr>
        </p:nvSpPr>
        <p:spPr>
          <a:xfrm>
            <a:off x="457200" y="764704"/>
            <a:ext cx="8229600" cy="3917032"/>
          </a:xfrm>
        </p:spPr>
        <p:txBody>
          <a:bodyPr/>
          <a:lstStyle/>
          <a:p>
            <a:pPr algn="l">
              <a:buFont typeface="Arial" panose="020B0604020202020204" pitchFamily="34" charset="0"/>
              <a:buChar char="•"/>
            </a:pPr>
            <a:r>
              <a:rPr lang="en-GB" sz="2000" b="0" i="0" dirty="0">
                <a:effectLst/>
              </a:rPr>
              <a:t>In groups of 4-5, prepare detailed description of how managers can apply the managerial roles under each of the </a:t>
            </a:r>
            <a:r>
              <a:rPr lang="en-GB" sz="2000" dirty="0"/>
              <a:t>M</a:t>
            </a:r>
            <a:r>
              <a:rPr lang="en-GB" sz="2000" b="0" i="0" dirty="0">
                <a:effectLst/>
              </a:rPr>
              <a:t>intzberg elements by considering the following scenarios.</a:t>
            </a:r>
          </a:p>
          <a:p>
            <a:pPr algn="l">
              <a:buFont typeface="Arial" panose="020B0604020202020204" pitchFamily="34" charset="0"/>
              <a:buChar char="•"/>
            </a:pPr>
            <a:r>
              <a:rPr lang="en-GB" sz="2000" b="0" i="0" dirty="0">
                <a:effectLst/>
              </a:rPr>
              <a:t>Interpersonal: "You are a manager welcoming a new team member. Demonstrate effective communication and relationship-building.” How do you think the manager effectively apply the following roles: figurehead, liaison, leader?</a:t>
            </a:r>
          </a:p>
          <a:p>
            <a:r>
              <a:rPr lang="en-GB" sz="2000" b="0" i="0" dirty="0">
                <a:effectLst/>
              </a:rPr>
              <a:t>Informational: "You have just received a report on industry trends. Discuss how you will disseminate this information to your team.” How do you think the manager effectively apply the following roles: Monitor, disseminator, spokesperson?</a:t>
            </a:r>
          </a:p>
          <a:p>
            <a:pPr algn="l">
              <a:buFont typeface="Arial" panose="020B0604020202020204" pitchFamily="34" charset="0"/>
              <a:buChar char="•"/>
            </a:pPr>
            <a:r>
              <a:rPr lang="en-GB" sz="2000" b="0" i="0" dirty="0">
                <a:effectLst/>
              </a:rPr>
              <a:t>Decisional: "A crisis has emerged in your department. Outline the steps you will take to resolve the issue and restore stability.”</a:t>
            </a:r>
          </a:p>
          <a:p>
            <a:r>
              <a:rPr lang="en-GB" sz="2000" b="0" i="0" dirty="0">
                <a:effectLst/>
              </a:rPr>
              <a:t>How do you think the manager effectively apply the following roles: entrepreneur, negotiator, resource allocator, disturbance handler?</a:t>
            </a:r>
          </a:p>
          <a:p>
            <a:pPr algn="l">
              <a:buFont typeface="Arial" panose="020B0604020202020204" pitchFamily="34" charset="0"/>
              <a:buChar char="•"/>
            </a:pPr>
            <a:endParaRPr lang="en-GB" sz="2000" b="0" i="0" dirty="0">
              <a:effectLst/>
            </a:endParaRPr>
          </a:p>
          <a:p>
            <a:endParaRPr lang="en-US" dirty="0"/>
          </a:p>
        </p:txBody>
      </p:sp>
      <p:sp>
        <p:nvSpPr>
          <p:cNvPr id="4" name="Date Placeholder 3">
            <a:extLst>
              <a:ext uri="{FF2B5EF4-FFF2-40B4-BE49-F238E27FC236}">
                <a16:creationId xmlns:a16="http://schemas.microsoft.com/office/drawing/2014/main" id="{67200ABB-7E10-4DDD-5AEC-A0DD1F493811}"/>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F6BFC0E9-FE84-2D03-A4D7-26724BB1AC5A}"/>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13504961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8486-D22D-2966-AC56-998399F96906}"/>
              </a:ext>
            </a:extLst>
          </p:cNvPr>
          <p:cNvSpPr>
            <a:spLocks noGrp="1"/>
          </p:cNvSpPr>
          <p:nvPr>
            <p:ph type="title"/>
          </p:nvPr>
        </p:nvSpPr>
        <p:spPr/>
        <p:txBody>
          <a:bodyPr/>
          <a:lstStyle/>
          <a:p>
            <a:r>
              <a:rPr lang="en-US" sz="3600" b="1" dirty="0"/>
              <a:t>Activity 2: Case study</a:t>
            </a:r>
          </a:p>
        </p:txBody>
      </p:sp>
      <p:pic>
        <p:nvPicPr>
          <p:cNvPr id="7" name="Content Placeholder 6" descr="A paper with text on it&#10;&#10;Description automatically generated">
            <a:extLst>
              <a:ext uri="{FF2B5EF4-FFF2-40B4-BE49-F238E27FC236}">
                <a16:creationId xmlns:a16="http://schemas.microsoft.com/office/drawing/2014/main" id="{30A7401E-7DF6-7DA9-7241-F81E0D0D73B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1196752"/>
            <a:ext cx="5400599" cy="4464496"/>
          </a:xfrm>
        </p:spPr>
      </p:pic>
      <p:sp>
        <p:nvSpPr>
          <p:cNvPr id="4" name="Date Placeholder 3">
            <a:extLst>
              <a:ext uri="{FF2B5EF4-FFF2-40B4-BE49-F238E27FC236}">
                <a16:creationId xmlns:a16="http://schemas.microsoft.com/office/drawing/2014/main" id="{60499B46-C65E-B310-6FCA-318DF3672574}"/>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0F38A694-4CA2-92E2-85DB-6350E5C44621}"/>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12859187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8534A-D121-2FCE-F812-48F1F98E8519}"/>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B2FC2355-61F5-E908-071F-B7736B6F42EC}"/>
              </a:ext>
            </a:extLst>
          </p:cNvPr>
          <p:cNvSpPr>
            <a:spLocks noGrp="1"/>
          </p:cNvSpPr>
          <p:nvPr>
            <p:ph idx="1"/>
          </p:nvPr>
        </p:nvSpPr>
        <p:spPr/>
        <p:txBody>
          <a:bodyPr/>
          <a:lstStyle/>
          <a:p>
            <a:r>
              <a:rPr lang="en-US" sz="2000" dirty="0"/>
              <a:t>Cole, G.A and Kelly, P. Phil (2020) Management theory and practice. Ninth edition / Gerald A. Cole, Phil Kelly. Andover: Cengage Learning.</a:t>
            </a:r>
          </a:p>
          <a:p>
            <a:r>
              <a:rPr lang="en-US" sz="2000" dirty="0"/>
              <a:t>Robbins, S.P., Coulter, M.K. and Randel, A. (2021) Management. Global edition. Harlow, England: Pearson Education.</a:t>
            </a:r>
          </a:p>
          <a:p>
            <a:endParaRPr lang="en-US" dirty="0"/>
          </a:p>
        </p:txBody>
      </p:sp>
      <p:sp>
        <p:nvSpPr>
          <p:cNvPr id="4" name="Date Placeholder 3">
            <a:extLst>
              <a:ext uri="{FF2B5EF4-FFF2-40B4-BE49-F238E27FC236}">
                <a16:creationId xmlns:a16="http://schemas.microsoft.com/office/drawing/2014/main" id="{C3F75E20-CB7B-8C99-486C-D368E99B2A4E}"/>
              </a:ext>
            </a:extLst>
          </p:cNvPr>
          <p:cNvSpPr>
            <a:spLocks noGrp="1"/>
          </p:cNvSpPr>
          <p:nvPr>
            <p:ph type="dt" sz="half" idx="10"/>
          </p:nvPr>
        </p:nvSpPr>
        <p:spPr/>
        <p:txBody>
          <a:bodyPr/>
          <a:lstStyle/>
          <a:p>
            <a:pPr>
              <a:defRPr/>
            </a:pPr>
            <a:fld id="{130ADD5E-52E0-0D44-B721-F95AB1FBEECE}" type="datetime1">
              <a:rPr lang="en-GB" altLang="en-US" smtClean="0"/>
              <a:pPr>
                <a:defRPr/>
              </a:pPr>
              <a:t>27/01/2026</a:t>
            </a:fld>
            <a:endParaRPr lang="en-GB" altLang="en-US"/>
          </a:p>
        </p:txBody>
      </p:sp>
      <p:sp>
        <p:nvSpPr>
          <p:cNvPr id="5" name="Slide Number Placeholder 4">
            <a:extLst>
              <a:ext uri="{FF2B5EF4-FFF2-40B4-BE49-F238E27FC236}">
                <a16:creationId xmlns:a16="http://schemas.microsoft.com/office/drawing/2014/main" id="{22C5E3A6-2477-4C3E-0F0B-5C39D5EA5298}"/>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38052090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3609</TotalTime>
  <Words>1426</Words>
  <Application>Microsoft Macintosh PowerPoint</Application>
  <PresentationFormat>On-screen Show (4:3)</PresentationFormat>
  <Paragraphs>134</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Myriad Pro</vt:lpstr>
      <vt:lpstr>Verdana</vt:lpstr>
      <vt:lpstr>20140311PresentationUWTSDTemplate</vt:lpstr>
      <vt:lpstr>   Managerial Roles       LCBB4015         Week 3 – Session 2 </vt:lpstr>
      <vt:lpstr>Objectives</vt:lpstr>
      <vt:lpstr>Managerial roles</vt:lpstr>
      <vt:lpstr>Henry Mintzberg Managerial Roles</vt:lpstr>
      <vt:lpstr>Henry Mintzberg Managerial Roles</vt:lpstr>
      <vt:lpstr>Interpersonal roles</vt:lpstr>
      <vt:lpstr>Figurehead</vt:lpstr>
      <vt:lpstr>Leader</vt:lpstr>
      <vt:lpstr>Liaison</vt:lpstr>
      <vt:lpstr>Key points: Interpersonal roles</vt:lpstr>
      <vt:lpstr>Informational Roles</vt:lpstr>
      <vt:lpstr>Monitor</vt:lpstr>
      <vt:lpstr>Disseminator</vt:lpstr>
      <vt:lpstr>Spokesperson</vt:lpstr>
      <vt:lpstr>Key points: Informational roles</vt:lpstr>
      <vt:lpstr>Decisional Roles</vt:lpstr>
      <vt:lpstr>Entrepreneur</vt:lpstr>
      <vt:lpstr>Decisional Roles</vt:lpstr>
      <vt:lpstr>Disturbance handler</vt:lpstr>
      <vt:lpstr>Negotiator</vt:lpstr>
      <vt:lpstr>Key points: Decisional roles</vt:lpstr>
      <vt:lpstr>Activity 1</vt:lpstr>
      <vt:lpstr>Activity 2: Case study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Das Sarma</cp:lastModifiedBy>
  <cp:revision>142</cp:revision>
  <cp:lastPrinted>2018-07-02T15:32:24Z</cp:lastPrinted>
  <dcterms:created xsi:type="dcterms:W3CDTF">2002-10-07T19:43:58Z</dcterms:created>
  <dcterms:modified xsi:type="dcterms:W3CDTF">2026-01-27T22:59:27Z</dcterms:modified>
</cp:coreProperties>
</file>