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58"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sphere1.png"/>
          <p:cNvPicPr>
            <a:picLocks noChangeAspect="1"/>
          </p:cNvPicPr>
          <p:nvPr/>
        </p:nvPicPr>
        <p:blipFill>
          <a:blip r:embed="rId2" cstate="print"/>
          <a:stretch>
            <a:fillRect/>
          </a:stretch>
        </p:blipFill>
        <p:spPr>
          <a:xfrm>
            <a:off x="6850374" y="0"/>
            <a:ext cx="2293626" cy="6858000"/>
          </a:xfrm>
          <a:prstGeom prst="rect">
            <a:avLst/>
          </a:prstGeom>
        </p:spPr>
      </p:pic>
      <p:sp>
        <p:nvSpPr>
          <p:cNvPr id="3" name="Subtitle 2"/>
          <p:cNvSpPr>
            <a:spLocks noGrp="1"/>
          </p:cNvSpPr>
          <p:nvPr>
            <p:ph type="subTitle" idx="1"/>
          </p:nvPr>
        </p:nvSpPr>
        <p:spPr>
          <a:xfrm>
            <a:off x="2438400" y="3581400"/>
            <a:ext cx="3962400" cy="2133600"/>
          </a:xfrm>
        </p:spPr>
        <p:txBody>
          <a:bodyPr anchor="t">
            <a:normAutofit/>
          </a:bodyPr>
          <a:lstStyle>
            <a:lvl1pPr marL="0" indent="0" algn="r">
              <a:buNone/>
              <a:defRPr sz="14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6" name="Title 15"/>
          <p:cNvSpPr>
            <a:spLocks noGrp="1"/>
          </p:cNvSpPr>
          <p:nvPr>
            <p:ph type="title"/>
          </p:nvPr>
        </p:nvSpPr>
        <p:spPr>
          <a:xfrm>
            <a:off x="2438400" y="1447800"/>
            <a:ext cx="3962400" cy="2133600"/>
          </a:xfrm>
        </p:spPr>
        <p:txBody>
          <a:bodyPr anchor="b"/>
          <a:lstStyle/>
          <a:p>
            <a:r>
              <a:rPr lang="en-US" smtClean="0"/>
              <a:t>Click to edit Master title style</a:t>
            </a:r>
            <a:endParaRPr lang="en-US" dirty="0"/>
          </a:p>
        </p:txBody>
      </p:sp>
      <p:sp>
        <p:nvSpPr>
          <p:cNvPr id="13" name="Date Placeholder 12"/>
          <p:cNvSpPr>
            <a:spLocks noGrp="1"/>
          </p:cNvSpPr>
          <p:nvPr>
            <p:ph type="dt" sz="half" idx="10"/>
          </p:nvPr>
        </p:nvSpPr>
        <p:spPr>
          <a:xfrm>
            <a:off x="3582988" y="6426201"/>
            <a:ext cx="2819399" cy="126999"/>
          </a:xfrm>
        </p:spPr>
        <p:txBody>
          <a:bodyPr/>
          <a:lstStyle/>
          <a:p>
            <a:fld id="{AC373A58-60E6-4E0B-BE87-7DADA9009893}" type="datetimeFigureOut">
              <a:rPr lang="en-GB" smtClean="0"/>
              <a:t>08/01/2018</a:t>
            </a:fld>
            <a:endParaRPr lang="en-GB"/>
          </a:p>
        </p:txBody>
      </p:sp>
      <p:sp>
        <p:nvSpPr>
          <p:cNvPr id="14" name="Slide Number Placeholder 13"/>
          <p:cNvSpPr>
            <a:spLocks noGrp="1"/>
          </p:cNvSpPr>
          <p:nvPr>
            <p:ph type="sldNum" sz="quarter" idx="11"/>
          </p:nvPr>
        </p:nvSpPr>
        <p:spPr>
          <a:xfrm>
            <a:off x="6414976" y="6400800"/>
            <a:ext cx="457200" cy="152400"/>
          </a:xfrm>
        </p:spPr>
        <p:txBody>
          <a:bodyPr/>
          <a:lstStyle>
            <a:lvl1pPr algn="r">
              <a:defRPr/>
            </a:lvl1pPr>
          </a:lstStyle>
          <a:p>
            <a:fld id="{2616F149-074A-457B-B32A-2C9486DF31D2}" type="slidenum">
              <a:rPr lang="en-GB" smtClean="0"/>
              <a:t>‹#›</a:t>
            </a:fld>
            <a:endParaRPr lang="en-GB"/>
          </a:p>
        </p:txBody>
      </p:sp>
      <p:sp>
        <p:nvSpPr>
          <p:cNvPr id="15" name="Footer Placeholder 14"/>
          <p:cNvSpPr>
            <a:spLocks noGrp="1"/>
          </p:cNvSpPr>
          <p:nvPr>
            <p:ph type="ftr" sz="quarter" idx="12"/>
          </p:nvPr>
        </p:nvSpPr>
        <p:spPr>
          <a:xfrm>
            <a:off x="3581400" y="6296248"/>
            <a:ext cx="2820987" cy="152400"/>
          </a:xfrm>
        </p:spPr>
        <p:txBody>
          <a:bodyPr/>
          <a:lstStyle/>
          <a:p>
            <a:endParaRPr lang="en-GB"/>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57200"/>
            <a:ext cx="3657600" cy="5714999"/>
          </a:xfrm>
        </p:spPr>
        <p:txBody>
          <a:bodyPr/>
          <a:lstStyle>
            <a:lvl5pPr>
              <a:defRPr/>
            </a:lvl5pPr>
            <a:lvl6pPr>
              <a:defRPr/>
            </a:lvl6pPr>
            <a:lvl7pPr>
              <a:defRPr/>
            </a:lvl7pPr>
            <a:lvl8pPr>
              <a:defRPr/>
            </a:lvl8pPr>
            <a:lvl9pP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6" name="Title 15"/>
          <p:cNvSpPr>
            <a:spLocks noGrp="1"/>
          </p:cNvSpPr>
          <p:nvPr>
            <p:ph type="title"/>
          </p:nvPr>
        </p:nvSpPr>
        <p:spPr/>
        <p:txBody>
          <a:bodyPr/>
          <a:lstStyle/>
          <a:p>
            <a:r>
              <a:rPr lang="en-US" smtClean="0"/>
              <a:t>Click to edit Master title style</a:t>
            </a:r>
            <a:endParaRPr lang="en-US"/>
          </a:p>
        </p:txBody>
      </p:sp>
      <p:sp>
        <p:nvSpPr>
          <p:cNvPr id="10" name="Date Placeholder 9"/>
          <p:cNvSpPr>
            <a:spLocks noGrp="1"/>
          </p:cNvSpPr>
          <p:nvPr>
            <p:ph type="dt" sz="half" idx="10"/>
          </p:nvPr>
        </p:nvSpPr>
        <p:spPr/>
        <p:txBody>
          <a:bodyPr/>
          <a:lstStyle/>
          <a:p>
            <a:fld id="{AC373A58-60E6-4E0B-BE87-7DADA9009893}" type="datetimeFigureOut">
              <a:rPr lang="en-GB" smtClean="0"/>
              <a:t>08/01/2018</a:t>
            </a:fld>
            <a:endParaRPr lang="en-GB"/>
          </a:p>
        </p:txBody>
      </p:sp>
      <p:sp>
        <p:nvSpPr>
          <p:cNvPr id="11" name="Slide Number Placeholder 10"/>
          <p:cNvSpPr>
            <a:spLocks noGrp="1"/>
          </p:cNvSpPr>
          <p:nvPr>
            <p:ph type="sldNum" sz="quarter" idx="11"/>
          </p:nvPr>
        </p:nvSpPr>
        <p:spPr/>
        <p:txBody>
          <a:bodyPr/>
          <a:lstStyle/>
          <a:p>
            <a:fld id="{2616F149-074A-457B-B32A-2C9486DF31D2}" type="slidenum">
              <a:rPr lang="en-GB" smtClean="0"/>
              <a:t>‹#›</a:t>
            </a:fld>
            <a:endParaRPr lang="en-GB"/>
          </a:p>
        </p:txBody>
      </p:sp>
      <p:sp>
        <p:nvSpPr>
          <p:cNvPr id="12" name="Footer Placeholder 11"/>
          <p:cNvSpPr>
            <a:spLocks noGrp="1"/>
          </p:cNvSpPr>
          <p:nvPr>
            <p:ph type="ftr" sz="quarter" idx="12"/>
          </p:nvPr>
        </p:nvSpPr>
        <p:spPr/>
        <p:txBody>
          <a:bodyPr/>
          <a:lstStyle/>
          <a:p>
            <a:endParaRPr lang="en-GB"/>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7" name="Picture 6" descr="sphere1.png"/>
          <p:cNvPicPr>
            <a:picLocks noChangeAspect="1"/>
          </p:cNvPicPr>
          <p:nvPr/>
        </p:nvPicPr>
        <p:blipFill>
          <a:blip r:embed="rId2" cstate="print"/>
          <a:stretch>
            <a:fillRect/>
          </a:stretch>
        </p:blipFill>
        <p:spPr>
          <a:xfrm>
            <a:off x="6858000" y="0"/>
            <a:ext cx="2293626" cy="6858000"/>
          </a:xfrm>
          <a:prstGeom prst="rect">
            <a:avLst/>
          </a:prstGeom>
        </p:spPr>
      </p:pic>
      <p:sp>
        <p:nvSpPr>
          <p:cNvPr id="12" name="Date Placeholder 11"/>
          <p:cNvSpPr>
            <a:spLocks noGrp="1"/>
          </p:cNvSpPr>
          <p:nvPr>
            <p:ph type="dt" sz="half" idx="10"/>
          </p:nvPr>
        </p:nvSpPr>
        <p:spPr>
          <a:xfrm>
            <a:off x="839788" y="6426201"/>
            <a:ext cx="2819399" cy="126999"/>
          </a:xfrm>
        </p:spPr>
        <p:txBody>
          <a:bodyPr/>
          <a:lstStyle/>
          <a:p>
            <a:fld id="{AC373A58-60E6-4E0B-BE87-7DADA9009893}" type="datetimeFigureOut">
              <a:rPr lang="en-GB" smtClean="0"/>
              <a:t>08/01/2018</a:t>
            </a:fld>
            <a:endParaRPr lang="en-GB"/>
          </a:p>
        </p:txBody>
      </p:sp>
      <p:sp>
        <p:nvSpPr>
          <p:cNvPr id="13" name="Slide Number Placeholder 12"/>
          <p:cNvSpPr>
            <a:spLocks noGrp="1"/>
          </p:cNvSpPr>
          <p:nvPr>
            <p:ph type="sldNum" sz="quarter" idx="11"/>
          </p:nvPr>
        </p:nvSpPr>
        <p:spPr>
          <a:xfrm>
            <a:off x="4116388" y="6400800"/>
            <a:ext cx="533400" cy="152400"/>
          </a:xfrm>
        </p:spPr>
        <p:txBody>
          <a:bodyPr/>
          <a:lstStyle/>
          <a:p>
            <a:fld id="{2616F149-074A-457B-B32A-2C9486DF31D2}" type="slidenum">
              <a:rPr lang="en-GB" smtClean="0"/>
              <a:t>‹#›</a:t>
            </a:fld>
            <a:endParaRPr lang="en-GB"/>
          </a:p>
        </p:txBody>
      </p:sp>
      <p:sp>
        <p:nvSpPr>
          <p:cNvPr id="14" name="Footer Placeholder 13"/>
          <p:cNvSpPr>
            <a:spLocks noGrp="1"/>
          </p:cNvSpPr>
          <p:nvPr>
            <p:ph type="ftr" sz="quarter" idx="12"/>
          </p:nvPr>
        </p:nvSpPr>
        <p:spPr>
          <a:xfrm>
            <a:off x="838200" y="6296248"/>
            <a:ext cx="2820987" cy="152400"/>
          </a:xfrm>
        </p:spPr>
        <p:txBody>
          <a:bodyPr/>
          <a:lstStyle/>
          <a:p>
            <a:endParaRPr lang="en-GB"/>
          </a:p>
        </p:txBody>
      </p:sp>
      <p:sp>
        <p:nvSpPr>
          <p:cNvPr id="15" name="Title 14"/>
          <p:cNvSpPr>
            <a:spLocks noGrp="1"/>
          </p:cNvSpPr>
          <p:nvPr>
            <p:ph type="title"/>
          </p:nvPr>
        </p:nvSpPr>
        <p:spPr>
          <a:xfrm>
            <a:off x="457200" y="1828800"/>
            <a:ext cx="3200400" cy="1752600"/>
          </a:xfrm>
        </p:spPr>
        <p:txBody>
          <a:bodyPr anchor="b"/>
          <a:lstStyle/>
          <a:p>
            <a:r>
              <a:rPr lang="en-US" smtClean="0"/>
              <a:t>Click to edit Master title style</a:t>
            </a:r>
            <a:endParaRPr lang="en-US"/>
          </a:p>
        </p:txBody>
      </p:sp>
      <p:sp>
        <p:nvSpPr>
          <p:cNvPr id="3" name="Text Placeholder 2"/>
          <p:cNvSpPr>
            <a:spLocks noGrp="1"/>
          </p:cNvSpPr>
          <p:nvPr>
            <p:ph type="body" sz="quarter" idx="13"/>
          </p:nvPr>
        </p:nvSpPr>
        <p:spPr>
          <a:xfrm>
            <a:off x="457200" y="3578224"/>
            <a:ext cx="3200645" cy="1459767"/>
          </a:xfrm>
        </p:spPr>
        <p:txBody>
          <a:bodyPr anchor="t">
            <a:normAutofit/>
          </a:bodyPr>
          <a:lstStyle>
            <a:lvl1pPr marL="0" indent="0" algn="r" defTabSz="914400" rtl="0" eaLnBrk="1" latinLnBrk="0" hangingPunct="1">
              <a:spcBef>
                <a:spcPct val="20000"/>
              </a:spcBef>
              <a:buClr>
                <a:schemeClr val="tx1">
                  <a:lumMod val="50000"/>
                  <a:lumOff val="50000"/>
                </a:schemeClr>
              </a:buClr>
              <a:buFont typeface="Wingdings" pitchFamily="2" charset="2"/>
              <a:buNone/>
              <a:defRPr lang="en-US" sz="1400" kern="1200" dirty="0" smtClean="0">
                <a:solidFill>
                  <a:schemeClr val="tx2"/>
                </a:solidFill>
                <a:latin typeface="+mn-lt"/>
                <a:ea typeface="+mn-ea"/>
                <a:cs typeface="+mn-cs"/>
              </a:defRPr>
            </a:lvl1pPr>
          </a:lstStyle>
          <a:p>
            <a:pPr lvl="0"/>
            <a:r>
              <a:rPr lang="en-US" smtClean="0"/>
              <a:t>Click to edit Master text styles</a:t>
            </a:r>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3429000"/>
            <a:ext cx="31242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57200" y="457200"/>
            <a:ext cx="31242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itle 1"/>
          <p:cNvSpPr>
            <a:spLocks noGrp="1"/>
          </p:cNvSpPr>
          <p:nvPr>
            <p:ph type="title"/>
          </p:nvPr>
        </p:nvSpPr>
        <p:spPr>
          <a:xfrm>
            <a:off x="4876800" y="457200"/>
            <a:ext cx="2819400" cy="5714999"/>
          </a:xfrm>
        </p:spPr>
        <p:txBody>
          <a:bodyPr/>
          <a:lstStyle/>
          <a:p>
            <a:r>
              <a:rPr lang="en-US" smtClean="0"/>
              <a:t>Click to edit Master title style</a:t>
            </a:r>
            <a:endParaRPr lang="en-US"/>
          </a:p>
        </p:txBody>
      </p:sp>
      <p:sp>
        <p:nvSpPr>
          <p:cNvPr id="9" name="Date Placeholder 8"/>
          <p:cNvSpPr>
            <a:spLocks noGrp="1"/>
          </p:cNvSpPr>
          <p:nvPr>
            <p:ph type="dt" sz="half" idx="10"/>
          </p:nvPr>
        </p:nvSpPr>
        <p:spPr/>
        <p:txBody>
          <a:bodyPr/>
          <a:lstStyle/>
          <a:p>
            <a:fld id="{AC373A58-60E6-4E0B-BE87-7DADA9009893}" type="datetimeFigureOut">
              <a:rPr lang="en-GB" smtClean="0"/>
              <a:t>08/01/2018</a:t>
            </a:fld>
            <a:endParaRPr lang="en-GB"/>
          </a:p>
        </p:txBody>
      </p:sp>
      <p:sp>
        <p:nvSpPr>
          <p:cNvPr id="13" name="Slide Number Placeholder 12"/>
          <p:cNvSpPr>
            <a:spLocks noGrp="1"/>
          </p:cNvSpPr>
          <p:nvPr>
            <p:ph type="sldNum" sz="quarter" idx="11"/>
          </p:nvPr>
        </p:nvSpPr>
        <p:spPr/>
        <p:txBody>
          <a:bodyPr/>
          <a:lstStyle/>
          <a:p>
            <a:fld id="{2616F149-074A-457B-B32A-2C9486DF31D2}" type="slidenum">
              <a:rPr lang="en-GB" smtClean="0"/>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275238"/>
            <a:ext cx="35814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675288"/>
            <a:ext cx="3581400" cy="2525112"/>
          </a:xfrm>
        </p:spPr>
        <p:txBody>
          <a:bodyPr anchor="t">
            <a:normAutofit/>
          </a:bodyPr>
          <a:lstStyle>
            <a:lvl1pPr marL="228600" indent="-182880">
              <a:defRPr sz="1400"/>
            </a:lvl1pPr>
            <a:lvl2pPr>
              <a:defRPr sz="1400"/>
            </a:lvl2pPr>
            <a:lvl3pPr>
              <a:defRPr sz="1400"/>
            </a:lvl3pPr>
            <a:lvl4pPr>
              <a:defRPr sz="1400" baseline="0"/>
            </a:lvl4pPr>
            <a:lvl5pPr>
              <a:buFont typeface="Wingdings" pitchFamily="2" charset="2"/>
              <a:buChar char="§"/>
              <a:defRPr sz="1400"/>
            </a:lvl5pPr>
            <a:lvl6pPr>
              <a:buFont typeface="Wingdings" pitchFamily="2" charset="2"/>
              <a:buChar cha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5" name="Text Placeholder 4"/>
          <p:cNvSpPr>
            <a:spLocks noGrp="1"/>
          </p:cNvSpPr>
          <p:nvPr>
            <p:ph type="body" sz="quarter" idx="3"/>
          </p:nvPr>
        </p:nvSpPr>
        <p:spPr>
          <a:xfrm>
            <a:off x="457199" y="3429000"/>
            <a:ext cx="35814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57199" y="3840162"/>
            <a:ext cx="3581400" cy="2515198"/>
          </a:xfrm>
        </p:spPr>
        <p:txBody>
          <a:bodyPr anchor="t">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11" name="Title 1"/>
          <p:cNvSpPr>
            <a:spLocks noGrp="1"/>
          </p:cNvSpPr>
          <p:nvPr>
            <p:ph type="title"/>
          </p:nvPr>
        </p:nvSpPr>
        <p:spPr>
          <a:xfrm>
            <a:off x="4876800" y="457200"/>
            <a:ext cx="2819400" cy="5714999"/>
          </a:xfrm>
        </p:spPr>
        <p:txBody>
          <a:bodyPr/>
          <a:lstStyle/>
          <a:p>
            <a:r>
              <a:rPr lang="en-US" smtClean="0"/>
              <a:t>Click to edit Master title style</a:t>
            </a:r>
            <a:endParaRPr lang="en-US"/>
          </a:p>
        </p:txBody>
      </p:sp>
      <p:sp>
        <p:nvSpPr>
          <p:cNvPr id="12" name="Date Placeholder 11"/>
          <p:cNvSpPr>
            <a:spLocks noGrp="1"/>
          </p:cNvSpPr>
          <p:nvPr>
            <p:ph type="dt" sz="half" idx="10"/>
          </p:nvPr>
        </p:nvSpPr>
        <p:spPr/>
        <p:txBody>
          <a:bodyPr/>
          <a:lstStyle/>
          <a:p>
            <a:fld id="{AC373A58-60E6-4E0B-BE87-7DADA9009893}" type="datetimeFigureOut">
              <a:rPr lang="en-GB" smtClean="0"/>
              <a:t>08/01/2018</a:t>
            </a:fld>
            <a:endParaRPr lang="en-GB"/>
          </a:p>
        </p:txBody>
      </p:sp>
      <p:sp>
        <p:nvSpPr>
          <p:cNvPr id="14" name="Slide Number Placeholder 13"/>
          <p:cNvSpPr>
            <a:spLocks noGrp="1"/>
          </p:cNvSpPr>
          <p:nvPr>
            <p:ph type="sldNum" sz="quarter" idx="11"/>
          </p:nvPr>
        </p:nvSpPr>
        <p:spPr/>
        <p:txBody>
          <a:bodyPr/>
          <a:lstStyle/>
          <a:p>
            <a:fld id="{2616F149-074A-457B-B32A-2C9486DF31D2}" type="slidenum">
              <a:rPr lang="en-GB" smtClean="0"/>
              <a:t>‹#›</a:t>
            </a:fld>
            <a:endParaRPr lang="en-GB"/>
          </a:p>
        </p:txBody>
      </p:sp>
      <p:sp>
        <p:nvSpPr>
          <p:cNvPr id="16" name="Footer Placeholder 15"/>
          <p:cNvSpPr>
            <a:spLocks noGrp="1"/>
          </p:cNvSpPr>
          <p:nvPr>
            <p:ph type="ftr" sz="quarter" idx="12"/>
          </p:nvPr>
        </p:nvSpPr>
        <p:spPr/>
        <p:txBody>
          <a:bodyPr/>
          <a:lstStyle/>
          <a:p>
            <a:endParaRPr lang="en-GB"/>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3733800" y="457200"/>
            <a:ext cx="3962400" cy="5715000"/>
          </a:xfrm>
        </p:spPr>
        <p:txBody>
          <a:bodyPr/>
          <a:lstStyle/>
          <a:p>
            <a:r>
              <a:rPr lang="en-US" smtClean="0"/>
              <a:t>Click to edit Master title style</a:t>
            </a:r>
            <a:endParaRPr lang="en-US" dirty="0"/>
          </a:p>
        </p:txBody>
      </p:sp>
      <p:sp>
        <p:nvSpPr>
          <p:cNvPr id="9" name="Date Placeholder 8"/>
          <p:cNvSpPr>
            <a:spLocks noGrp="1"/>
          </p:cNvSpPr>
          <p:nvPr>
            <p:ph type="dt" sz="half" idx="10"/>
          </p:nvPr>
        </p:nvSpPr>
        <p:spPr/>
        <p:txBody>
          <a:bodyPr/>
          <a:lstStyle/>
          <a:p>
            <a:fld id="{AC373A58-60E6-4E0B-BE87-7DADA9009893}" type="datetimeFigureOut">
              <a:rPr lang="en-GB" smtClean="0"/>
              <a:t>08/01/2018</a:t>
            </a:fld>
            <a:endParaRPr lang="en-GB"/>
          </a:p>
        </p:txBody>
      </p:sp>
      <p:sp>
        <p:nvSpPr>
          <p:cNvPr id="10" name="Slide Number Placeholder 9"/>
          <p:cNvSpPr>
            <a:spLocks noGrp="1"/>
          </p:cNvSpPr>
          <p:nvPr>
            <p:ph type="sldNum" sz="quarter" idx="11"/>
          </p:nvPr>
        </p:nvSpPr>
        <p:spPr/>
        <p:txBody>
          <a:bodyPr/>
          <a:lstStyle/>
          <a:p>
            <a:fld id="{2616F149-074A-457B-B32A-2C9486DF31D2}" type="slidenum">
              <a:rPr lang="en-GB" smtClean="0"/>
              <a:t>‹#›</a:t>
            </a:fld>
            <a:endParaRPr lang="en-GB"/>
          </a:p>
        </p:txBody>
      </p:sp>
      <p:sp>
        <p:nvSpPr>
          <p:cNvPr id="11" name="Footer Placeholder 10"/>
          <p:cNvSpPr>
            <a:spLocks noGrp="1"/>
          </p:cNvSpPr>
          <p:nvPr>
            <p:ph type="ftr" sz="quarter" idx="12"/>
          </p:nvPr>
        </p:nvSpPr>
        <p:spPr/>
        <p:txBody>
          <a:bodyPr/>
          <a:lstStyle/>
          <a:p>
            <a:endParaRPr lang="en-GB"/>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AC373A58-60E6-4E0B-BE87-7DADA9009893}" type="datetimeFigureOut">
              <a:rPr lang="en-GB" smtClean="0"/>
              <a:t>08/01/2018</a:t>
            </a:fld>
            <a:endParaRPr lang="en-GB"/>
          </a:p>
        </p:txBody>
      </p:sp>
      <p:sp>
        <p:nvSpPr>
          <p:cNvPr id="9" name="Slide Number Placeholder 8"/>
          <p:cNvSpPr>
            <a:spLocks noGrp="1"/>
          </p:cNvSpPr>
          <p:nvPr>
            <p:ph type="sldNum" sz="quarter" idx="11"/>
          </p:nvPr>
        </p:nvSpPr>
        <p:spPr/>
        <p:txBody>
          <a:bodyPr/>
          <a:lstStyle/>
          <a:p>
            <a:fld id="{2616F149-074A-457B-B32A-2C9486DF31D2}"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81600" y="1676400"/>
            <a:ext cx="2514600" cy="1874837"/>
          </a:xfrm>
        </p:spPr>
        <p:txBody>
          <a:bodyPr anchor="b">
            <a:normAutofit/>
          </a:bodyPr>
          <a:lstStyle>
            <a:lvl1pPr algn="r">
              <a:defRPr sz="2000" b="0">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304800" y="1676400"/>
            <a:ext cx="4700016" cy="3505200"/>
          </a:xfrm>
        </p:spPr>
        <p:txBody>
          <a:bodyPr>
            <a:normAutofit/>
          </a:bodyPr>
          <a:lstStyle>
            <a:lvl1pPr marL="228600" indent="-182880">
              <a:defRPr sz="1200"/>
            </a:lvl1pPr>
            <a:lvl2pPr>
              <a:defRPr sz="12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14" name="Text Placeholder 3"/>
          <p:cNvSpPr>
            <a:spLocks noGrp="1"/>
          </p:cNvSpPr>
          <p:nvPr>
            <p:ph type="body" sz="half" idx="2"/>
          </p:nvPr>
        </p:nvSpPr>
        <p:spPr>
          <a:xfrm>
            <a:off x="5486400" y="3552372"/>
            <a:ext cx="22098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5" name="Date Placeholder 14"/>
          <p:cNvSpPr>
            <a:spLocks noGrp="1"/>
          </p:cNvSpPr>
          <p:nvPr>
            <p:ph type="dt" sz="half" idx="10"/>
          </p:nvPr>
        </p:nvSpPr>
        <p:spPr/>
        <p:txBody>
          <a:bodyPr/>
          <a:lstStyle/>
          <a:p>
            <a:fld id="{AC373A58-60E6-4E0B-BE87-7DADA9009893}" type="datetimeFigureOut">
              <a:rPr lang="en-GB" smtClean="0"/>
              <a:t>08/01/2018</a:t>
            </a:fld>
            <a:endParaRPr lang="en-GB"/>
          </a:p>
        </p:txBody>
      </p:sp>
      <p:sp>
        <p:nvSpPr>
          <p:cNvPr id="16" name="Slide Number Placeholder 15"/>
          <p:cNvSpPr>
            <a:spLocks noGrp="1"/>
          </p:cNvSpPr>
          <p:nvPr>
            <p:ph type="sldNum" sz="quarter" idx="11"/>
          </p:nvPr>
        </p:nvSpPr>
        <p:spPr/>
        <p:txBody>
          <a:bodyPr/>
          <a:lstStyle/>
          <a:p>
            <a:fld id="{2616F149-074A-457B-B32A-2C9486DF31D2}"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04800" y="1676400"/>
            <a:ext cx="4696967" cy="35052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11" name="Title 1"/>
          <p:cNvSpPr>
            <a:spLocks noGrp="1"/>
          </p:cNvSpPr>
          <p:nvPr>
            <p:ph type="title"/>
          </p:nvPr>
        </p:nvSpPr>
        <p:spPr>
          <a:xfrm>
            <a:off x="5181600" y="1676400"/>
            <a:ext cx="2514600" cy="1875972"/>
          </a:xfrm>
        </p:spPr>
        <p:txBody>
          <a:bodyPr anchor="b">
            <a:normAutofit/>
          </a:bodyPr>
          <a:lstStyle>
            <a:lvl1pPr algn="r">
              <a:defRPr sz="2000" b="0">
                <a:effectLst/>
              </a:defRPr>
            </a:lvl1pPr>
          </a:lstStyle>
          <a:p>
            <a:r>
              <a:rPr lang="en-US" smtClean="0"/>
              <a:t>Click to edit Master title style</a:t>
            </a:r>
            <a:endParaRPr lang="en-US" dirty="0"/>
          </a:p>
        </p:txBody>
      </p:sp>
      <p:sp>
        <p:nvSpPr>
          <p:cNvPr id="12" name="Text Placeholder 3"/>
          <p:cNvSpPr>
            <a:spLocks noGrp="1"/>
          </p:cNvSpPr>
          <p:nvPr>
            <p:ph type="body" sz="half" idx="2"/>
          </p:nvPr>
        </p:nvSpPr>
        <p:spPr>
          <a:xfrm>
            <a:off x="5486400" y="3552372"/>
            <a:ext cx="22098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6" name="Date Placeholder 15"/>
          <p:cNvSpPr>
            <a:spLocks noGrp="1"/>
          </p:cNvSpPr>
          <p:nvPr>
            <p:ph type="dt" sz="half" idx="10"/>
          </p:nvPr>
        </p:nvSpPr>
        <p:spPr/>
        <p:txBody>
          <a:bodyPr/>
          <a:lstStyle/>
          <a:p>
            <a:fld id="{AC373A58-60E6-4E0B-BE87-7DADA9009893}" type="datetimeFigureOut">
              <a:rPr lang="en-GB" smtClean="0"/>
              <a:t>08/01/2018</a:t>
            </a:fld>
            <a:endParaRPr lang="en-GB"/>
          </a:p>
        </p:txBody>
      </p:sp>
      <p:sp>
        <p:nvSpPr>
          <p:cNvPr id="17" name="Slide Number Placeholder 16"/>
          <p:cNvSpPr>
            <a:spLocks noGrp="1"/>
          </p:cNvSpPr>
          <p:nvPr>
            <p:ph type="sldNum" sz="quarter" idx="11"/>
          </p:nvPr>
        </p:nvSpPr>
        <p:spPr/>
        <p:txBody>
          <a:bodyPr/>
          <a:lstStyle/>
          <a:p>
            <a:fld id="{2616F149-074A-457B-B32A-2C9486DF31D2}" type="slidenum">
              <a:rPr lang="en-GB" smtClean="0"/>
              <a:t>‹#›</a:t>
            </a:fld>
            <a:endParaRPr lang="en-GB"/>
          </a:p>
        </p:txBody>
      </p:sp>
      <p:sp>
        <p:nvSpPr>
          <p:cNvPr id="18" name="Footer Placeholder 17"/>
          <p:cNvSpPr>
            <a:spLocks noGrp="1"/>
          </p:cNvSpPr>
          <p:nvPr>
            <p:ph type="ftr" sz="quarter" idx="12"/>
          </p:nvPr>
        </p:nvSpPr>
        <p:spPr/>
        <p:txBody>
          <a:bodyPr/>
          <a:lstStyle/>
          <a:p>
            <a:endParaRPr lang="en-GB"/>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Date Placeholder 12"/>
          <p:cNvSpPr>
            <a:spLocks noGrp="1"/>
          </p:cNvSpPr>
          <p:nvPr>
            <p:ph type="dt" sz="half" idx="10"/>
          </p:nvPr>
        </p:nvSpPr>
        <p:spPr/>
        <p:txBody>
          <a:bodyPr/>
          <a:lstStyle/>
          <a:p>
            <a:fld id="{AC373A58-60E6-4E0B-BE87-7DADA9009893}" type="datetimeFigureOut">
              <a:rPr lang="en-GB" smtClean="0"/>
              <a:t>08/01/2018</a:t>
            </a:fld>
            <a:endParaRPr lang="en-GB"/>
          </a:p>
        </p:txBody>
      </p:sp>
      <p:sp>
        <p:nvSpPr>
          <p:cNvPr id="14" name="Slide Number Placeholder 13"/>
          <p:cNvSpPr>
            <a:spLocks noGrp="1"/>
          </p:cNvSpPr>
          <p:nvPr>
            <p:ph type="sldNum" sz="quarter" idx="11"/>
          </p:nvPr>
        </p:nvSpPr>
        <p:spPr/>
        <p:txBody>
          <a:bodyPr/>
          <a:lstStyle/>
          <a:p>
            <a:fld id="{2616F149-074A-457B-B32A-2C9486DF31D2}" type="slidenum">
              <a:rPr lang="en-GB" smtClean="0"/>
              <a:t>‹#›</a:t>
            </a:fld>
            <a:endParaRPr lang="en-GB"/>
          </a:p>
        </p:txBody>
      </p:sp>
      <p:sp>
        <p:nvSpPr>
          <p:cNvPr id="15" name="Footer Placeholder 14"/>
          <p:cNvSpPr>
            <a:spLocks noGrp="1"/>
          </p:cNvSpPr>
          <p:nvPr>
            <p:ph type="ftr" sz="quarter" idx="12"/>
          </p:nvPr>
        </p:nvSpPr>
        <p:spPr/>
        <p:txBody>
          <a:bodyPr/>
          <a:lstStyle/>
          <a:p>
            <a:endParaRPr lang="en-GB"/>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Date Placeholder 12"/>
          <p:cNvSpPr>
            <a:spLocks noGrp="1"/>
          </p:cNvSpPr>
          <p:nvPr>
            <p:ph type="dt" sz="half" idx="10"/>
          </p:nvPr>
        </p:nvSpPr>
        <p:spPr/>
        <p:txBody>
          <a:bodyPr/>
          <a:lstStyle/>
          <a:p>
            <a:fld id="{AC373A58-60E6-4E0B-BE87-7DADA9009893}" type="datetimeFigureOut">
              <a:rPr lang="en-GB" smtClean="0"/>
              <a:t>08/01/2018</a:t>
            </a:fld>
            <a:endParaRPr lang="en-GB"/>
          </a:p>
        </p:txBody>
      </p:sp>
      <p:sp>
        <p:nvSpPr>
          <p:cNvPr id="14" name="Slide Number Placeholder 13"/>
          <p:cNvSpPr>
            <a:spLocks noGrp="1"/>
          </p:cNvSpPr>
          <p:nvPr>
            <p:ph type="sldNum" sz="quarter" idx="11"/>
          </p:nvPr>
        </p:nvSpPr>
        <p:spPr/>
        <p:txBody>
          <a:bodyPr/>
          <a:lstStyle/>
          <a:p>
            <a:fld id="{2616F149-074A-457B-B32A-2C9486DF31D2}" type="slidenum">
              <a:rPr lang="en-GB" smtClean="0"/>
              <a:t>‹#›</a:t>
            </a:fld>
            <a:endParaRPr lang="en-GB"/>
          </a:p>
        </p:txBody>
      </p:sp>
      <p:sp>
        <p:nvSpPr>
          <p:cNvPr id="15" name="Footer Placeholder 14"/>
          <p:cNvSpPr>
            <a:spLocks noGrp="1"/>
          </p:cNvSpPr>
          <p:nvPr>
            <p:ph type="ftr" sz="quarter" idx="12"/>
          </p:nvPr>
        </p:nvSpPr>
        <p:spPr/>
        <p:txBody>
          <a:bodyPr/>
          <a:lstStyle/>
          <a:p>
            <a:endParaRPr lang="en-GB"/>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2" name="Picture 11" descr="sphere2.png"/>
          <p:cNvPicPr>
            <a:picLocks noChangeAspect="1"/>
          </p:cNvPicPr>
          <p:nvPr/>
        </p:nvPicPr>
        <p:blipFill>
          <a:blip r:embed="rId13" cstate="print"/>
          <a:stretch>
            <a:fillRect/>
          </a:stretch>
        </p:blipFill>
        <p:spPr>
          <a:xfrm>
            <a:off x="8823693" y="0"/>
            <a:ext cx="320307" cy="6858000"/>
          </a:xfrm>
          <a:prstGeom prst="rect">
            <a:avLst/>
          </a:prstGeom>
        </p:spPr>
      </p:pic>
      <p:sp>
        <p:nvSpPr>
          <p:cNvPr id="2" name="Title Placeholder 1"/>
          <p:cNvSpPr>
            <a:spLocks noGrp="1"/>
          </p:cNvSpPr>
          <p:nvPr>
            <p:ph type="title"/>
          </p:nvPr>
        </p:nvSpPr>
        <p:spPr>
          <a:xfrm>
            <a:off x="4876800" y="457200"/>
            <a:ext cx="2819400" cy="57150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457200"/>
            <a:ext cx="3657600" cy="5714999"/>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Slide Number Placeholder 7"/>
          <p:cNvSpPr>
            <a:spLocks noGrp="1"/>
          </p:cNvSpPr>
          <p:nvPr>
            <p:ph type="sldNum" sz="quarter" idx="4"/>
          </p:nvPr>
        </p:nvSpPr>
        <p:spPr>
          <a:xfrm>
            <a:off x="7772400" y="6400800"/>
            <a:ext cx="533400" cy="152400"/>
          </a:xfrm>
          <a:prstGeom prst="rect">
            <a:avLst/>
          </a:prstGeom>
        </p:spPr>
        <p:txBody>
          <a:bodyPr vert="horz" lIns="91440" tIns="45720" rIns="91440" bIns="45720" rtlCol="0" anchor="ctr"/>
          <a:lstStyle>
            <a:lvl1pPr algn="ctr">
              <a:defRPr sz="1050">
                <a:solidFill>
                  <a:schemeClr val="tx1">
                    <a:lumMod val="50000"/>
                    <a:lumOff val="50000"/>
                  </a:schemeClr>
                </a:solidFill>
              </a:defRPr>
            </a:lvl1pPr>
          </a:lstStyle>
          <a:p>
            <a:fld id="{2616F149-074A-457B-B32A-2C9486DF31D2}" type="slidenum">
              <a:rPr lang="en-GB" smtClean="0"/>
              <a:t>‹#›</a:t>
            </a:fld>
            <a:endParaRPr lang="en-GB"/>
          </a:p>
        </p:txBody>
      </p:sp>
      <p:sp>
        <p:nvSpPr>
          <p:cNvPr id="9" name="Date Placeholder 8"/>
          <p:cNvSpPr>
            <a:spLocks noGrp="1"/>
          </p:cNvSpPr>
          <p:nvPr>
            <p:ph type="dt" sz="half" idx="2"/>
          </p:nvPr>
        </p:nvSpPr>
        <p:spPr>
          <a:xfrm>
            <a:off x="4876801" y="6426201"/>
            <a:ext cx="2819399" cy="126999"/>
          </a:xfrm>
          <a:prstGeom prst="rect">
            <a:avLst/>
          </a:prstGeom>
        </p:spPr>
        <p:txBody>
          <a:bodyPr vert="horz" lIns="91440" tIns="45720" rIns="91440" bIns="45720" rtlCol="0" anchor="ctr"/>
          <a:lstStyle>
            <a:lvl1pPr algn="r">
              <a:defRPr sz="1050">
                <a:solidFill>
                  <a:schemeClr val="tx1">
                    <a:lumMod val="50000"/>
                    <a:lumOff val="50000"/>
                  </a:schemeClr>
                </a:solidFill>
              </a:defRPr>
            </a:lvl1pPr>
          </a:lstStyle>
          <a:p>
            <a:fld id="{AC373A58-60E6-4E0B-BE87-7DADA9009893}" type="datetimeFigureOut">
              <a:rPr lang="en-GB" smtClean="0"/>
              <a:t>08/01/2018</a:t>
            </a:fld>
            <a:endParaRPr lang="en-GB"/>
          </a:p>
        </p:txBody>
      </p:sp>
      <p:sp>
        <p:nvSpPr>
          <p:cNvPr id="10" name="Footer Placeholder 9"/>
          <p:cNvSpPr>
            <a:spLocks noGrp="1"/>
          </p:cNvSpPr>
          <p:nvPr>
            <p:ph type="ftr" sz="quarter" idx="3"/>
          </p:nvPr>
        </p:nvSpPr>
        <p:spPr>
          <a:xfrm>
            <a:off x="4875213" y="6296248"/>
            <a:ext cx="2820987" cy="152400"/>
          </a:xfrm>
          <a:prstGeom prst="rect">
            <a:avLst/>
          </a:prstGeom>
        </p:spPr>
        <p:txBody>
          <a:bodyPr vert="horz" lIns="91440" tIns="45720" rIns="91440" bIns="45720" rtlCol="0" anchor="b"/>
          <a:lstStyle>
            <a:lvl1pPr algn="r">
              <a:defRPr sz="1050">
                <a:solidFill>
                  <a:schemeClr val="tx1"/>
                </a:solidFill>
              </a:defRPr>
            </a:lvl1pPr>
          </a:lstStyle>
          <a:p>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iming>
    <p:tnLst>
      <p:par>
        <p:cTn id="1" dur="indefinite" restart="never" nodeType="tmRoot"/>
      </p:par>
    </p:tnLst>
  </p:timing>
  <p:txStyles>
    <p:titleStyle>
      <a:lvl1pPr algn="r" defTabSz="914400" rtl="0" eaLnBrk="1" latinLnBrk="0" hangingPunct="1">
        <a:spcBef>
          <a:spcPct val="0"/>
        </a:spcBef>
        <a:buNone/>
        <a:defRPr sz="2800" kern="1200">
          <a:gradFill>
            <a:gsLst>
              <a:gs pos="0">
                <a:schemeClr val="tx1">
                  <a:lumMod val="50000"/>
                </a:schemeClr>
              </a:gs>
              <a:gs pos="61000">
                <a:schemeClr val="tx1"/>
              </a:gs>
            </a:gsLst>
            <a:lin ang="5400000" scaled="0"/>
          </a:gradFill>
          <a:effectLst/>
          <a:latin typeface="+mj-lt"/>
          <a:ea typeface="+mj-ea"/>
          <a:cs typeface="+mj-cs"/>
        </a:defRPr>
      </a:lvl1pPr>
    </p:titleStyle>
    <p:bodyStyle>
      <a:lvl1pPr marL="182880" indent="-182880" algn="l" defTabSz="914400" rtl="0" eaLnBrk="1" latinLnBrk="0" hangingPunct="1">
        <a:spcBef>
          <a:spcPct val="20000"/>
        </a:spcBef>
        <a:buClr>
          <a:schemeClr val="tx1">
            <a:lumMod val="50000"/>
            <a:lumOff val="50000"/>
          </a:schemeClr>
        </a:buClr>
        <a:buFont typeface="Wingdings" pitchFamily="2" charset="2"/>
        <a:buChar char="§"/>
        <a:defRPr sz="1800" kern="1200">
          <a:solidFill>
            <a:schemeClr val="tx1">
              <a:lumMod val="85000"/>
            </a:schemeClr>
          </a:solidFill>
          <a:latin typeface="+mn-lt"/>
          <a:ea typeface="+mn-ea"/>
          <a:cs typeface="+mn-cs"/>
        </a:defRPr>
      </a:lvl1pPr>
      <a:lvl2pPr marL="41148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2pPr>
      <a:lvl3pPr marL="59436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3pPr>
      <a:lvl4pPr marL="77724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4pPr>
      <a:lvl5pPr marL="96012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fontScale="92500" lnSpcReduction="20000"/>
          </a:bodyPr>
          <a:lstStyle/>
          <a:p>
            <a:pPr algn="ctr">
              <a:spcAft>
                <a:spcPts val="0"/>
              </a:spcAft>
            </a:pPr>
            <a:r>
              <a:rPr lang="en-US" b="1" dirty="0">
                <a:solidFill>
                  <a:schemeClr val="tx1"/>
                </a:solidFill>
                <a:latin typeface="Times New Roman"/>
                <a:ea typeface="Calibri"/>
                <a:cs typeface="Times New Roman"/>
              </a:rPr>
              <a:t>Student Name: Moses </a:t>
            </a:r>
            <a:r>
              <a:rPr lang="en-US" b="1" dirty="0" err="1">
                <a:solidFill>
                  <a:schemeClr val="tx1"/>
                </a:solidFill>
                <a:latin typeface="Times New Roman"/>
                <a:ea typeface="Calibri"/>
                <a:cs typeface="Times New Roman"/>
              </a:rPr>
              <a:t>Makanga</a:t>
            </a:r>
            <a:endParaRPr lang="en-GB" b="1" dirty="0">
              <a:solidFill>
                <a:schemeClr val="tx1"/>
              </a:solidFill>
              <a:ea typeface="Calibri"/>
              <a:cs typeface="Times New Roman"/>
            </a:endParaRPr>
          </a:p>
          <a:p>
            <a:pPr algn="ctr">
              <a:spcAft>
                <a:spcPts val="0"/>
              </a:spcAft>
            </a:pPr>
            <a:r>
              <a:rPr lang="en-US" b="1" dirty="0">
                <a:solidFill>
                  <a:schemeClr val="tx1"/>
                </a:solidFill>
                <a:latin typeface="Times New Roman"/>
                <a:ea typeface="Calibri"/>
                <a:cs typeface="Times New Roman"/>
              </a:rPr>
              <a:t>Student Number: 1707053</a:t>
            </a:r>
            <a:endParaRPr lang="en-GB" b="1" dirty="0">
              <a:solidFill>
                <a:schemeClr val="tx1"/>
              </a:solidFill>
              <a:ea typeface="Calibri"/>
              <a:cs typeface="Times New Roman"/>
            </a:endParaRPr>
          </a:p>
          <a:p>
            <a:pPr algn="ctr">
              <a:spcAft>
                <a:spcPts val="0"/>
              </a:spcAft>
            </a:pPr>
            <a:r>
              <a:rPr lang="en-US" b="1" dirty="0">
                <a:solidFill>
                  <a:schemeClr val="tx1"/>
                </a:solidFill>
                <a:latin typeface="Times New Roman"/>
                <a:ea typeface="Calibri"/>
                <a:cs typeface="Times New Roman"/>
              </a:rPr>
              <a:t>Course Number: BMSK4001</a:t>
            </a:r>
            <a:endParaRPr lang="en-GB" b="1" dirty="0">
              <a:solidFill>
                <a:schemeClr val="tx1"/>
              </a:solidFill>
              <a:ea typeface="Calibri"/>
              <a:cs typeface="Times New Roman"/>
            </a:endParaRPr>
          </a:p>
          <a:p>
            <a:pPr algn="ctr">
              <a:spcAft>
                <a:spcPts val="0"/>
              </a:spcAft>
            </a:pPr>
            <a:r>
              <a:rPr lang="en-US" b="1" dirty="0">
                <a:solidFill>
                  <a:schemeClr val="tx1"/>
                </a:solidFill>
                <a:latin typeface="Times New Roman"/>
                <a:ea typeface="Calibri"/>
                <a:cs typeface="Times New Roman"/>
              </a:rPr>
              <a:t>Course Title: Academic and Employability Skills </a:t>
            </a:r>
            <a:endParaRPr lang="en-GB" b="1" dirty="0">
              <a:solidFill>
                <a:schemeClr val="tx1"/>
              </a:solidFill>
              <a:ea typeface="Calibri"/>
              <a:cs typeface="Times New Roman"/>
            </a:endParaRPr>
          </a:p>
          <a:p>
            <a:pPr algn="ctr">
              <a:spcAft>
                <a:spcPts val="0"/>
              </a:spcAft>
            </a:pPr>
            <a:r>
              <a:rPr lang="en-US" b="1" dirty="0">
                <a:solidFill>
                  <a:schemeClr val="tx1"/>
                </a:solidFill>
                <a:latin typeface="Times New Roman"/>
                <a:ea typeface="Calibri"/>
                <a:cs typeface="Times New Roman"/>
              </a:rPr>
              <a:t>Lecturer: Peter Allen</a:t>
            </a:r>
            <a:endParaRPr lang="en-GB" b="1" dirty="0">
              <a:solidFill>
                <a:schemeClr val="tx1"/>
              </a:solidFill>
              <a:ea typeface="Calibri"/>
              <a:cs typeface="Times New Roman"/>
            </a:endParaRPr>
          </a:p>
          <a:p>
            <a:pPr algn="ctr">
              <a:spcAft>
                <a:spcPts val="0"/>
              </a:spcAft>
            </a:pPr>
            <a:r>
              <a:rPr lang="en-US" b="1" dirty="0">
                <a:solidFill>
                  <a:schemeClr val="tx1"/>
                </a:solidFill>
                <a:latin typeface="Times New Roman"/>
                <a:ea typeface="Calibri"/>
                <a:cs typeface="Times New Roman"/>
              </a:rPr>
              <a:t>Date: 07/01/2018</a:t>
            </a:r>
            <a:endParaRPr lang="en-GB" b="1" dirty="0">
              <a:solidFill>
                <a:schemeClr val="tx1"/>
              </a:solidFill>
              <a:ea typeface="Calibri"/>
              <a:cs typeface="Times New Roman"/>
            </a:endParaRPr>
          </a:p>
          <a:p>
            <a:pPr algn="ctr">
              <a:spcAft>
                <a:spcPts val="0"/>
              </a:spcAft>
            </a:pPr>
            <a:r>
              <a:rPr lang="en-US" b="1" dirty="0">
                <a:solidFill>
                  <a:schemeClr val="tx1"/>
                </a:solidFill>
                <a:latin typeface="Times New Roman"/>
                <a:ea typeface="Calibri"/>
                <a:cs typeface="Times New Roman"/>
              </a:rPr>
              <a:t> </a:t>
            </a:r>
            <a:endParaRPr lang="en-GB" b="1" dirty="0">
              <a:solidFill>
                <a:schemeClr val="tx1"/>
              </a:solidFill>
              <a:ea typeface="Calibri"/>
              <a:cs typeface="Times New Roman"/>
            </a:endParaRPr>
          </a:p>
          <a:p>
            <a:pPr algn="ctr">
              <a:spcAft>
                <a:spcPts val="0"/>
              </a:spcAft>
            </a:pPr>
            <a:r>
              <a:rPr lang="en-US" b="1" dirty="0">
                <a:solidFill>
                  <a:schemeClr val="tx1"/>
                </a:solidFill>
                <a:latin typeface="Times New Roman"/>
                <a:ea typeface="Calibri"/>
                <a:cs typeface="Times New Roman"/>
              </a:rPr>
              <a:t>University of Wales Trinity Saint David’s</a:t>
            </a:r>
            <a:endParaRPr lang="en-GB" b="1" dirty="0">
              <a:solidFill>
                <a:schemeClr val="tx1"/>
              </a:solidFill>
              <a:ea typeface="Calibri"/>
              <a:cs typeface="Times New Roman"/>
            </a:endParaRPr>
          </a:p>
          <a:p>
            <a:pPr algn="ctr">
              <a:lnSpc>
                <a:spcPct val="150000"/>
              </a:lnSpc>
              <a:spcAft>
                <a:spcPts val="0"/>
              </a:spcAft>
            </a:pPr>
            <a:r>
              <a:rPr lang="en-US" sz="1600" b="1" dirty="0">
                <a:solidFill>
                  <a:srgbClr val="000000"/>
                </a:solidFill>
                <a:latin typeface="Times New Roman"/>
                <a:ea typeface="Calibri"/>
                <a:cs typeface="Times New Roman"/>
              </a:rPr>
              <a:t> </a:t>
            </a:r>
            <a:endParaRPr lang="en-GB" dirty="0">
              <a:ea typeface="Calibri"/>
              <a:cs typeface="Times New Roman"/>
            </a:endParaRPr>
          </a:p>
          <a:p>
            <a:endParaRPr lang="en-GB" dirty="0"/>
          </a:p>
        </p:txBody>
      </p:sp>
      <p:sp>
        <p:nvSpPr>
          <p:cNvPr id="2" name="Title 1"/>
          <p:cNvSpPr>
            <a:spLocks noGrp="1"/>
          </p:cNvSpPr>
          <p:nvPr>
            <p:ph type="title"/>
          </p:nvPr>
        </p:nvSpPr>
        <p:spPr>
          <a:xfrm>
            <a:off x="1619672" y="1556792"/>
            <a:ext cx="5717232" cy="2133600"/>
          </a:xfrm>
        </p:spPr>
        <p:txBody>
          <a:bodyPr>
            <a:normAutofit fontScale="90000"/>
          </a:bodyPr>
          <a:lstStyle/>
          <a:p>
            <a:pPr algn="ctr">
              <a:spcAft>
                <a:spcPts val="0"/>
              </a:spcAft>
            </a:pPr>
            <a:r>
              <a:rPr lang="en-US" sz="6000" b="1" dirty="0">
                <a:latin typeface="Times New Roman"/>
                <a:ea typeface="Calibri"/>
                <a:cs typeface="Times New Roman"/>
              </a:rPr>
              <a:t>Employability Skills </a:t>
            </a:r>
            <a:r>
              <a:rPr lang="en-GB" sz="800" dirty="0">
                <a:ea typeface="Calibri"/>
                <a:cs typeface="Times New Roman"/>
              </a:rPr>
              <a:t/>
            </a:r>
            <a:br>
              <a:rPr lang="en-GB" sz="800" dirty="0">
                <a:ea typeface="Calibri"/>
                <a:cs typeface="Times New Roman"/>
              </a:rPr>
            </a:br>
            <a:endParaRPr lang="en-GB" dirty="0"/>
          </a:p>
        </p:txBody>
      </p:sp>
    </p:spTree>
    <p:extLst>
      <p:ext uri="{BB962C8B-B14F-4D97-AF65-F5344CB8AC3E}">
        <p14:creationId xmlns:p14="http://schemas.microsoft.com/office/powerpoint/2010/main" val="2564254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57200"/>
            <a:ext cx="6419056" cy="5714999"/>
          </a:xfrm>
        </p:spPr>
        <p:txBody>
          <a:bodyPr>
            <a:noAutofit/>
          </a:bodyPr>
          <a:lstStyle/>
          <a:p>
            <a:pPr>
              <a:lnSpc>
                <a:spcPct val="150000"/>
              </a:lnSpc>
              <a:spcAft>
                <a:spcPts val="0"/>
              </a:spcAft>
            </a:pPr>
            <a:r>
              <a:rPr lang="en-US" sz="1400" b="1" dirty="0">
                <a:solidFill>
                  <a:schemeClr val="tx1"/>
                </a:solidFill>
                <a:latin typeface="Times New Roman" pitchFamily="18" charset="0"/>
                <a:ea typeface="Calibri"/>
                <a:cs typeface="Times New Roman" pitchFamily="18" charset="0"/>
              </a:rPr>
              <a:t>Contents</a:t>
            </a:r>
            <a:endParaRPr lang="en-GB" sz="1200" dirty="0">
              <a:solidFill>
                <a:schemeClr val="tx1"/>
              </a:solidFill>
              <a:latin typeface="Times New Roman" pitchFamily="18" charset="0"/>
              <a:ea typeface="Calibri"/>
              <a:cs typeface="Times New Roman" pitchFamily="18" charset="0"/>
            </a:endParaRPr>
          </a:p>
          <a:p>
            <a:pPr marL="0" indent="0">
              <a:lnSpc>
                <a:spcPct val="150000"/>
              </a:lnSpc>
              <a:spcAft>
                <a:spcPts val="0"/>
              </a:spcAft>
              <a:buNone/>
            </a:pPr>
            <a:r>
              <a:rPr lang="en-US" sz="1200" b="1" dirty="0">
                <a:solidFill>
                  <a:schemeClr val="tx1"/>
                </a:solidFill>
                <a:latin typeface="Times New Roman" pitchFamily="18" charset="0"/>
                <a:ea typeface="Calibri"/>
                <a:cs typeface="Times New Roman" pitchFamily="18" charset="0"/>
              </a:rPr>
              <a:t> </a:t>
            </a:r>
            <a:endParaRPr lang="en-GB" sz="800" dirty="0">
              <a:solidFill>
                <a:schemeClr val="tx1"/>
              </a:solidFill>
              <a:latin typeface="Times New Roman" pitchFamily="18" charset="0"/>
              <a:ea typeface="Calibri"/>
              <a:cs typeface="Times New Roman" pitchFamily="18" charset="0"/>
            </a:endParaRPr>
          </a:p>
          <a:p>
            <a:pPr marL="0" lvl="0" indent="0">
              <a:lnSpc>
                <a:spcPct val="150000"/>
              </a:lnSpc>
              <a:spcAft>
                <a:spcPts val="0"/>
              </a:spcAft>
              <a:buNone/>
            </a:pPr>
            <a:r>
              <a:rPr lang="en-US" sz="1200" b="1" dirty="0" smtClean="0">
                <a:solidFill>
                  <a:schemeClr val="tx1"/>
                </a:solidFill>
                <a:latin typeface="Times New Roman" pitchFamily="18" charset="0"/>
                <a:ea typeface="Calibri"/>
                <a:cs typeface="Times New Roman" pitchFamily="18" charset="0"/>
              </a:rPr>
              <a:t>1. Introduction</a:t>
            </a:r>
            <a:endParaRPr lang="en-GB" sz="900" dirty="0" smtClean="0">
              <a:solidFill>
                <a:schemeClr val="tx1"/>
              </a:solidFill>
              <a:latin typeface="Times New Roman" pitchFamily="18" charset="0"/>
              <a:ea typeface="Calibri"/>
              <a:cs typeface="Times New Roman" pitchFamily="18" charset="0"/>
            </a:endParaRPr>
          </a:p>
          <a:p>
            <a:pPr marL="342900" lvl="0" indent="-342900">
              <a:lnSpc>
                <a:spcPct val="150000"/>
              </a:lnSpc>
              <a:spcAft>
                <a:spcPts val="0"/>
              </a:spcAft>
              <a:buFont typeface="+mj-lt"/>
              <a:buAutoNum type="arabicPeriod"/>
            </a:pPr>
            <a:endParaRPr lang="en-GB" sz="900" b="1" dirty="0">
              <a:solidFill>
                <a:schemeClr val="tx1"/>
              </a:solidFill>
              <a:latin typeface="Times New Roman" pitchFamily="18" charset="0"/>
              <a:ea typeface="Calibri"/>
              <a:cs typeface="Times New Roman" pitchFamily="18" charset="0"/>
            </a:endParaRPr>
          </a:p>
          <a:p>
            <a:pPr marL="0" lvl="0" indent="0">
              <a:lnSpc>
                <a:spcPct val="150000"/>
              </a:lnSpc>
              <a:spcAft>
                <a:spcPts val="0"/>
              </a:spcAft>
              <a:buNone/>
            </a:pPr>
            <a:r>
              <a:rPr lang="en-US" sz="1200" b="1" dirty="0" smtClean="0">
                <a:solidFill>
                  <a:schemeClr val="tx1"/>
                </a:solidFill>
                <a:latin typeface="Times New Roman" pitchFamily="18" charset="0"/>
                <a:ea typeface="Calibri"/>
                <a:cs typeface="Times New Roman" pitchFamily="18" charset="0"/>
              </a:rPr>
              <a:t>2. Employability Skills</a:t>
            </a:r>
            <a:endParaRPr lang="en-US" sz="1200" dirty="0">
              <a:solidFill>
                <a:schemeClr val="tx1"/>
              </a:solidFill>
              <a:latin typeface="Times New Roman" pitchFamily="18" charset="0"/>
              <a:ea typeface="Calibri"/>
              <a:cs typeface="Times New Roman" pitchFamily="18" charset="0"/>
            </a:endParaRPr>
          </a:p>
          <a:p>
            <a:pPr marL="0" lvl="0" indent="0">
              <a:lnSpc>
                <a:spcPct val="150000"/>
              </a:lnSpc>
              <a:spcAft>
                <a:spcPts val="0"/>
              </a:spcAft>
              <a:buNone/>
            </a:pPr>
            <a:r>
              <a:rPr lang="en-GB" sz="1200" dirty="0" smtClean="0">
                <a:solidFill>
                  <a:schemeClr val="tx1"/>
                </a:solidFill>
                <a:latin typeface="Times New Roman" pitchFamily="18" charset="0"/>
                <a:ea typeface="Calibri"/>
                <a:cs typeface="Times New Roman" pitchFamily="18" charset="0"/>
              </a:rPr>
              <a:t>2.1. Benefits </a:t>
            </a:r>
            <a:r>
              <a:rPr lang="en-GB" sz="1200" dirty="0">
                <a:solidFill>
                  <a:schemeClr val="tx1"/>
                </a:solidFill>
                <a:latin typeface="Times New Roman" pitchFamily="18" charset="0"/>
                <a:ea typeface="Calibri"/>
                <a:cs typeface="Times New Roman" pitchFamily="18" charset="0"/>
              </a:rPr>
              <a:t>of Employability Skills</a:t>
            </a:r>
          </a:p>
          <a:p>
            <a:pPr marL="0" lvl="0" indent="0">
              <a:lnSpc>
                <a:spcPct val="150000"/>
              </a:lnSpc>
              <a:spcAft>
                <a:spcPts val="0"/>
              </a:spcAft>
              <a:buNone/>
            </a:pPr>
            <a:r>
              <a:rPr lang="en-GB" sz="1200" dirty="0" smtClean="0">
                <a:solidFill>
                  <a:schemeClr val="tx1"/>
                </a:solidFill>
                <a:latin typeface="Times New Roman" pitchFamily="18" charset="0"/>
                <a:ea typeface="Calibri"/>
                <a:cs typeface="Times New Roman" pitchFamily="18" charset="0"/>
              </a:rPr>
              <a:t>2.2. Skills </a:t>
            </a:r>
            <a:r>
              <a:rPr lang="en-GB" sz="1200" dirty="0">
                <a:solidFill>
                  <a:schemeClr val="tx1"/>
                </a:solidFill>
                <a:latin typeface="Times New Roman" pitchFamily="18" charset="0"/>
                <a:ea typeface="Calibri"/>
                <a:cs typeface="Times New Roman" pitchFamily="18" charset="0"/>
              </a:rPr>
              <a:t>I have</a:t>
            </a:r>
          </a:p>
          <a:p>
            <a:pPr marL="0" lvl="0" indent="0">
              <a:lnSpc>
                <a:spcPct val="150000"/>
              </a:lnSpc>
              <a:spcAft>
                <a:spcPts val="0"/>
              </a:spcAft>
              <a:buNone/>
            </a:pPr>
            <a:r>
              <a:rPr lang="en-GB" sz="1200" dirty="0" smtClean="0">
                <a:solidFill>
                  <a:schemeClr val="tx1"/>
                </a:solidFill>
                <a:latin typeface="Times New Roman" pitchFamily="18" charset="0"/>
                <a:ea typeface="Calibri"/>
                <a:cs typeface="Times New Roman" pitchFamily="18" charset="0"/>
              </a:rPr>
              <a:t>2.3. Skills </a:t>
            </a:r>
            <a:r>
              <a:rPr lang="en-GB" sz="1200" dirty="0">
                <a:solidFill>
                  <a:schemeClr val="tx1"/>
                </a:solidFill>
                <a:latin typeface="Times New Roman" pitchFamily="18" charset="0"/>
                <a:ea typeface="Calibri"/>
                <a:cs typeface="Times New Roman" pitchFamily="18" charset="0"/>
              </a:rPr>
              <a:t>for personal development</a:t>
            </a:r>
          </a:p>
          <a:p>
            <a:pPr marL="0" lvl="0" indent="0">
              <a:lnSpc>
                <a:spcPct val="150000"/>
              </a:lnSpc>
              <a:spcAft>
                <a:spcPts val="0"/>
              </a:spcAft>
              <a:buNone/>
            </a:pPr>
            <a:r>
              <a:rPr lang="en-GB" sz="1200" dirty="0" smtClean="0">
                <a:solidFill>
                  <a:schemeClr val="tx1"/>
                </a:solidFill>
                <a:latin typeface="Times New Roman" pitchFamily="18" charset="0"/>
                <a:ea typeface="Calibri"/>
                <a:cs typeface="Times New Roman" pitchFamily="18" charset="0"/>
              </a:rPr>
              <a:t>2.4. Knowledge </a:t>
            </a:r>
            <a:r>
              <a:rPr lang="en-GB" sz="1200" dirty="0">
                <a:solidFill>
                  <a:schemeClr val="tx1"/>
                </a:solidFill>
                <a:latin typeface="Times New Roman" pitchFamily="18" charset="0"/>
                <a:ea typeface="Calibri"/>
                <a:cs typeface="Times New Roman" pitchFamily="18" charset="0"/>
              </a:rPr>
              <a:t>acquired </a:t>
            </a:r>
          </a:p>
          <a:p>
            <a:pPr marL="0" lvl="0" indent="0">
              <a:lnSpc>
                <a:spcPct val="150000"/>
              </a:lnSpc>
              <a:spcAft>
                <a:spcPts val="0"/>
              </a:spcAft>
              <a:buNone/>
            </a:pPr>
            <a:endParaRPr lang="en-GB" sz="1400" dirty="0">
              <a:solidFill>
                <a:schemeClr val="tx1"/>
              </a:solidFill>
              <a:latin typeface="Times New Roman" pitchFamily="18" charset="0"/>
              <a:ea typeface="Calibri"/>
              <a:cs typeface="Times New Roman" pitchFamily="18" charset="0"/>
            </a:endParaRPr>
          </a:p>
          <a:p>
            <a:pPr marL="0" lvl="0" indent="0">
              <a:lnSpc>
                <a:spcPct val="150000"/>
              </a:lnSpc>
              <a:spcAft>
                <a:spcPts val="0"/>
              </a:spcAft>
              <a:buNone/>
            </a:pPr>
            <a:r>
              <a:rPr lang="en-US" sz="1200" b="1" dirty="0" smtClean="0">
                <a:solidFill>
                  <a:schemeClr val="tx1"/>
                </a:solidFill>
                <a:latin typeface="Times New Roman" pitchFamily="18" charset="0"/>
                <a:ea typeface="Calibri"/>
                <a:cs typeface="Times New Roman" pitchFamily="18" charset="0"/>
              </a:rPr>
              <a:t>3. Soft </a:t>
            </a:r>
            <a:r>
              <a:rPr lang="en-US" sz="1200" b="1" dirty="0">
                <a:solidFill>
                  <a:schemeClr val="tx1"/>
                </a:solidFill>
                <a:latin typeface="Times New Roman" pitchFamily="18" charset="0"/>
                <a:ea typeface="Calibri"/>
                <a:cs typeface="Times New Roman" pitchFamily="18" charset="0"/>
              </a:rPr>
              <a:t>skills and Hard </a:t>
            </a:r>
            <a:r>
              <a:rPr lang="en-US" sz="1200" b="1" dirty="0" smtClean="0">
                <a:solidFill>
                  <a:schemeClr val="tx1"/>
                </a:solidFill>
                <a:latin typeface="Times New Roman" pitchFamily="18" charset="0"/>
                <a:ea typeface="Calibri"/>
                <a:cs typeface="Times New Roman" pitchFamily="18" charset="0"/>
              </a:rPr>
              <a:t>Skills</a:t>
            </a:r>
            <a:endParaRPr lang="en-GB" sz="1200" dirty="0" smtClean="0">
              <a:solidFill>
                <a:schemeClr val="tx1"/>
              </a:solidFill>
              <a:latin typeface="Times New Roman" pitchFamily="18" charset="0"/>
              <a:ea typeface="Calibri"/>
              <a:cs typeface="Times New Roman" pitchFamily="18" charset="0"/>
            </a:endParaRPr>
          </a:p>
          <a:p>
            <a:pPr marL="0" lvl="0" indent="0">
              <a:lnSpc>
                <a:spcPct val="150000"/>
              </a:lnSpc>
              <a:spcAft>
                <a:spcPts val="0"/>
              </a:spcAft>
              <a:buNone/>
            </a:pPr>
            <a:r>
              <a:rPr lang="en-US" sz="1200" dirty="0" smtClean="0">
                <a:solidFill>
                  <a:schemeClr val="tx1"/>
                </a:solidFill>
                <a:latin typeface="Times New Roman" pitchFamily="18" charset="0"/>
                <a:ea typeface="Calibri"/>
                <a:cs typeface="Times New Roman" pitchFamily="18" charset="0"/>
              </a:rPr>
              <a:t>3.1</a:t>
            </a:r>
            <a:r>
              <a:rPr lang="en-US" sz="1200" b="1" dirty="0" smtClean="0">
                <a:solidFill>
                  <a:schemeClr val="tx1"/>
                </a:solidFill>
                <a:latin typeface="Times New Roman" pitchFamily="18" charset="0"/>
                <a:ea typeface="Calibri"/>
                <a:cs typeface="Times New Roman" pitchFamily="18" charset="0"/>
              </a:rPr>
              <a:t> </a:t>
            </a:r>
            <a:r>
              <a:rPr lang="en-US" sz="1200" dirty="0">
                <a:solidFill>
                  <a:schemeClr val="tx1"/>
                </a:solidFill>
                <a:latin typeface="Times New Roman" pitchFamily="18" charset="0"/>
                <a:ea typeface="Calibri"/>
                <a:cs typeface="Times New Roman" pitchFamily="18" charset="0"/>
              </a:rPr>
              <a:t>Soft </a:t>
            </a:r>
            <a:r>
              <a:rPr lang="en-US" sz="1200" dirty="0" smtClean="0">
                <a:solidFill>
                  <a:schemeClr val="tx1"/>
                </a:solidFill>
                <a:latin typeface="Times New Roman" pitchFamily="18" charset="0"/>
                <a:ea typeface="Calibri"/>
                <a:cs typeface="Times New Roman" pitchFamily="18" charset="0"/>
              </a:rPr>
              <a:t>Skills</a:t>
            </a:r>
            <a:endParaRPr lang="en-GB" sz="1200" dirty="0" smtClean="0">
              <a:solidFill>
                <a:schemeClr val="tx1"/>
              </a:solidFill>
              <a:latin typeface="Times New Roman" pitchFamily="18" charset="0"/>
              <a:ea typeface="Calibri"/>
              <a:cs typeface="Times New Roman" pitchFamily="18" charset="0"/>
            </a:endParaRPr>
          </a:p>
          <a:p>
            <a:pPr marL="0" lvl="0" indent="0">
              <a:lnSpc>
                <a:spcPct val="150000"/>
              </a:lnSpc>
              <a:spcAft>
                <a:spcPts val="0"/>
              </a:spcAft>
              <a:buNone/>
            </a:pPr>
            <a:r>
              <a:rPr lang="en-US" sz="1200" dirty="0" smtClean="0">
                <a:solidFill>
                  <a:schemeClr val="tx1"/>
                </a:solidFill>
                <a:latin typeface="Times New Roman" pitchFamily="18" charset="0"/>
                <a:ea typeface="Calibri"/>
                <a:cs typeface="Times New Roman" pitchFamily="18" charset="0"/>
              </a:rPr>
              <a:t>3.2</a:t>
            </a:r>
            <a:r>
              <a:rPr lang="en-US" sz="1200" dirty="0">
                <a:solidFill>
                  <a:schemeClr val="tx1"/>
                </a:solidFill>
                <a:latin typeface="Times New Roman" pitchFamily="18" charset="0"/>
                <a:ea typeface="Calibri"/>
                <a:cs typeface="Times New Roman" pitchFamily="18" charset="0"/>
              </a:rPr>
              <a:t>. Hard Skills</a:t>
            </a:r>
            <a:endParaRPr lang="en-GB" sz="1200" dirty="0">
              <a:solidFill>
                <a:schemeClr val="tx1"/>
              </a:solidFill>
              <a:latin typeface="Times New Roman" pitchFamily="18" charset="0"/>
              <a:ea typeface="Calibri"/>
              <a:cs typeface="Times New Roman" pitchFamily="18" charset="0"/>
            </a:endParaRPr>
          </a:p>
          <a:p>
            <a:pPr marL="0" indent="0">
              <a:lnSpc>
                <a:spcPct val="107000"/>
              </a:lnSpc>
              <a:spcAft>
                <a:spcPts val="800"/>
              </a:spcAft>
              <a:buNone/>
            </a:pPr>
            <a:r>
              <a:rPr lang="en-US" sz="1200" b="1" dirty="0">
                <a:solidFill>
                  <a:schemeClr val="tx1"/>
                </a:solidFill>
                <a:latin typeface="Times New Roman" pitchFamily="18" charset="0"/>
                <a:ea typeface="Calibri"/>
                <a:cs typeface="Times New Roman" pitchFamily="18" charset="0"/>
              </a:rPr>
              <a:t> </a:t>
            </a:r>
            <a:endParaRPr lang="en-GB" sz="1200" dirty="0">
              <a:solidFill>
                <a:schemeClr val="tx1"/>
              </a:solidFill>
              <a:latin typeface="Times New Roman" pitchFamily="18" charset="0"/>
              <a:ea typeface="Calibri"/>
              <a:cs typeface="Times New Roman" pitchFamily="18" charset="0"/>
            </a:endParaRPr>
          </a:p>
          <a:p>
            <a:pPr marL="0" lvl="0" indent="0">
              <a:lnSpc>
                <a:spcPct val="150000"/>
              </a:lnSpc>
              <a:spcAft>
                <a:spcPts val="0"/>
              </a:spcAft>
              <a:buNone/>
            </a:pPr>
            <a:r>
              <a:rPr lang="en-US" sz="1200" b="1" dirty="0" smtClean="0">
                <a:solidFill>
                  <a:schemeClr val="tx1"/>
                </a:solidFill>
                <a:latin typeface="Times New Roman" pitchFamily="18" charset="0"/>
                <a:ea typeface="Calibri"/>
                <a:cs typeface="Times New Roman" pitchFamily="18" charset="0"/>
              </a:rPr>
              <a:t>4. Reasons </a:t>
            </a:r>
            <a:r>
              <a:rPr lang="en-US" sz="1200" b="1" dirty="0">
                <a:solidFill>
                  <a:schemeClr val="tx1"/>
                </a:solidFill>
                <a:latin typeface="Times New Roman" pitchFamily="18" charset="0"/>
                <a:ea typeface="Calibri"/>
                <a:cs typeface="Times New Roman" pitchFamily="18" charset="0"/>
              </a:rPr>
              <a:t>for employability </a:t>
            </a:r>
            <a:r>
              <a:rPr lang="en-US" sz="1200" b="1" dirty="0" smtClean="0">
                <a:solidFill>
                  <a:schemeClr val="tx1"/>
                </a:solidFill>
                <a:latin typeface="Times New Roman" pitchFamily="18" charset="0"/>
                <a:ea typeface="Calibri"/>
                <a:cs typeface="Times New Roman" pitchFamily="18" charset="0"/>
              </a:rPr>
              <a:t>Skills</a:t>
            </a:r>
            <a:endParaRPr lang="en-GB" sz="900" dirty="0" smtClean="0">
              <a:solidFill>
                <a:schemeClr val="tx1"/>
              </a:solidFill>
              <a:latin typeface="Times New Roman" pitchFamily="18" charset="0"/>
              <a:ea typeface="Calibri"/>
              <a:cs typeface="Times New Roman" pitchFamily="18" charset="0"/>
            </a:endParaRPr>
          </a:p>
          <a:p>
            <a:pPr marL="0" lvl="0" indent="0">
              <a:lnSpc>
                <a:spcPct val="150000"/>
              </a:lnSpc>
              <a:spcAft>
                <a:spcPts val="0"/>
              </a:spcAft>
              <a:buNone/>
            </a:pPr>
            <a:r>
              <a:rPr lang="en-US" sz="1200" b="1" dirty="0">
                <a:solidFill>
                  <a:schemeClr val="tx1"/>
                </a:solidFill>
                <a:latin typeface="Times New Roman" pitchFamily="18" charset="0"/>
                <a:ea typeface="Calibri"/>
                <a:cs typeface="Times New Roman" pitchFamily="18" charset="0"/>
              </a:rPr>
              <a:t> </a:t>
            </a:r>
            <a:endParaRPr lang="en-GB" sz="900" dirty="0">
              <a:solidFill>
                <a:schemeClr val="tx1"/>
              </a:solidFill>
              <a:latin typeface="Times New Roman" pitchFamily="18" charset="0"/>
              <a:ea typeface="Calibri"/>
              <a:cs typeface="Times New Roman" pitchFamily="18" charset="0"/>
            </a:endParaRPr>
          </a:p>
          <a:p>
            <a:pPr marL="0" lvl="0" indent="0">
              <a:lnSpc>
                <a:spcPct val="150000"/>
              </a:lnSpc>
              <a:spcAft>
                <a:spcPts val="0"/>
              </a:spcAft>
              <a:buNone/>
            </a:pPr>
            <a:r>
              <a:rPr lang="en-US" sz="1200" b="1" dirty="0" smtClean="0">
                <a:solidFill>
                  <a:schemeClr val="tx1"/>
                </a:solidFill>
                <a:latin typeface="Times New Roman" pitchFamily="18" charset="0"/>
                <a:ea typeface="Calibri"/>
                <a:cs typeface="Times New Roman" pitchFamily="18" charset="0"/>
              </a:rPr>
              <a:t>5. Conclusion</a:t>
            </a:r>
            <a:endParaRPr lang="en-GB" sz="900" dirty="0">
              <a:solidFill>
                <a:schemeClr val="tx1"/>
              </a:solidFill>
              <a:latin typeface="Times New Roman" pitchFamily="18" charset="0"/>
              <a:ea typeface="Calibri"/>
              <a:cs typeface="Times New Roman" pitchFamily="18" charset="0"/>
            </a:endParaRPr>
          </a:p>
          <a:p>
            <a:pPr>
              <a:lnSpc>
                <a:spcPct val="150000"/>
              </a:lnSpc>
              <a:spcAft>
                <a:spcPts val="0"/>
              </a:spcAft>
            </a:pPr>
            <a:r>
              <a:rPr lang="en-US" sz="1200" b="1" dirty="0">
                <a:solidFill>
                  <a:schemeClr val="tx1"/>
                </a:solidFill>
                <a:latin typeface="Times New Roman" pitchFamily="18" charset="0"/>
                <a:ea typeface="Calibri"/>
                <a:cs typeface="Times New Roman" pitchFamily="18" charset="0"/>
              </a:rPr>
              <a:t> </a:t>
            </a:r>
            <a:endParaRPr lang="en-GB" sz="900" dirty="0">
              <a:solidFill>
                <a:schemeClr val="tx1"/>
              </a:solidFill>
              <a:latin typeface="Times New Roman" pitchFamily="18" charset="0"/>
              <a:ea typeface="Calibri"/>
              <a:cs typeface="Times New Roman" pitchFamily="18" charset="0"/>
            </a:endParaRPr>
          </a:p>
          <a:p>
            <a:pPr>
              <a:lnSpc>
                <a:spcPct val="150000"/>
              </a:lnSpc>
              <a:spcAft>
                <a:spcPts val="0"/>
              </a:spcAft>
            </a:pPr>
            <a:r>
              <a:rPr lang="en-US" sz="600" b="1" dirty="0">
                <a:solidFill>
                  <a:schemeClr val="tx1"/>
                </a:solidFill>
                <a:latin typeface="Times New Roman" pitchFamily="18" charset="0"/>
                <a:ea typeface="Calibri"/>
                <a:cs typeface="Times New Roman" pitchFamily="18" charset="0"/>
              </a:rPr>
              <a:t> </a:t>
            </a:r>
            <a:endParaRPr lang="en-GB" sz="500" dirty="0">
              <a:solidFill>
                <a:schemeClr val="tx1"/>
              </a:solidFill>
              <a:latin typeface="Times New Roman" pitchFamily="18" charset="0"/>
              <a:ea typeface="Calibri"/>
              <a:cs typeface="Times New Roman" pitchFamily="18" charset="0"/>
            </a:endParaRPr>
          </a:p>
          <a:p>
            <a:endParaRPr lang="en-GB" sz="500" dirty="0"/>
          </a:p>
        </p:txBody>
      </p:sp>
    </p:spTree>
    <p:extLst>
      <p:ext uri="{BB962C8B-B14F-4D97-AF65-F5344CB8AC3E}">
        <p14:creationId xmlns:p14="http://schemas.microsoft.com/office/powerpoint/2010/main" val="13006092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57200"/>
            <a:ext cx="5554960" cy="5714999"/>
          </a:xfrm>
        </p:spPr>
        <p:txBody>
          <a:bodyPr>
            <a:normAutofit/>
          </a:bodyPr>
          <a:lstStyle/>
          <a:p>
            <a:pPr marL="342900" lvl="0" indent="-342900" algn="just">
              <a:lnSpc>
                <a:spcPct val="150000"/>
              </a:lnSpc>
              <a:spcAft>
                <a:spcPts val="0"/>
              </a:spcAft>
              <a:buFont typeface="+mj-lt"/>
              <a:buAutoNum type="arabicPeriod"/>
            </a:pPr>
            <a:r>
              <a:rPr lang="en-US" sz="2000" b="1" dirty="0">
                <a:solidFill>
                  <a:srgbClr val="000000"/>
                </a:solidFill>
                <a:latin typeface="Times New Roman"/>
                <a:ea typeface="Calibri"/>
                <a:cs typeface="Times New Roman"/>
              </a:rPr>
              <a:t>Introduction </a:t>
            </a:r>
            <a:endParaRPr lang="en-GB" dirty="0">
              <a:ea typeface="Calibri"/>
              <a:cs typeface="Times New Roman"/>
            </a:endParaRPr>
          </a:p>
          <a:p>
            <a:pPr>
              <a:spcAft>
                <a:spcPts val="0"/>
              </a:spcAft>
            </a:pPr>
            <a:r>
              <a:rPr lang="en-US" sz="1200" dirty="0">
                <a:latin typeface="Times New Roman"/>
                <a:ea typeface="Calibri"/>
                <a:cs typeface="Times New Roman"/>
              </a:rPr>
              <a:t>As population increases, jobs become scarce in Africa, Asia, and Europe, and virtually worldwide. The OECD report on “Enhancing Employability” (2016) found that in most G20 countries, large shares of employers complain that they cannot find workers with the skills that their businesses require. With the jobs becoming scarce, employers continue to demand better skills from their employees. Book knowledge alone is no longer enough for one to be preferred for a job.   When defining employability skills we can often find that these skills vary, and may be seen through different perspectives. According to </a:t>
            </a:r>
            <a:r>
              <a:rPr lang="en-US" sz="1200" dirty="0" err="1">
                <a:latin typeface="Times New Roman"/>
                <a:ea typeface="Calibri"/>
                <a:cs typeface="Times New Roman"/>
              </a:rPr>
              <a:t>Yorke</a:t>
            </a:r>
            <a:r>
              <a:rPr lang="en-US" sz="1200" dirty="0">
                <a:latin typeface="Times New Roman"/>
                <a:ea typeface="Calibri"/>
                <a:cs typeface="Times New Roman"/>
              </a:rPr>
              <a:t> (2000), the term employability has been described in many ways, such as generic, transferable, intellectual, cognitive and interpersonal skills. Clarke (2008, p. 262) attempts to define employability as: "The minimum generic skills or competencies needed by school leavers and graduates to enter the </a:t>
            </a:r>
            <a:r>
              <a:rPr lang="en-US" sz="1200" dirty="0" err="1">
                <a:latin typeface="Times New Roman"/>
                <a:ea typeface="Calibri"/>
                <a:cs typeface="Times New Roman"/>
              </a:rPr>
              <a:t>labour</a:t>
            </a:r>
            <a:r>
              <a:rPr lang="en-US" sz="1200" dirty="0">
                <a:latin typeface="Times New Roman"/>
                <a:ea typeface="Calibri"/>
                <a:cs typeface="Times New Roman"/>
              </a:rPr>
              <a:t> market."  The employability skills have varied classifications like basic academic skills, higher-order thinking skills and personal qualities with more detailed skill sets (Robinson, 2000).  These generic employability skills are useful across all levels of positions from job entrants to chiefs of offices.  Such skills can be classified as core skills; key skills; common skills; transferable skills; essential skills; functional skills; skills for life; generic skills and enterprise skills. </a:t>
            </a:r>
            <a:endParaRPr lang="en-GB" sz="1200" dirty="0">
              <a:ea typeface="Calibri"/>
              <a:cs typeface="Times New Roman"/>
            </a:endParaRPr>
          </a:p>
          <a:p>
            <a:pPr>
              <a:spcAft>
                <a:spcPts val="0"/>
              </a:spcAft>
            </a:pPr>
            <a:r>
              <a:rPr lang="en-US" sz="1200" dirty="0">
                <a:latin typeface="Times New Roman"/>
                <a:ea typeface="Calibri"/>
                <a:cs typeface="Times New Roman"/>
              </a:rPr>
              <a:t> </a:t>
            </a:r>
            <a:endParaRPr lang="en-GB" sz="1200" dirty="0">
              <a:ea typeface="Calibri"/>
              <a:cs typeface="Times New Roman"/>
            </a:endParaRPr>
          </a:p>
          <a:p>
            <a:pPr>
              <a:spcAft>
                <a:spcPts val="0"/>
              </a:spcAft>
            </a:pPr>
            <a:r>
              <a:rPr lang="en-US" sz="1200" dirty="0">
                <a:latin typeface="Times New Roman"/>
                <a:ea typeface="Calibri"/>
                <a:cs typeface="Times New Roman"/>
              </a:rPr>
              <a:t>In this report, I will expand on the employability skills that I have, the ones I must develop on to enhance my chances of employability and to also gain credibility. </a:t>
            </a:r>
            <a:endParaRPr lang="en-GB" sz="1200" dirty="0">
              <a:ea typeface="Calibri"/>
              <a:cs typeface="Times New Roman"/>
            </a:endParaRPr>
          </a:p>
          <a:p>
            <a:endParaRPr lang="en-GB" dirty="0"/>
          </a:p>
        </p:txBody>
      </p:sp>
    </p:spTree>
    <p:extLst>
      <p:ext uri="{BB962C8B-B14F-4D97-AF65-F5344CB8AC3E}">
        <p14:creationId xmlns:p14="http://schemas.microsoft.com/office/powerpoint/2010/main" val="1381488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57200"/>
            <a:ext cx="6419056" cy="5714999"/>
          </a:xfrm>
        </p:spPr>
        <p:txBody>
          <a:bodyPr/>
          <a:lstStyle/>
          <a:p>
            <a:pPr marL="0" lvl="0" indent="0">
              <a:buNone/>
            </a:pPr>
            <a:r>
              <a:rPr lang="en-US" b="1" dirty="0" smtClean="0">
                <a:latin typeface="Times New Roman" pitchFamily="18" charset="0"/>
                <a:cs typeface="Times New Roman" pitchFamily="18" charset="0"/>
              </a:rPr>
              <a:t>2. Employability Skills</a:t>
            </a:r>
            <a:endParaRPr lang="en-GB" sz="1600" dirty="0">
              <a:latin typeface="Times New Roman" pitchFamily="18" charset="0"/>
              <a:cs typeface="Times New Roman" pitchFamily="18" charset="0"/>
            </a:endParaRPr>
          </a:p>
          <a:p>
            <a:pPr marL="0" lvl="0" indent="0">
              <a:buNone/>
            </a:pPr>
            <a:r>
              <a:rPr lang="en-GB" sz="1600" dirty="0" smtClean="0">
                <a:latin typeface="Times New Roman" pitchFamily="18" charset="0"/>
                <a:cs typeface="Times New Roman" pitchFamily="18" charset="0"/>
              </a:rPr>
              <a:t>2.1. </a:t>
            </a:r>
            <a:r>
              <a:rPr lang="en-US" sz="1200" dirty="0" smtClean="0">
                <a:latin typeface="Times New Roman" pitchFamily="18" charset="0"/>
                <a:cs typeface="Times New Roman" pitchFamily="18" charset="0"/>
              </a:rPr>
              <a:t>Students </a:t>
            </a:r>
            <a:r>
              <a:rPr lang="en-US" sz="1200" dirty="0">
                <a:latin typeface="Times New Roman" pitchFamily="18" charset="0"/>
                <a:cs typeface="Times New Roman" pitchFamily="18" charset="0"/>
              </a:rPr>
              <a:t>and new employers would benefit from having and developing on employability skills in order to make their selves attractive in the market. The study by Archer and Davison (2008) on the perspectives of employers on graduate employability, gives a more fascinating contrast between what some universities are promoting and what is required by the job market. Interest, the study found that employers were in agreement about what were considered to be the most important skills that they look for in graduates. </a:t>
            </a:r>
            <a:endParaRPr lang="en-GB" sz="1200" dirty="0">
              <a:latin typeface="Times New Roman" pitchFamily="18" charset="0"/>
              <a:cs typeface="Times New Roman" pitchFamily="18" charset="0"/>
            </a:endParaRPr>
          </a:p>
          <a:p>
            <a:endParaRPr lang="en-GB" dirty="0"/>
          </a:p>
        </p:txBody>
      </p:sp>
    </p:spTree>
    <p:extLst>
      <p:ext uri="{BB962C8B-B14F-4D97-AF65-F5344CB8AC3E}">
        <p14:creationId xmlns:p14="http://schemas.microsoft.com/office/powerpoint/2010/main" val="29154581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9552" y="1412776"/>
            <a:ext cx="7632848" cy="4176464"/>
          </a:xfrm>
        </p:spPr>
        <p:txBody>
          <a:bodyPr>
            <a:noAutofit/>
          </a:bodyPr>
          <a:lstStyle/>
          <a:p>
            <a:r>
              <a:rPr lang="en-GB" b="1" dirty="0">
                <a:solidFill>
                  <a:schemeClr val="tx1"/>
                </a:solidFill>
                <a:latin typeface="Times New Roman" pitchFamily="18" charset="0"/>
                <a:cs typeface="Times New Roman" pitchFamily="18" charset="0"/>
              </a:rPr>
              <a:t>2.2.	 Skills I </a:t>
            </a:r>
            <a:r>
              <a:rPr lang="en-GB" b="1" dirty="0" smtClean="0">
                <a:solidFill>
                  <a:schemeClr val="tx1"/>
                </a:solidFill>
                <a:latin typeface="Times New Roman" pitchFamily="18" charset="0"/>
                <a:cs typeface="Times New Roman" pitchFamily="18" charset="0"/>
              </a:rPr>
              <a:t>have</a:t>
            </a:r>
          </a:p>
          <a:p>
            <a:endParaRPr lang="en-GB" b="1" dirty="0">
              <a:solidFill>
                <a:schemeClr val="tx1"/>
              </a:solidFill>
              <a:latin typeface="Times New Roman" pitchFamily="18" charset="0"/>
              <a:cs typeface="Times New Roman" pitchFamily="18" charset="0"/>
            </a:endParaRPr>
          </a:p>
          <a:p>
            <a:r>
              <a:rPr lang="en-GB" sz="1200" dirty="0" smtClean="0">
                <a:solidFill>
                  <a:schemeClr val="tx1"/>
                </a:solidFill>
                <a:latin typeface="Times New Roman" pitchFamily="18" charset="0"/>
                <a:cs typeface="Times New Roman" pitchFamily="18" charset="0"/>
              </a:rPr>
              <a:t>The </a:t>
            </a:r>
            <a:r>
              <a:rPr lang="en-GB" sz="1200" dirty="0">
                <a:solidFill>
                  <a:schemeClr val="tx1"/>
                </a:solidFill>
                <a:latin typeface="Times New Roman" pitchFamily="18" charset="0"/>
                <a:cs typeface="Times New Roman" pitchFamily="18" charset="0"/>
              </a:rPr>
              <a:t>skills I have, accumulated from the immense amount of time I have been in the workforce:</a:t>
            </a:r>
          </a:p>
          <a:p>
            <a:r>
              <a:rPr lang="en-GB" sz="1200" dirty="0">
                <a:solidFill>
                  <a:schemeClr val="tx1"/>
                </a:solidFill>
                <a:latin typeface="Times New Roman" pitchFamily="18" charset="0"/>
                <a:cs typeface="Times New Roman" pitchFamily="18" charset="0"/>
              </a:rPr>
              <a:t>2.2.1.	Communication skills: I have good communication skills which assist me in being clear and passing on important information to colleagues; for example during my time as an </a:t>
            </a:r>
            <a:r>
              <a:rPr lang="en-GB" sz="1200" dirty="0" err="1">
                <a:solidFill>
                  <a:schemeClr val="tx1"/>
                </a:solidFill>
                <a:latin typeface="Times New Roman" pitchFamily="18" charset="0"/>
                <a:cs typeface="Times New Roman" pitchFamily="18" charset="0"/>
              </a:rPr>
              <a:t>uber</a:t>
            </a:r>
            <a:r>
              <a:rPr lang="en-GB" sz="1200" dirty="0">
                <a:solidFill>
                  <a:schemeClr val="tx1"/>
                </a:solidFill>
                <a:latin typeface="Times New Roman" pitchFamily="18" charset="0"/>
                <a:cs typeface="Times New Roman" pitchFamily="18" charset="0"/>
              </a:rPr>
              <a:t> driver, I have been able to communicate with passengers. I am also able to listen to instructions as well as information that has been given to me, this also helps me with customers.</a:t>
            </a:r>
          </a:p>
          <a:p>
            <a:endParaRPr lang="en-GB" sz="1200" dirty="0">
              <a:solidFill>
                <a:schemeClr val="tx1"/>
              </a:solidFill>
              <a:latin typeface="Times New Roman" pitchFamily="18" charset="0"/>
              <a:cs typeface="Times New Roman" pitchFamily="18" charset="0"/>
            </a:endParaRPr>
          </a:p>
          <a:p>
            <a:r>
              <a:rPr lang="en-GB" sz="1200" dirty="0">
                <a:solidFill>
                  <a:schemeClr val="tx1"/>
                </a:solidFill>
                <a:latin typeface="Times New Roman" pitchFamily="18" charset="0"/>
                <a:cs typeface="Times New Roman" pitchFamily="18" charset="0"/>
              </a:rPr>
              <a:t>2.2.2.	Technological skills: I am able to use the phone precisely and communicate via emails, additionally I would like to learn different software’s such as sage, QuickBooks, sales force. This will enable me to produce better work and to also save time while in the workplace.</a:t>
            </a:r>
          </a:p>
          <a:p>
            <a:endParaRPr lang="en-GB" sz="1200" dirty="0">
              <a:solidFill>
                <a:schemeClr val="tx1"/>
              </a:solidFill>
              <a:latin typeface="Times New Roman" pitchFamily="18" charset="0"/>
              <a:cs typeface="Times New Roman" pitchFamily="18" charset="0"/>
            </a:endParaRPr>
          </a:p>
          <a:p>
            <a:r>
              <a:rPr lang="en-GB" sz="1200" dirty="0">
                <a:solidFill>
                  <a:schemeClr val="tx1"/>
                </a:solidFill>
                <a:latin typeface="Times New Roman" pitchFamily="18" charset="0"/>
                <a:cs typeface="Times New Roman" pitchFamily="18" charset="0"/>
              </a:rPr>
              <a:t>2.2.3.	Leadership skills: I am able to manage and allocate duties to colleagues in a peaceful manner, as when I was working on construction projects I was allocated the role of supervisor for new workers. These projects required supervision, as we had tight deadlines to complete construction work. </a:t>
            </a:r>
          </a:p>
          <a:p>
            <a:endParaRPr lang="en-GB" sz="1200" dirty="0">
              <a:solidFill>
                <a:schemeClr val="tx1"/>
              </a:solidFill>
              <a:latin typeface="Times New Roman" pitchFamily="18" charset="0"/>
              <a:cs typeface="Times New Roman" pitchFamily="18" charset="0"/>
            </a:endParaRPr>
          </a:p>
          <a:p>
            <a:r>
              <a:rPr lang="en-GB" sz="1200" dirty="0">
                <a:solidFill>
                  <a:schemeClr val="tx1"/>
                </a:solidFill>
                <a:latin typeface="Times New Roman" pitchFamily="18" charset="0"/>
                <a:cs typeface="Times New Roman" pitchFamily="18" charset="0"/>
              </a:rPr>
              <a:t>2.2.4.	Admin skills: I am able to create reports and presentations which assist in the admin behind practical work. During my time of working on construction projects, I was required to assist my authorities on creating reports for project managers in order for projects to run smoothly. These reports required budgeting, planning, quality compliance of which I needed to contribute to, hence assisting my administrative skills.</a:t>
            </a:r>
          </a:p>
          <a:p>
            <a:endParaRPr lang="en-GB" sz="1200" dirty="0">
              <a:solidFill>
                <a:schemeClr val="tx1"/>
              </a:solidFill>
              <a:latin typeface="Times New Roman" pitchFamily="18" charset="0"/>
              <a:cs typeface="Times New Roman" pitchFamily="18" charset="0"/>
            </a:endParaRPr>
          </a:p>
          <a:p>
            <a:r>
              <a:rPr lang="en-GB" sz="1200" dirty="0">
                <a:solidFill>
                  <a:schemeClr val="tx1"/>
                </a:solidFill>
                <a:latin typeface="Times New Roman" pitchFamily="18" charset="0"/>
                <a:cs typeface="Times New Roman" pitchFamily="18" charset="0"/>
              </a:rPr>
              <a:t>2.2.5.	Time management: I understand the importance of time management, and I am able to allocate tasks in a precise amount of time. This requires a skill of prioritizing tasks in order to make sure time is managed in the best way in the workplace.</a:t>
            </a:r>
          </a:p>
          <a:p>
            <a:endParaRPr lang="en-GB" sz="1200"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967287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764704"/>
            <a:ext cx="7067128" cy="5714999"/>
          </a:xfrm>
        </p:spPr>
        <p:txBody>
          <a:bodyPr>
            <a:normAutofit fontScale="62500" lnSpcReduction="20000"/>
          </a:bodyPr>
          <a:lstStyle/>
          <a:p>
            <a:r>
              <a:rPr lang="en-GB" sz="2900" b="1" dirty="0">
                <a:solidFill>
                  <a:schemeClr val="tx1"/>
                </a:solidFill>
                <a:latin typeface="Times New Roman" pitchFamily="18" charset="0"/>
                <a:cs typeface="Times New Roman" pitchFamily="18" charset="0"/>
              </a:rPr>
              <a:t>2.3.	 Personal Development (Skills I need to develop)</a:t>
            </a:r>
          </a:p>
          <a:p>
            <a:endParaRPr lang="en-GB" sz="1900" dirty="0">
              <a:latin typeface="Times New Roman" pitchFamily="18" charset="0"/>
              <a:cs typeface="Times New Roman" pitchFamily="18" charset="0"/>
            </a:endParaRPr>
          </a:p>
          <a:p>
            <a:r>
              <a:rPr lang="en-GB" sz="1900" dirty="0">
                <a:latin typeface="Times New Roman" pitchFamily="18" charset="0"/>
                <a:cs typeface="Times New Roman" pitchFamily="18" charset="0"/>
              </a:rPr>
              <a:t>2.3.1.	Qualifications:  I require the academics needed to enhance my chances of being attractive in the employment market, hence why I have decided to go back to university. </a:t>
            </a:r>
          </a:p>
          <a:p>
            <a:endParaRPr lang="en-GB" sz="1900" dirty="0">
              <a:latin typeface="Times New Roman" pitchFamily="18" charset="0"/>
              <a:cs typeface="Times New Roman" pitchFamily="18" charset="0"/>
            </a:endParaRPr>
          </a:p>
          <a:p>
            <a:r>
              <a:rPr lang="en-GB" sz="1900" dirty="0">
                <a:latin typeface="Times New Roman" pitchFamily="18" charset="0"/>
                <a:cs typeface="Times New Roman" pitchFamily="18" charset="0"/>
              </a:rPr>
              <a:t>2.3.2.	Computer skills: I must improve the efficiency of my computer skills in order to improve productivity in my work. Such as the speed of typing, which would allow me to become more productive and produce work of better quantity. Additionally, I must enhance my knowledge of software’s such as Microsoft Excel, Word, </a:t>
            </a:r>
            <a:r>
              <a:rPr lang="en-GB" sz="1900" dirty="0" smtClean="0">
                <a:latin typeface="Times New Roman" pitchFamily="18" charset="0"/>
                <a:cs typeface="Times New Roman" pitchFamily="18" charset="0"/>
              </a:rPr>
              <a:t>PowerPoint </a:t>
            </a:r>
            <a:r>
              <a:rPr lang="en-GB" sz="1900" dirty="0">
                <a:latin typeface="Times New Roman" pitchFamily="18" charset="0"/>
                <a:cs typeface="Times New Roman" pitchFamily="18" charset="0"/>
              </a:rPr>
              <a:t>and others.</a:t>
            </a:r>
          </a:p>
          <a:p>
            <a:endParaRPr lang="en-GB" sz="1900" dirty="0">
              <a:latin typeface="Times New Roman" pitchFamily="18" charset="0"/>
              <a:cs typeface="Times New Roman" pitchFamily="18" charset="0"/>
            </a:endParaRPr>
          </a:p>
          <a:p>
            <a:r>
              <a:rPr lang="en-GB" sz="1900" dirty="0">
                <a:latin typeface="Times New Roman" pitchFamily="18" charset="0"/>
                <a:cs typeface="Times New Roman" pitchFamily="18" charset="0"/>
              </a:rPr>
              <a:t>2.3.3.	Digital Skills: I must improve my use of platforms such as social media as this can improve marketing skills and networking skills. We now live in a digital era, which requires employees to be more trained on digital platforms to become more of an asset in the workplace.</a:t>
            </a:r>
          </a:p>
          <a:p>
            <a:endParaRPr lang="en-GB" sz="1900" dirty="0">
              <a:latin typeface="Times New Roman" pitchFamily="18" charset="0"/>
              <a:cs typeface="Times New Roman" pitchFamily="18" charset="0"/>
            </a:endParaRPr>
          </a:p>
          <a:p>
            <a:r>
              <a:rPr lang="en-GB" sz="1900" dirty="0">
                <a:latin typeface="Times New Roman" pitchFamily="18" charset="0"/>
                <a:cs typeface="Times New Roman" pitchFamily="18" charset="0"/>
              </a:rPr>
              <a:t>2.3.4.	Research Skills: I </a:t>
            </a:r>
            <a:r>
              <a:rPr lang="en-GB" sz="1900" dirty="0" smtClean="0">
                <a:latin typeface="Times New Roman" pitchFamily="18" charset="0"/>
                <a:cs typeface="Times New Roman" pitchFamily="18" charset="0"/>
              </a:rPr>
              <a:t>endeavour </a:t>
            </a:r>
            <a:r>
              <a:rPr lang="en-GB" sz="1900" dirty="0">
                <a:latin typeface="Times New Roman" pitchFamily="18" charset="0"/>
                <a:cs typeface="Times New Roman" pitchFamily="18" charset="0"/>
              </a:rPr>
              <a:t>to become more intentional and specific in regards to my research skills as this will allow me to implement better work when carry out reports and assignment. Additionally I would like to enhance my ability of understanding data, such as graphs, charts, figures.</a:t>
            </a:r>
          </a:p>
          <a:p>
            <a:endParaRPr lang="en-GB" sz="1900" dirty="0">
              <a:latin typeface="Times New Roman" pitchFamily="18" charset="0"/>
              <a:cs typeface="Times New Roman" pitchFamily="18" charset="0"/>
            </a:endParaRPr>
          </a:p>
          <a:p>
            <a:r>
              <a:rPr lang="en-GB" sz="1900" dirty="0">
                <a:latin typeface="Times New Roman" pitchFamily="18" charset="0"/>
                <a:cs typeface="Times New Roman" pitchFamily="18" charset="0"/>
              </a:rPr>
              <a:t>2.3.5.	Customer Service: I would like to improve my ability to handle customer complaints and improve customer experience. </a:t>
            </a:r>
          </a:p>
          <a:p>
            <a:endParaRPr lang="en-GB" sz="1900" dirty="0">
              <a:latin typeface="Times New Roman" pitchFamily="18" charset="0"/>
              <a:cs typeface="Times New Roman" pitchFamily="18" charset="0"/>
            </a:endParaRPr>
          </a:p>
          <a:p>
            <a:r>
              <a:rPr lang="en-GB" sz="1900" dirty="0">
                <a:latin typeface="Times New Roman" pitchFamily="18" charset="0"/>
                <a:cs typeface="Times New Roman" pitchFamily="18" charset="0"/>
              </a:rPr>
              <a:t>2.3.6.	Flexibility: I must begin to adjust myself to fit into other roles, and to also adapt in different environments so that I can last in the work place.</a:t>
            </a:r>
          </a:p>
          <a:p>
            <a:endParaRPr lang="en-GB" sz="1900" dirty="0">
              <a:latin typeface="Times New Roman" pitchFamily="18" charset="0"/>
              <a:cs typeface="Times New Roman" pitchFamily="18" charset="0"/>
            </a:endParaRPr>
          </a:p>
          <a:p>
            <a:r>
              <a:rPr lang="en-GB" sz="1900" dirty="0">
                <a:latin typeface="Times New Roman" pitchFamily="18" charset="0"/>
                <a:cs typeface="Times New Roman" pitchFamily="18" charset="0"/>
              </a:rPr>
              <a:t>2.3.7.	Decision Making: In the workplace, I aim to gain a managerial role or open my own company, therefore I will need to be efficient when it comes to decision making. Decisions are vital in the business world, and have the potential to make or break a business, therefore I must come to a level of which I will be able to make good decisions that will benefit my business.</a:t>
            </a:r>
          </a:p>
          <a:p>
            <a:endParaRPr lang="en-GB" sz="1900" dirty="0">
              <a:latin typeface="Times New Roman" pitchFamily="18" charset="0"/>
              <a:cs typeface="Times New Roman" pitchFamily="18" charset="0"/>
            </a:endParaRPr>
          </a:p>
          <a:p>
            <a:r>
              <a:rPr lang="en-GB" sz="1900" dirty="0">
                <a:latin typeface="Times New Roman" pitchFamily="18" charset="0"/>
                <a:cs typeface="Times New Roman" pitchFamily="18" charset="0"/>
              </a:rPr>
              <a:t>2.3.8.	Foreign Language: Learning another language would allow me to become more attractive in the workplace, as I would be able to communicate with customers and associates of a different language. </a:t>
            </a:r>
          </a:p>
          <a:p>
            <a:endParaRPr lang="en-GB" sz="1900" dirty="0">
              <a:latin typeface="Times New Roman" pitchFamily="18" charset="0"/>
              <a:cs typeface="Times New Roman" pitchFamily="18" charset="0"/>
            </a:endParaRPr>
          </a:p>
        </p:txBody>
      </p:sp>
    </p:spTree>
    <p:extLst>
      <p:ext uri="{BB962C8B-B14F-4D97-AF65-F5344CB8AC3E}">
        <p14:creationId xmlns:p14="http://schemas.microsoft.com/office/powerpoint/2010/main" val="87250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57200"/>
            <a:ext cx="7715200" cy="5714999"/>
          </a:xfrm>
        </p:spPr>
        <p:txBody>
          <a:bodyPr>
            <a:normAutofit/>
          </a:bodyPr>
          <a:lstStyle/>
          <a:p>
            <a:r>
              <a:rPr lang="en-GB" b="1" dirty="0">
                <a:latin typeface="Times New Roman" pitchFamily="18" charset="0"/>
                <a:cs typeface="Times New Roman" pitchFamily="18" charset="0"/>
              </a:rPr>
              <a:t>2.4.	Knowledge </a:t>
            </a:r>
            <a:r>
              <a:rPr lang="en-GB" b="1" dirty="0" smtClean="0">
                <a:latin typeface="Times New Roman" pitchFamily="18" charset="0"/>
                <a:cs typeface="Times New Roman" pitchFamily="18" charset="0"/>
              </a:rPr>
              <a:t>Acquired</a:t>
            </a:r>
          </a:p>
          <a:p>
            <a:endParaRPr lang="en-GB" b="1" dirty="0">
              <a:latin typeface="Times New Roman" pitchFamily="18" charset="0"/>
              <a:cs typeface="Times New Roman" pitchFamily="18" charset="0"/>
            </a:endParaRPr>
          </a:p>
          <a:p>
            <a:r>
              <a:rPr lang="en-GB" sz="1200" dirty="0">
                <a:latin typeface="Times New Roman" pitchFamily="18" charset="0"/>
                <a:cs typeface="Times New Roman" pitchFamily="18" charset="0"/>
              </a:rPr>
              <a:t>2.4.1.	In 2013, I acquired a LEVEL 2 Painting and Decoration NVQ from Havering College, which allowed me to have the skill of wall papering and decorating houses. This skill allowed me to work for some time, and I have also been able to pass on the knowledge to other people who have wanted this same knowledge. </a:t>
            </a:r>
          </a:p>
          <a:p>
            <a:endParaRPr lang="en-GB" sz="1200" dirty="0">
              <a:latin typeface="Times New Roman" pitchFamily="18" charset="0"/>
              <a:cs typeface="Times New Roman" pitchFamily="18" charset="0"/>
            </a:endParaRPr>
          </a:p>
          <a:p>
            <a:r>
              <a:rPr lang="en-GB" sz="1200" dirty="0">
                <a:latin typeface="Times New Roman" pitchFamily="18" charset="0"/>
                <a:cs typeface="Times New Roman" pitchFamily="18" charset="0"/>
              </a:rPr>
              <a:t>2.4.2.	I have also trained as a brick layer in Gold Trowel, Romford, through an NVQ Level 2 Brick Laying credential, which has enabled me to gain employment in different construction firms. During my course of study, I was able to work on a large project for Woodlands school in Basildon, as well as Ricky Brick Laying Company. Additionally I have worked on a large project based in Stratford in 2016, with a company named GSL.</a:t>
            </a:r>
          </a:p>
          <a:p>
            <a:endParaRPr lang="en-GB" dirty="0"/>
          </a:p>
        </p:txBody>
      </p:sp>
    </p:spTree>
    <p:extLst>
      <p:ext uri="{BB962C8B-B14F-4D97-AF65-F5344CB8AC3E}">
        <p14:creationId xmlns:p14="http://schemas.microsoft.com/office/powerpoint/2010/main" val="72098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57200"/>
            <a:ext cx="6851104" cy="5714999"/>
          </a:xfrm>
        </p:spPr>
        <p:txBody>
          <a:bodyPr>
            <a:normAutofit fontScale="70000" lnSpcReduction="20000"/>
          </a:bodyPr>
          <a:lstStyle/>
          <a:p>
            <a:endParaRPr lang="en-GB" dirty="0"/>
          </a:p>
          <a:p>
            <a:r>
              <a:rPr lang="en-GB" sz="2600" b="1" dirty="0" smtClean="0">
                <a:latin typeface="Times New Roman" pitchFamily="18" charset="0"/>
                <a:cs typeface="Times New Roman" pitchFamily="18" charset="0"/>
              </a:rPr>
              <a:t>3. Soft </a:t>
            </a:r>
            <a:r>
              <a:rPr lang="en-GB" sz="2600" b="1" dirty="0">
                <a:latin typeface="Times New Roman" pitchFamily="18" charset="0"/>
                <a:cs typeface="Times New Roman" pitchFamily="18" charset="0"/>
              </a:rPr>
              <a:t>and hard skills in the </a:t>
            </a:r>
            <a:r>
              <a:rPr lang="en-GB" sz="2600" b="1" dirty="0" smtClean="0">
                <a:latin typeface="Times New Roman" pitchFamily="18" charset="0"/>
                <a:cs typeface="Times New Roman" pitchFamily="18" charset="0"/>
              </a:rPr>
              <a:t>workplace</a:t>
            </a:r>
          </a:p>
          <a:p>
            <a:endParaRPr lang="en-GB" sz="2600" b="1" dirty="0">
              <a:latin typeface="Times New Roman" pitchFamily="18" charset="0"/>
              <a:cs typeface="Times New Roman" pitchFamily="18" charset="0"/>
            </a:endParaRPr>
          </a:p>
          <a:p>
            <a:r>
              <a:rPr lang="en-GB" sz="1700" dirty="0">
                <a:latin typeface="Times New Roman" pitchFamily="18" charset="0"/>
                <a:cs typeface="Times New Roman" pitchFamily="18" charset="0"/>
              </a:rPr>
              <a:t>In modern workforce, the basic skills needed are soft and hard skills. Hunt (2007) defines soft skills as “how you use it.” Soft skills can be understood as required workplace skills for success. Soft skills are essentially seen as people skills which encompass a wide terrain of personal and interpersonal attributes. </a:t>
            </a:r>
          </a:p>
          <a:p>
            <a:r>
              <a:rPr lang="en-GB" sz="1700" dirty="0">
                <a:latin typeface="Times New Roman" pitchFamily="18" charset="0"/>
                <a:cs typeface="Times New Roman" pitchFamily="18" charset="0"/>
              </a:rPr>
              <a:t>They are mainly the complete means of people’s social, communication, and self-management human </a:t>
            </a:r>
            <a:r>
              <a:rPr lang="en-GB" sz="1700" dirty="0" err="1">
                <a:latin typeface="Times New Roman" pitchFamily="18" charset="0"/>
                <a:cs typeface="Times New Roman" pitchFamily="18" charset="0"/>
              </a:rPr>
              <a:t>behaviors</a:t>
            </a:r>
            <a:r>
              <a:rPr lang="en-GB" sz="1700" dirty="0">
                <a:latin typeface="Times New Roman" pitchFamily="18" charset="0"/>
                <a:cs typeface="Times New Roman" pitchFamily="18" charset="0"/>
              </a:rPr>
              <a:t> (</a:t>
            </a:r>
            <a:r>
              <a:rPr lang="en-GB" sz="1700" dirty="0" err="1">
                <a:latin typeface="Times New Roman" pitchFamily="18" charset="0"/>
                <a:cs typeface="Times New Roman" pitchFamily="18" charset="0"/>
              </a:rPr>
              <a:t>Prasant</a:t>
            </a:r>
            <a:r>
              <a:rPr lang="en-GB" sz="1700" dirty="0">
                <a:latin typeface="Times New Roman" pitchFamily="18" charset="0"/>
                <a:cs typeface="Times New Roman" pitchFamily="18" charset="0"/>
              </a:rPr>
              <a:t>, 2014). These are the skills that enable us to work effectively and “fit in” at the workplace. Soft skills in the highly competitive corporate world will help an employee stand out in a crowd of regular job seekers with ordinary skills and talent </a:t>
            </a:r>
            <a:r>
              <a:rPr lang="en-GB" sz="1700" dirty="0" err="1">
                <a:latin typeface="Times New Roman" pitchFamily="18" charset="0"/>
                <a:cs typeface="Times New Roman" pitchFamily="18" charset="0"/>
              </a:rPr>
              <a:t>behaviors</a:t>
            </a:r>
            <a:r>
              <a:rPr lang="en-GB" sz="1700" dirty="0">
                <a:latin typeface="Times New Roman" pitchFamily="18" charset="0"/>
                <a:cs typeface="Times New Roman" pitchFamily="18" charset="0"/>
              </a:rPr>
              <a:t> (</a:t>
            </a:r>
            <a:r>
              <a:rPr lang="en-GB" sz="1700" dirty="0" err="1">
                <a:latin typeface="Times New Roman" pitchFamily="18" charset="0"/>
                <a:cs typeface="Times New Roman" pitchFamily="18" charset="0"/>
              </a:rPr>
              <a:t>Prasant</a:t>
            </a:r>
            <a:r>
              <a:rPr lang="en-GB" sz="1700" dirty="0">
                <a:latin typeface="Times New Roman" pitchFamily="18" charset="0"/>
                <a:cs typeface="Times New Roman" pitchFamily="18" charset="0"/>
              </a:rPr>
              <a:t>, 2014).</a:t>
            </a:r>
          </a:p>
          <a:p>
            <a:endParaRPr lang="en-GB" sz="1700" dirty="0">
              <a:latin typeface="Times New Roman" pitchFamily="18" charset="0"/>
              <a:cs typeface="Times New Roman" pitchFamily="18" charset="0"/>
            </a:endParaRPr>
          </a:p>
          <a:p>
            <a:endParaRPr lang="en-GB" sz="1700" dirty="0">
              <a:latin typeface="Times New Roman" pitchFamily="18" charset="0"/>
              <a:cs typeface="Times New Roman" pitchFamily="18" charset="0"/>
            </a:endParaRPr>
          </a:p>
          <a:p>
            <a:r>
              <a:rPr lang="en-GB" sz="1700" b="1" dirty="0">
                <a:latin typeface="Times New Roman" pitchFamily="18" charset="0"/>
                <a:cs typeface="Times New Roman" pitchFamily="18" charset="0"/>
              </a:rPr>
              <a:t>3.1.	</a:t>
            </a:r>
            <a:r>
              <a:rPr lang="en-GB" sz="1700" b="1" dirty="0" smtClean="0">
                <a:latin typeface="Times New Roman" pitchFamily="18" charset="0"/>
                <a:cs typeface="Times New Roman" pitchFamily="18" charset="0"/>
              </a:rPr>
              <a:t>In </a:t>
            </a:r>
            <a:r>
              <a:rPr lang="en-GB" sz="1700" b="1" dirty="0">
                <a:latin typeface="Times New Roman" pitchFamily="18" charset="0"/>
                <a:cs typeface="Times New Roman" pitchFamily="18" charset="0"/>
              </a:rPr>
              <a:t>the workplace, soft skills include;</a:t>
            </a:r>
          </a:p>
          <a:p>
            <a:r>
              <a:rPr lang="en-GB" sz="1700" dirty="0">
                <a:latin typeface="Times New Roman" pitchFamily="18" charset="0"/>
                <a:cs typeface="Times New Roman" pitchFamily="18" charset="0"/>
              </a:rPr>
              <a:t>3.1.1.	Personal communication abilities</a:t>
            </a:r>
          </a:p>
          <a:p>
            <a:r>
              <a:rPr lang="en-GB" sz="1700" dirty="0">
                <a:latin typeface="Times New Roman" pitchFamily="18" charset="0"/>
                <a:cs typeface="Times New Roman" pitchFamily="18" charset="0"/>
              </a:rPr>
              <a:t>3.1.2.	Ability to work with a team of co-workers</a:t>
            </a:r>
          </a:p>
          <a:p>
            <a:r>
              <a:rPr lang="en-GB" sz="1700" dirty="0">
                <a:latin typeface="Times New Roman" pitchFamily="18" charset="0"/>
                <a:cs typeface="Times New Roman" pitchFamily="18" charset="0"/>
              </a:rPr>
              <a:t>3.1.3.	Personal problem solving abilities</a:t>
            </a:r>
          </a:p>
          <a:p>
            <a:r>
              <a:rPr lang="en-GB" sz="1700" dirty="0">
                <a:latin typeface="Times New Roman" pitchFamily="18" charset="0"/>
                <a:cs typeface="Times New Roman" pitchFamily="18" charset="0"/>
              </a:rPr>
              <a:t>3.1.4.	Critical thinking skills</a:t>
            </a:r>
          </a:p>
          <a:p>
            <a:r>
              <a:rPr lang="en-GB" sz="1700" dirty="0">
                <a:latin typeface="Times New Roman" pitchFamily="18" charset="0"/>
                <a:cs typeface="Times New Roman" pitchFamily="18" charset="0"/>
              </a:rPr>
              <a:t>3.1.5.	Mental energy</a:t>
            </a:r>
          </a:p>
          <a:p>
            <a:r>
              <a:rPr lang="en-GB" sz="1700" dirty="0">
                <a:latin typeface="Times New Roman" pitchFamily="18" charset="0"/>
                <a:cs typeface="Times New Roman" pitchFamily="18" charset="0"/>
              </a:rPr>
              <a:t>3.1.6.	Flexibility at workplace </a:t>
            </a:r>
          </a:p>
          <a:p>
            <a:r>
              <a:rPr lang="en-GB" sz="1700" dirty="0">
                <a:latin typeface="Times New Roman" pitchFamily="18" charset="0"/>
                <a:cs typeface="Times New Roman" pitchFamily="18" charset="0"/>
              </a:rPr>
              <a:t>3.1.7.	Effective time management </a:t>
            </a:r>
          </a:p>
          <a:p>
            <a:r>
              <a:rPr lang="en-GB" sz="1700" dirty="0">
                <a:latin typeface="Times New Roman" pitchFamily="18" charset="0"/>
                <a:cs typeface="Times New Roman" pitchFamily="18" charset="0"/>
              </a:rPr>
              <a:t>3.1.8.	Good leadership skills</a:t>
            </a:r>
          </a:p>
          <a:p>
            <a:r>
              <a:rPr lang="en-GB" sz="1700" dirty="0">
                <a:latin typeface="Times New Roman" pitchFamily="18" charset="0"/>
                <a:cs typeface="Times New Roman" pitchFamily="18" charset="0"/>
              </a:rPr>
              <a:t>3.1.9.	Positive attitude</a:t>
            </a:r>
          </a:p>
          <a:p>
            <a:r>
              <a:rPr lang="en-GB" sz="1700" dirty="0">
                <a:latin typeface="Times New Roman" pitchFamily="18" charset="0"/>
                <a:cs typeface="Times New Roman" pitchFamily="18" charset="0"/>
              </a:rPr>
              <a:t>3.1.10.	Good sense of </a:t>
            </a:r>
            <a:r>
              <a:rPr lang="en-GB" sz="1700" dirty="0" err="1">
                <a:latin typeface="Times New Roman" pitchFamily="18" charset="0"/>
                <a:cs typeface="Times New Roman" pitchFamily="18" charset="0"/>
              </a:rPr>
              <a:t>humor</a:t>
            </a:r>
            <a:endParaRPr lang="en-GB" sz="1700" dirty="0">
              <a:latin typeface="Times New Roman" pitchFamily="18" charset="0"/>
              <a:cs typeface="Times New Roman" pitchFamily="18" charset="0"/>
            </a:endParaRPr>
          </a:p>
          <a:p>
            <a:r>
              <a:rPr lang="en-GB" sz="1700" dirty="0">
                <a:latin typeface="Times New Roman" pitchFamily="18" charset="0"/>
                <a:cs typeface="Times New Roman" pitchFamily="18" charset="0"/>
              </a:rPr>
              <a:t>3.1.11.	Individual assertiveness </a:t>
            </a:r>
          </a:p>
          <a:p>
            <a:r>
              <a:rPr lang="en-GB" sz="1700" dirty="0">
                <a:latin typeface="Times New Roman" pitchFamily="18" charset="0"/>
                <a:cs typeface="Times New Roman" pitchFamily="18" charset="0"/>
              </a:rPr>
              <a:t>3.1.12.	Punctuality</a:t>
            </a:r>
          </a:p>
          <a:p>
            <a:r>
              <a:rPr lang="en-GB" sz="1700" dirty="0">
                <a:latin typeface="Times New Roman" pitchFamily="18" charset="0"/>
                <a:cs typeface="Times New Roman" pitchFamily="18" charset="0"/>
              </a:rPr>
              <a:t>3.1.13.	Reliability</a:t>
            </a:r>
          </a:p>
          <a:p>
            <a:r>
              <a:rPr lang="en-GB" sz="1700" dirty="0">
                <a:latin typeface="Times New Roman" pitchFamily="18" charset="0"/>
                <a:cs typeface="Times New Roman" pitchFamily="18" charset="0"/>
              </a:rPr>
              <a:t>3.1.14.	Experience in a field</a:t>
            </a:r>
          </a:p>
          <a:p>
            <a:endParaRPr lang="en-GB" dirty="0"/>
          </a:p>
        </p:txBody>
      </p:sp>
    </p:spTree>
    <p:extLst>
      <p:ext uri="{BB962C8B-B14F-4D97-AF65-F5344CB8AC3E}">
        <p14:creationId xmlns:p14="http://schemas.microsoft.com/office/powerpoint/2010/main" val="30213683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57200"/>
            <a:ext cx="7643192" cy="5714999"/>
          </a:xfrm>
        </p:spPr>
        <p:txBody>
          <a:bodyPr>
            <a:normAutofit fontScale="77500" lnSpcReduction="20000"/>
          </a:bodyPr>
          <a:lstStyle/>
          <a:p>
            <a:endParaRPr lang="en-GB" dirty="0"/>
          </a:p>
          <a:p>
            <a:r>
              <a:rPr lang="en-GB" sz="2600" b="1" dirty="0" smtClean="0">
                <a:latin typeface="Times New Roman" pitchFamily="18" charset="0"/>
                <a:cs typeface="Times New Roman" pitchFamily="18" charset="0"/>
              </a:rPr>
              <a:t>3.2. Hard Skills</a:t>
            </a:r>
          </a:p>
          <a:p>
            <a:r>
              <a:rPr lang="en-GB" sz="1700" dirty="0" smtClean="0">
                <a:latin typeface="Times New Roman" pitchFamily="18" charset="0"/>
                <a:cs typeface="Times New Roman" pitchFamily="18" charset="0"/>
              </a:rPr>
              <a:t>Hard </a:t>
            </a:r>
            <a:r>
              <a:rPr lang="en-GB" sz="1700" dirty="0">
                <a:latin typeface="Times New Roman" pitchFamily="18" charset="0"/>
                <a:cs typeface="Times New Roman" pitchFamily="18" charset="0"/>
              </a:rPr>
              <a:t>skills are known to be the technical which are languages,  operating  system  skills, networks and communications foreign  language skills, procedure skills, etc. The development of Information Communication Technology (ICT) has made a great impact on employee hard skills since the market release of a new hardware demands upgrading of hard skills. These technical skills are necessary for success in the workplace. They include;</a:t>
            </a:r>
          </a:p>
          <a:p>
            <a:endParaRPr lang="en-GB" sz="1700" dirty="0">
              <a:latin typeface="Times New Roman" pitchFamily="18" charset="0"/>
              <a:cs typeface="Times New Roman" pitchFamily="18" charset="0"/>
            </a:endParaRPr>
          </a:p>
          <a:p>
            <a:r>
              <a:rPr lang="en-GB" sz="1700" dirty="0">
                <a:latin typeface="Times New Roman" pitchFamily="18" charset="0"/>
                <a:cs typeface="Times New Roman" pitchFamily="18" charset="0"/>
              </a:rPr>
              <a:t>3.2.1.	Proficiency in computer literacy</a:t>
            </a:r>
          </a:p>
          <a:p>
            <a:r>
              <a:rPr lang="en-GB" sz="1700" dirty="0">
                <a:latin typeface="Times New Roman" pitchFamily="18" charset="0"/>
                <a:cs typeface="Times New Roman" pitchFamily="18" charset="0"/>
              </a:rPr>
              <a:t>3.2.2.	Foreign Language</a:t>
            </a:r>
          </a:p>
          <a:p>
            <a:r>
              <a:rPr lang="en-GB" sz="1700" dirty="0">
                <a:latin typeface="Times New Roman" pitchFamily="18" charset="0"/>
                <a:cs typeface="Times New Roman" pitchFamily="18" charset="0"/>
              </a:rPr>
              <a:t>3.2.3.	Language skills especially the ability to speak foreign language  </a:t>
            </a:r>
          </a:p>
          <a:p>
            <a:r>
              <a:rPr lang="en-GB" sz="1700" dirty="0">
                <a:latin typeface="Times New Roman" pitchFamily="18" charset="0"/>
                <a:cs typeface="Times New Roman" pitchFamily="18" charset="0"/>
              </a:rPr>
              <a:t>3.2.4.	Idea and information documenting</a:t>
            </a:r>
          </a:p>
          <a:p>
            <a:r>
              <a:rPr lang="en-GB" sz="1700" dirty="0">
                <a:latin typeface="Times New Roman" pitchFamily="18" charset="0"/>
                <a:cs typeface="Times New Roman" pitchFamily="18" charset="0"/>
              </a:rPr>
              <a:t>3.2.5.	Task execution</a:t>
            </a:r>
          </a:p>
          <a:p>
            <a:r>
              <a:rPr lang="en-GB" sz="1700" dirty="0">
                <a:latin typeface="Times New Roman" pitchFamily="18" charset="0"/>
                <a:cs typeface="Times New Roman" pitchFamily="18" charset="0"/>
              </a:rPr>
              <a:t>3.2.6.	Ability to operate machines (for example scanner)</a:t>
            </a:r>
          </a:p>
          <a:p>
            <a:r>
              <a:rPr lang="en-GB" sz="1700" dirty="0">
                <a:latin typeface="Times New Roman" pitchFamily="18" charset="0"/>
                <a:cs typeface="Times New Roman" pitchFamily="18" charset="0"/>
              </a:rPr>
              <a:t>3.2.7.	Speed of task performance (for example typing speed)</a:t>
            </a:r>
          </a:p>
          <a:p>
            <a:r>
              <a:rPr lang="en-GB" sz="1700" dirty="0">
                <a:latin typeface="Times New Roman" pitchFamily="18" charset="0"/>
                <a:cs typeface="Times New Roman" pitchFamily="18" charset="0"/>
              </a:rPr>
              <a:t>3.2.8.	Planning skills </a:t>
            </a:r>
          </a:p>
          <a:p>
            <a:r>
              <a:rPr lang="en-GB" sz="1700" dirty="0">
                <a:latin typeface="Times New Roman" pitchFamily="18" charset="0"/>
                <a:cs typeface="Times New Roman" pitchFamily="18" charset="0"/>
              </a:rPr>
              <a:t>3.2.9.	Numeracy or mathematical skills</a:t>
            </a:r>
          </a:p>
          <a:p>
            <a:r>
              <a:rPr lang="en-GB" sz="1700" dirty="0">
                <a:latin typeface="Times New Roman" pitchFamily="18" charset="0"/>
                <a:cs typeface="Times New Roman" pitchFamily="18" charset="0"/>
              </a:rPr>
              <a:t>3.2.10.	Academic qualification </a:t>
            </a:r>
          </a:p>
          <a:p>
            <a:r>
              <a:rPr lang="en-GB" sz="1700" dirty="0">
                <a:latin typeface="Times New Roman" pitchFamily="18" charset="0"/>
                <a:cs typeface="Times New Roman" pitchFamily="18" charset="0"/>
              </a:rPr>
              <a:t>3.2.11.	Research skills  </a:t>
            </a:r>
          </a:p>
          <a:p>
            <a:endParaRPr lang="en-GB" sz="1700" dirty="0">
              <a:latin typeface="Times New Roman" pitchFamily="18" charset="0"/>
              <a:cs typeface="Times New Roman" pitchFamily="18" charset="0"/>
            </a:endParaRPr>
          </a:p>
          <a:p>
            <a:endParaRPr lang="en-GB" sz="1700" dirty="0">
              <a:latin typeface="Times New Roman" pitchFamily="18" charset="0"/>
              <a:cs typeface="Times New Roman" pitchFamily="18" charset="0"/>
            </a:endParaRPr>
          </a:p>
          <a:p>
            <a:r>
              <a:rPr lang="en-GB" sz="1700" dirty="0">
                <a:latin typeface="Times New Roman" pitchFamily="18" charset="0"/>
                <a:cs typeface="Times New Roman" pitchFamily="18" charset="0"/>
              </a:rPr>
              <a:t>However, Archer and Davison (2008) in their study found that regardless of the size of the company, ‘soft skills’ (for example communication skills and team-working) were believed to have more weight than technical or ‘hard skills’ (for example a good degree qualification, computer skills </a:t>
            </a:r>
            <a:r>
              <a:rPr lang="en-GB" sz="1700" dirty="0" err="1">
                <a:latin typeface="Times New Roman" pitchFamily="18" charset="0"/>
                <a:cs typeface="Times New Roman" pitchFamily="18" charset="0"/>
              </a:rPr>
              <a:t>etc</a:t>
            </a:r>
            <a:r>
              <a:rPr lang="en-GB" sz="1700" dirty="0">
                <a:latin typeface="Times New Roman" pitchFamily="18" charset="0"/>
                <a:cs typeface="Times New Roman" pitchFamily="18" charset="0"/>
              </a:rPr>
              <a:t>). Relatedly, a different study by Glass et al (2008), on the other hand found that a minority of employers recruit individuals from universities specifically for the technical skills that they hope they will bring to the organization. Rather, today most employers see a university degree as an alternative for achieving a certain level of competence that represents the minimum standard that they are seeking in a new recruit (Glass et al, 2008). </a:t>
            </a:r>
          </a:p>
          <a:p>
            <a:endParaRPr lang="en-GB" dirty="0"/>
          </a:p>
        </p:txBody>
      </p:sp>
    </p:spTree>
    <p:extLst>
      <p:ext uri="{BB962C8B-B14F-4D97-AF65-F5344CB8AC3E}">
        <p14:creationId xmlns:p14="http://schemas.microsoft.com/office/powerpoint/2010/main" val="16116480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57200"/>
            <a:ext cx="6851104" cy="5714999"/>
          </a:xfrm>
        </p:spPr>
        <p:txBody>
          <a:bodyPr>
            <a:normAutofit/>
          </a:bodyPr>
          <a:lstStyle/>
          <a:p>
            <a:r>
              <a:rPr lang="en-GB" sz="2300" b="1" dirty="0" smtClean="0">
                <a:latin typeface="Times New Roman" pitchFamily="18" charset="0"/>
                <a:cs typeface="Times New Roman" pitchFamily="18" charset="0"/>
              </a:rPr>
              <a:t>4. Reasons </a:t>
            </a:r>
            <a:r>
              <a:rPr lang="en-GB" sz="2300" b="1" dirty="0">
                <a:latin typeface="Times New Roman" pitchFamily="18" charset="0"/>
                <a:cs typeface="Times New Roman" pitchFamily="18" charset="0"/>
              </a:rPr>
              <a:t>for employability </a:t>
            </a:r>
            <a:r>
              <a:rPr lang="en-GB" sz="2300" b="1" dirty="0" smtClean="0">
                <a:latin typeface="Times New Roman" pitchFamily="18" charset="0"/>
                <a:cs typeface="Times New Roman" pitchFamily="18" charset="0"/>
              </a:rPr>
              <a:t>skills</a:t>
            </a:r>
          </a:p>
          <a:p>
            <a:pPr marL="0" indent="0">
              <a:buNone/>
            </a:pPr>
            <a:endParaRPr lang="en-GB" sz="2300" b="1" dirty="0">
              <a:latin typeface="Times New Roman" pitchFamily="18" charset="0"/>
              <a:cs typeface="Times New Roman" pitchFamily="18" charset="0"/>
            </a:endParaRPr>
          </a:p>
          <a:p>
            <a:r>
              <a:rPr lang="en-GB" sz="1500" dirty="0">
                <a:latin typeface="Times New Roman" pitchFamily="18" charset="0"/>
                <a:cs typeface="Times New Roman" pitchFamily="18" charset="0"/>
              </a:rPr>
              <a:t>In line with modern economies, workplaces are constantly changing and as a result employers are looking for employees who are adaptable and who have skills beyond the technical (Maxwell 2010). For example, a survey of CEOs found that 33.1% of employers consider employability skills to be the most important factor when employing graduates, whereas only 19.2% rated relevant work experience above employability skills (Australian Industry Group &amp; Deloitte 2009).</a:t>
            </a:r>
          </a:p>
          <a:p>
            <a:endParaRPr lang="en-GB" sz="1500" dirty="0">
              <a:latin typeface="Times New Roman" pitchFamily="18" charset="0"/>
              <a:cs typeface="Times New Roman" pitchFamily="18" charset="0"/>
            </a:endParaRPr>
          </a:p>
          <a:p>
            <a:r>
              <a:rPr lang="en-GB" sz="1500" dirty="0">
                <a:latin typeface="Times New Roman" pitchFamily="18" charset="0"/>
                <a:cs typeface="Times New Roman" pitchFamily="18" charset="0"/>
              </a:rPr>
              <a:t>According to Clarke (2008), organization’s that are able to hire  employees with  highly developed  soft  skills  are able to compete more successfully  than  employers  who focus on  the  retention  of  employees  with  only subject-specific skills.  </a:t>
            </a:r>
            <a:r>
              <a:rPr lang="en-GB" sz="1500" dirty="0" err="1">
                <a:latin typeface="Times New Roman" pitchFamily="18" charset="0"/>
                <a:cs typeface="Times New Roman" pitchFamily="18" charset="0"/>
              </a:rPr>
              <a:t>Hii</a:t>
            </a:r>
            <a:r>
              <a:rPr lang="en-GB" sz="1500" dirty="0">
                <a:latin typeface="Times New Roman" pitchFamily="18" charset="0"/>
                <a:cs typeface="Times New Roman" pitchFamily="18" charset="0"/>
              </a:rPr>
              <a:t> (2007) states that a study of Fortune 500 chief  executive officers (CEO) found that 75% of long-term business success depends on soft skills, and only 25% depends on technical skills. Therefore, the development and assessment  of  the  soft  skills  of  graduates  is  essential  for ensuring  a  successful  transition  from  the university  setting to  the  employment  market.</a:t>
            </a:r>
          </a:p>
          <a:p>
            <a:endParaRPr lang="en-GB" dirty="0"/>
          </a:p>
          <a:p>
            <a:endParaRPr lang="en-GB" dirty="0"/>
          </a:p>
        </p:txBody>
      </p:sp>
    </p:spTree>
    <p:extLst>
      <p:ext uri="{BB962C8B-B14F-4D97-AF65-F5344CB8AC3E}">
        <p14:creationId xmlns:p14="http://schemas.microsoft.com/office/powerpoint/2010/main" val="3585907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57200"/>
            <a:ext cx="6635080" cy="5714999"/>
          </a:xfrm>
        </p:spPr>
        <p:txBody>
          <a:bodyPr/>
          <a:lstStyle/>
          <a:p>
            <a:pPr marL="0" indent="0">
              <a:buNone/>
            </a:pPr>
            <a:r>
              <a:rPr lang="en-GB" b="1" dirty="0" smtClean="0">
                <a:latin typeface="Times New Roman" pitchFamily="18" charset="0"/>
                <a:cs typeface="Times New Roman" pitchFamily="18" charset="0"/>
              </a:rPr>
              <a:t>5. Conclusion</a:t>
            </a:r>
          </a:p>
          <a:p>
            <a:pPr marL="0" indent="0">
              <a:buNone/>
            </a:pPr>
            <a:endParaRPr lang="en-GB" b="1" dirty="0">
              <a:latin typeface="Times New Roman" pitchFamily="18" charset="0"/>
              <a:cs typeface="Times New Roman" pitchFamily="18" charset="0"/>
            </a:endParaRPr>
          </a:p>
          <a:p>
            <a:pPr marL="0" indent="0">
              <a:buNone/>
            </a:pPr>
            <a:endParaRPr lang="en-GB" b="1" dirty="0">
              <a:latin typeface="Times New Roman" pitchFamily="18" charset="0"/>
              <a:cs typeface="Times New Roman" pitchFamily="18" charset="0"/>
            </a:endParaRPr>
          </a:p>
          <a:p>
            <a:r>
              <a:rPr lang="en-GB" sz="1200" dirty="0">
                <a:latin typeface="Times New Roman" pitchFamily="18" charset="0"/>
                <a:cs typeface="Times New Roman" pitchFamily="18" charset="0"/>
              </a:rPr>
              <a:t>It is, therefore, imperative to state that in order to have graduates who can readily be employed in the modern jib market, employers need to work with education and training  institutions  to  ensure  the  provision  of  relevant  skills, including  through  apprenticeship  places; provide on-the-job training to facilitate the upgrading and adaptation of skills; and adopt forms of work organisation  that make  the  most  of  existing  skills. The flexibility of education and training systems needs to be enhanced to respond more promptly to emerging skill needs. Graduates must possess both soft skills and hard skills in order to fully be absorbed in the job market. Impediments to possession of these skills must be fully workout before joining the </a:t>
            </a:r>
            <a:r>
              <a:rPr lang="en-GB" sz="1200" dirty="0" err="1">
                <a:latin typeface="Times New Roman" pitchFamily="18" charset="0"/>
                <a:cs typeface="Times New Roman" pitchFamily="18" charset="0"/>
              </a:rPr>
              <a:t>labor</a:t>
            </a:r>
            <a:r>
              <a:rPr lang="en-GB" sz="1200" dirty="0">
                <a:latin typeface="Times New Roman" pitchFamily="18" charset="0"/>
                <a:cs typeface="Times New Roman" pitchFamily="18" charset="0"/>
              </a:rPr>
              <a:t> market. In order for myself to become more attractive in the work place, I will </a:t>
            </a:r>
            <a:r>
              <a:rPr lang="en-GB" sz="1200" dirty="0" err="1">
                <a:latin typeface="Times New Roman" pitchFamily="18" charset="0"/>
                <a:cs typeface="Times New Roman" pitchFamily="18" charset="0"/>
              </a:rPr>
              <a:t>endeavor</a:t>
            </a:r>
            <a:r>
              <a:rPr lang="en-GB" sz="1200" dirty="0">
                <a:latin typeface="Times New Roman" pitchFamily="18" charset="0"/>
                <a:cs typeface="Times New Roman" pitchFamily="18" charset="0"/>
              </a:rPr>
              <a:t> to personally develop myself through the skills I have mentioned in this report.</a:t>
            </a:r>
          </a:p>
          <a:p>
            <a:endParaRPr lang="en-GB" dirty="0">
              <a:latin typeface="Times New Roman" pitchFamily="18" charset="0"/>
              <a:cs typeface="Times New Roman" pitchFamily="18" charset="0"/>
            </a:endParaRPr>
          </a:p>
          <a:p>
            <a:endParaRPr lang="en-GB" dirty="0"/>
          </a:p>
        </p:txBody>
      </p:sp>
    </p:spTree>
    <p:extLst>
      <p:ext uri="{BB962C8B-B14F-4D97-AF65-F5344CB8AC3E}">
        <p14:creationId xmlns:p14="http://schemas.microsoft.com/office/powerpoint/2010/main" val="25700227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57200"/>
            <a:ext cx="7139136" cy="5714999"/>
          </a:xfrm>
        </p:spPr>
        <p:txBody>
          <a:bodyPr>
            <a:normAutofit fontScale="62500" lnSpcReduction="20000"/>
          </a:bodyPr>
          <a:lstStyle/>
          <a:p>
            <a:r>
              <a:rPr lang="en-GB" sz="2900" b="1" dirty="0">
                <a:latin typeface="Times New Roman" pitchFamily="18" charset="0"/>
                <a:cs typeface="Times New Roman" pitchFamily="18" charset="0"/>
              </a:rPr>
              <a:t>References</a:t>
            </a:r>
          </a:p>
          <a:p>
            <a:endParaRPr lang="en-GB" dirty="0">
              <a:latin typeface="Times New Roman" pitchFamily="18" charset="0"/>
              <a:cs typeface="Times New Roman" pitchFamily="18" charset="0"/>
            </a:endParaRPr>
          </a:p>
          <a:p>
            <a:r>
              <a:rPr lang="en-GB" dirty="0">
                <a:latin typeface="Times New Roman" pitchFamily="18" charset="0"/>
                <a:cs typeface="Times New Roman" pitchFamily="18" charset="0"/>
              </a:rPr>
              <a:t>Archer, W. and Davison J. (2008). Graduate employability: What do employers think and want? London, the Council for Industry and Higher Education (CIHE).</a:t>
            </a:r>
          </a:p>
          <a:p>
            <a:endParaRPr lang="en-GB" dirty="0">
              <a:latin typeface="Times New Roman" pitchFamily="18" charset="0"/>
              <a:cs typeface="Times New Roman" pitchFamily="18" charset="0"/>
            </a:endParaRPr>
          </a:p>
          <a:p>
            <a:r>
              <a:rPr lang="en-GB" dirty="0">
                <a:latin typeface="Times New Roman" pitchFamily="18" charset="0"/>
                <a:cs typeface="Times New Roman" pitchFamily="18" charset="0"/>
              </a:rPr>
              <a:t>Glass, A. </a:t>
            </a:r>
            <a:r>
              <a:rPr lang="en-GB" dirty="0" err="1">
                <a:latin typeface="Times New Roman" pitchFamily="18" charset="0"/>
                <a:cs typeface="Times New Roman" pitchFamily="18" charset="0"/>
              </a:rPr>
              <a:t>Landsburgh</a:t>
            </a:r>
            <a:r>
              <a:rPr lang="en-GB" dirty="0">
                <a:latin typeface="Times New Roman" pitchFamily="18" charset="0"/>
                <a:cs typeface="Times New Roman" pitchFamily="18" charset="0"/>
              </a:rPr>
              <a:t>, H. Quashie, A and McGregor A. (2008). The Work-Readiness of Recruits from Colleges and Universities in Scotland: Full Report. Training and Employment Research Unit TERU) University of Glasgow.</a:t>
            </a:r>
          </a:p>
          <a:p>
            <a:endParaRPr lang="en-GB" dirty="0">
              <a:latin typeface="Times New Roman" pitchFamily="18" charset="0"/>
              <a:cs typeface="Times New Roman" pitchFamily="18" charset="0"/>
            </a:endParaRPr>
          </a:p>
          <a:p>
            <a:r>
              <a:rPr lang="en-GB" dirty="0">
                <a:latin typeface="Times New Roman" pitchFamily="18" charset="0"/>
                <a:cs typeface="Times New Roman" pitchFamily="18" charset="0"/>
              </a:rPr>
              <a:t>Lees. D. (2002). Graduate Employability – Literature Review. LTSN Generic centre. University of Exeter. http://www.palatine.ac.uk/files/emp/1233.pdf</a:t>
            </a:r>
          </a:p>
          <a:p>
            <a:endParaRPr lang="en-GB" dirty="0">
              <a:latin typeface="Times New Roman" pitchFamily="18" charset="0"/>
              <a:cs typeface="Times New Roman" pitchFamily="18" charset="0"/>
            </a:endParaRPr>
          </a:p>
          <a:p>
            <a:r>
              <a:rPr lang="en-GB" dirty="0">
                <a:latin typeface="Times New Roman" pitchFamily="18" charset="0"/>
                <a:cs typeface="Times New Roman" pitchFamily="18" charset="0"/>
              </a:rPr>
              <a:t>Little, B. (2001). Reading between the lines of graduate employment. Quality in Higher Education 7 (2) 121–129.</a:t>
            </a:r>
          </a:p>
          <a:p>
            <a:endParaRPr lang="en-GB" dirty="0">
              <a:latin typeface="Times New Roman" pitchFamily="18" charset="0"/>
              <a:cs typeface="Times New Roman" pitchFamily="18" charset="0"/>
            </a:endParaRPr>
          </a:p>
          <a:p>
            <a:r>
              <a:rPr lang="en-GB" dirty="0">
                <a:latin typeface="Times New Roman" pitchFamily="18" charset="0"/>
                <a:cs typeface="Times New Roman" pitchFamily="18" charset="0"/>
              </a:rPr>
              <a:t>Society for Human Resource </a:t>
            </a:r>
            <a:r>
              <a:rPr lang="en-GB" dirty="0" err="1">
                <a:latin typeface="Times New Roman" pitchFamily="18" charset="0"/>
                <a:cs typeface="Times New Roman" pitchFamily="18" charset="0"/>
              </a:rPr>
              <a:t>Managemen</a:t>
            </a:r>
            <a:r>
              <a:rPr lang="en-GB" dirty="0">
                <a:latin typeface="Times New Roman" pitchFamily="18" charset="0"/>
                <a:cs typeface="Times New Roman" pitchFamily="18" charset="0"/>
              </a:rPr>
              <a:t>. (2006). Critical Skills Needs and Resources for the Changing Workforce: Keeping Skills Competitive, www. shrm.org/Research/</a:t>
            </a:r>
            <a:r>
              <a:rPr lang="en-GB" dirty="0" err="1">
                <a:latin typeface="Times New Roman" pitchFamily="18" charset="0"/>
                <a:cs typeface="Times New Roman" pitchFamily="18" charset="0"/>
              </a:rPr>
              <a:t>SurveyFindingsl</a:t>
            </a:r>
            <a:r>
              <a:rPr lang="en-GB" dirty="0">
                <a:latin typeface="Times New Roman" pitchFamily="18" charset="0"/>
                <a:cs typeface="Times New Roman" pitchFamily="18" charset="0"/>
              </a:rPr>
              <a:t> Articles/Pages/CriticaiSkillsNeeds.aspx.</a:t>
            </a:r>
          </a:p>
          <a:p>
            <a:endParaRPr lang="en-GB" dirty="0">
              <a:latin typeface="Times New Roman" pitchFamily="18" charset="0"/>
              <a:cs typeface="Times New Roman" pitchFamily="18" charset="0"/>
            </a:endParaRPr>
          </a:p>
          <a:p>
            <a:r>
              <a:rPr lang="en-GB" dirty="0" err="1">
                <a:latin typeface="Times New Roman" pitchFamily="18" charset="0"/>
                <a:cs typeface="Times New Roman" pitchFamily="18" charset="0"/>
              </a:rPr>
              <a:t>Prasanta</a:t>
            </a:r>
            <a:r>
              <a:rPr lang="en-GB" dirty="0">
                <a:latin typeface="Times New Roman" pitchFamily="18" charset="0"/>
                <a:cs typeface="Times New Roman" pitchFamily="18" charset="0"/>
              </a:rPr>
              <a:t> Kumar </a:t>
            </a:r>
            <a:r>
              <a:rPr lang="en-GB" dirty="0" err="1">
                <a:latin typeface="Times New Roman" pitchFamily="18" charset="0"/>
                <a:cs typeface="Times New Roman" pitchFamily="18" charset="0"/>
              </a:rPr>
              <a:t>Padhi</a:t>
            </a:r>
            <a:r>
              <a:rPr lang="en-GB" dirty="0">
                <a:latin typeface="Times New Roman" pitchFamily="18" charset="0"/>
                <a:cs typeface="Times New Roman" pitchFamily="18" charset="0"/>
              </a:rPr>
              <a:t>. (2014). Soft Skills: Education beyond Academics. IOSR Journal of Humanities and Social Science (IOSR-JHSS) Volume 19, Issue 5, Ver. VI (May. 2014), PP 01 03. </a:t>
            </a:r>
          </a:p>
          <a:p>
            <a:endParaRPr lang="en-GB" dirty="0">
              <a:latin typeface="Times New Roman" pitchFamily="18" charset="0"/>
              <a:cs typeface="Times New Roman" pitchFamily="18" charset="0"/>
            </a:endParaRPr>
          </a:p>
          <a:p>
            <a:r>
              <a:rPr lang="en-GB" dirty="0" err="1">
                <a:latin typeface="Times New Roman" pitchFamily="18" charset="0"/>
                <a:cs typeface="Times New Roman" pitchFamily="18" charset="0"/>
              </a:rPr>
              <a:t>Hii</a:t>
            </a:r>
            <a:r>
              <a:rPr lang="en-GB" dirty="0">
                <a:latin typeface="Times New Roman" pitchFamily="18" charset="0"/>
                <a:cs typeface="Times New Roman" pitchFamily="18" charset="0"/>
              </a:rPr>
              <a:t>, C. (2007). Soft skills essential for success in today's workplace.  Retrieved 10 April  </a:t>
            </a:r>
          </a:p>
          <a:p>
            <a:r>
              <a:rPr lang="en-GB" dirty="0">
                <a:latin typeface="Times New Roman" pitchFamily="18" charset="0"/>
                <a:cs typeface="Times New Roman" pitchFamily="18" charset="0"/>
              </a:rPr>
              <a:t>2011, from http://thestar.com. my/news/</a:t>
            </a:r>
            <a:r>
              <a:rPr lang="en-GB" dirty="0" err="1">
                <a:latin typeface="Times New Roman" pitchFamily="18" charset="0"/>
                <a:cs typeface="Times New Roman" pitchFamily="18" charset="0"/>
              </a:rPr>
              <a:t>story.asp?file</a:t>
            </a:r>
            <a:r>
              <a:rPr lang="en-GB" dirty="0">
                <a:latin typeface="Times New Roman" pitchFamily="18" charset="0"/>
                <a:cs typeface="Times New Roman" pitchFamily="18" charset="0"/>
              </a:rPr>
              <a:t>=/2007/9/23/focus/188878 76 &amp;sec=focus</a:t>
            </a:r>
          </a:p>
          <a:p>
            <a:endParaRPr lang="en-GB" dirty="0">
              <a:latin typeface="Times New Roman" pitchFamily="18" charset="0"/>
              <a:cs typeface="Times New Roman" pitchFamily="18" charset="0"/>
            </a:endParaRPr>
          </a:p>
          <a:p>
            <a:r>
              <a:rPr lang="en-GB" dirty="0">
                <a:latin typeface="Times New Roman" pitchFamily="18" charset="0"/>
                <a:cs typeface="Times New Roman" pitchFamily="18" charset="0"/>
              </a:rPr>
              <a:t>Clarke, M.  (2008). Understanding and managing employability in changing career contexts. Employee Relations, 30 (2), 121–141.</a:t>
            </a:r>
          </a:p>
          <a:p>
            <a:endParaRPr lang="en-GB" dirty="0">
              <a:latin typeface="Times New Roman" pitchFamily="18" charset="0"/>
              <a:cs typeface="Times New Roman" pitchFamily="18" charset="0"/>
            </a:endParaRPr>
          </a:p>
          <a:p>
            <a:r>
              <a:rPr lang="en-GB" dirty="0">
                <a:latin typeface="Times New Roman" pitchFamily="18" charset="0"/>
                <a:cs typeface="Times New Roman" pitchFamily="18" charset="0"/>
              </a:rPr>
              <a:t>Robinson, J.  P. (2000). What are employability skills?  The Workplace, </a:t>
            </a:r>
            <a:r>
              <a:rPr lang="en-GB" dirty="0" err="1">
                <a:latin typeface="Times New Roman" pitchFamily="18" charset="0"/>
                <a:cs typeface="Times New Roman" pitchFamily="18" charset="0"/>
              </a:rPr>
              <a:t>vol</a:t>
            </a:r>
            <a:r>
              <a:rPr lang="en-GB" dirty="0">
                <a:latin typeface="Times New Roman" pitchFamily="18" charset="0"/>
                <a:cs typeface="Times New Roman" pitchFamily="18" charset="0"/>
              </a:rPr>
              <a:t>/issue:  5(3), pp.  1-3, Available from:  http://www.foretica.org/wp-content/uploads/2016/01/employability </a:t>
            </a:r>
            <a:r>
              <a:rPr lang="en-GB" dirty="0" err="1">
                <a:latin typeface="Times New Roman" pitchFamily="18" charset="0"/>
                <a:cs typeface="Times New Roman" pitchFamily="18" charset="0"/>
              </a:rPr>
              <a:t>kills.pdf.Retrieved</a:t>
            </a:r>
            <a:r>
              <a:rPr lang="en-GB" dirty="0">
                <a:latin typeface="Times New Roman" pitchFamily="18" charset="0"/>
                <a:cs typeface="Times New Roman" pitchFamily="18" charset="0"/>
              </a:rPr>
              <a:t>   4.2.2016   [Accessed 9th September 2005].</a:t>
            </a:r>
          </a:p>
          <a:p>
            <a:endParaRPr lang="en-GB" dirty="0">
              <a:latin typeface="Times New Roman" pitchFamily="18" charset="0"/>
              <a:cs typeface="Times New Roman" pitchFamily="18" charset="0"/>
            </a:endParaRPr>
          </a:p>
        </p:txBody>
      </p:sp>
    </p:spTree>
    <p:extLst>
      <p:ext uri="{BB962C8B-B14F-4D97-AF65-F5344CB8AC3E}">
        <p14:creationId xmlns:p14="http://schemas.microsoft.com/office/powerpoint/2010/main" val="344619596"/>
      </p:ext>
    </p:extLst>
  </p:cSld>
  <p:clrMapOvr>
    <a:masterClrMapping/>
  </p:clrMapOvr>
</p:sld>
</file>

<file path=ppt/theme/theme1.xml><?xml version="1.0" encoding="utf-8"?>
<a:theme xmlns:a="http://schemas.openxmlformats.org/drawingml/2006/main" name="Composite">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omposite">
      <a:maj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mposite">
      <a:fillStyleLst>
        <a:solidFill>
          <a:schemeClr val="phClr"/>
        </a:solidFill>
        <a:gradFill rotWithShape="1">
          <a:gsLst>
            <a:gs pos="0">
              <a:schemeClr val="phClr">
                <a:tint val="50000"/>
                <a:shade val="95000"/>
                <a:satMod val="300000"/>
              </a:schemeClr>
            </a:gs>
            <a:gs pos="12000">
              <a:schemeClr val="phClr">
                <a:tint val="50000"/>
                <a:shade val="90000"/>
                <a:satMod val="250000"/>
              </a:schemeClr>
            </a:gs>
            <a:gs pos="100000">
              <a:schemeClr val="phClr">
                <a:tint val="85000"/>
                <a:shade val="75000"/>
                <a:satMod val="150000"/>
              </a:schemeClr>
            </a:gs>
          </a:gsLst>
          <a:lin ang="16200000" scaled="1"/>
        </a:gradFill>
        <a:gradFill rotWithShape="1">
          <a:gsLst>
            <a:gs pos="0">
              <a:schemeClr val="phClr">
                <a:tint val="75000"/>
                <a:shade val="95000"/>
                <a:satMod val="175000"/>
              </a:schemeClr>
            </a:gs>
            <a:gs pos="12000">
              <a:schemeClr val="phClr">
                <a:tint val="90000"/>
                <a:shade val="90000"/>
                <a:satMod val="150000"/>
              </a:schemeClr>
            </a:gs>
            <a:gs pos="100000">
              <a:schemeClr val="phClr">
                <a:tint val="100000"/>
                <a:shade val="75000"/>
                <a:satMod val="150000"/>
              </a:schemeClr>
            </a:gs>
          </a:gsLst>
          <a:lin ang="16200000" scaled="1"/>
        </a:gradFill>
      </a:fillStyleLst>
      <a:lnStyleLst>
        <a:ln w="9525" cap="flat" cmpd="sng" algn="ctr">
          <a:solidFill>
            <a:schemeClr val="phClr">
              <a:shade val="95000"/>
              <a:satMod val="105000"/>
            </a:scheme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scene3d>
            <a:camera prst="orthographicFront">
              <a:rot lat="0" lon="0" rev="0"/>
            </a:camera>
            <a:lightRig rig="freezing" dir="t">
              <a:rot lat="0" lon="0" rev="6000000"/>
            </a:lightRig>
          </a:scene3d>
          <a:sp3d contourW="12700" prstMaterial="dkEdge">
            <a:bevelT w="44450" h="25400"/>
            <a:contourClr>
              <a:schemeClr val="phClr">
                <a:shade val="30000"/>
              </a:schemeClr>
            </a:contourClr>
          </a:sp3d>
        </a:effectStyle>
      </a:effectStyleLst>
      <a:bgFillStyleLst>
        <a:solidFill>
          <a:schemeClr val="phClr"/>
        </a:solidFill>
        <a:gradFill rotWithShape="1">
          <a:gsLst>
            <a:gs pos="0">
              <a:schemeClr val="phClr">
                <a:tint val="100000"/>
                <a:shade val="80000"/>
                <a:satMod val="110000"/>
                <a:lumMod val="80000"/>
              </a:schemeClr>
            </a:gs>
            <a:gs pos="79000">
              <a:schemeClr val="phClr">
                <a:tint val="100000"/>
                <a:shade val="90000"/>
                <a:satMod val="105000"/>
                <a:lumMod val="100000"/>
              </a:schemeClr>
            </a:gs>
            <a:gs pos="100000">
              <a:schemeClr val="phClr">
                <a:tint val="95000"/>
                <a:shade val="100000"/>
                <a:satMod val="110000"/>
                <a:lumMod val="115000"/>
              </a:schemeClr>
            </a:gs>
          </a:gsLst>
          <a:lin ang="5400000" scaled="0"/>
        </a:gradFill>
        <a:gradFill rotWithShape="1">
          <a:gsLst>
            <a:gs pos="0">
              <a:schemeClr val="phClr">
                <a:tint val="90000"/>
                <a:shade val="100000"/>
                <a:satMod val="100000"/>
                <a:lumMod val="110000"/>
              </a:schemeClr>
            </a:gs>
            <a:gs pos="83000">
              <a:schemeClr val="phClr">
                <a:shade val="75000"/>
                <a:satMod val="200000"/>
              </a:schemeClr>
            </a:gs>
            <a:gs pos="100000">
              <a:schemeClr val="phClr">
                <a:shade val="90000"/>
                <a:satMod val="200000"/>
              </a:schemeClr>
            </a:gs>
          </a:gsLst>
          <a:path path="circle">
            <a:fillToRect l="75000" t="100000" b="3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Composite</Template>
  <TotalTime>16</TotalTime>
  <Words>1247</Words>
  <Application>Microsoft Office PowerPoint</Application>
  <PresentationFormat>On-screen Show (4:3)</PresentationFormat>
  <Paragraphs>138</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Composite</vt:lpstr>
      <vt:lpstr>Employability Skills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Skills</dc:title>
  <dc:creator>Windows User</dc:creator>
  <cp:lastModifiedBy>Windows User</cp:lastModifiedBy>
  <cp:revision>2</cp:revision>
  <dcterms:created xsi:type="dcterms:W3CDTF">2018-01-08T09:42:47Z</dcterms:created>
  <dcterms:modified xsi:type="dcterms:W3CDTF">2018-01-08T09:59:32Z</dcterms:modified>
</cp:coreProperties>
</file>