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64" r:id="rId4"/>
    <p:sldId id="267" r:id="rId5"/>
    <p:sldId id="266" r:id="rId6"/>
    <p:sldId id="270" r:id="rId7"/>
    <p:sldId id="260" r:id="rId8"/>
    <p:sldId id="269" r:id="rId9"/>
    <p:sldId id="259" r:id="rId10"/>
    <p:sldId id="262" r:id="rId11"/>
    <p:sldId id="271" r:id="rId12"/>
    <p:sldId id="263" r:id="rId13"/>
    <p:sldId id="268" r:id="rId14"/>
    <p:sldId id="272" r:id="rId15"/>
    <p:sldId id="273" r:id="rId16"/>
    <p:sldId id="275" r:id="rId17"/>
    <p:sldId id="276"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8236FC-CB1A-4C3C-9D26-2792EB3B3D9E}" v="215" dt="2024-04-15T13:14:45.149"/>
    <p1510:client id="{2264572F-CCD8-4D64-9FF3-E59945AAC0C2}" v="81" dt="2024-04-15T09:00:22.0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9011" autoAdjust="0"/>
    <p:restoredTop sz="94660"/>
  </p:normalViewPr>
  <p:slideViewPr>
    <p:cSldViewPr snapToGrid="0">
      <p:cViewPr varScale="1">
        <p:scale>
          <a:sx n="65" d="100"/>
          <a:sy n="65" d="100"/>
        </p:scale>
        <p:origin x="55" y="254"/>
      </p:cViewPr>
      <p:guideLst/>
    </p:cSldViewPr>
  </p:slideViewPr>
  <p:notesTextViewPr>
    <p:cViewPr>
      <p:scale>
        <a:sx n="1" d="1"/>
        <a:sy n="1" d="1"/>
      </p:scale>
      <p:origin x="0" y="0"/>
    </p:cViewPr>
  </p:notesTextViewPr>
  <p:sorterViewPr>
    <p:cViewPr>
      <p:scale>
        <a:sx n="133" d="100"/>
        <a:sy n="133"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E3FC96-90D2-40DD-B5AD-EA1113ECE73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A630399-3A16-4EDF-87BC-B97341A90B39}">
      <dgm:prSet custT="1"/>
      <dgm:spPr/>
      <dgm:t>
        <a:bodyPr/>
        <a:lstStyle/>
        <a:p>
          <a:pPr>
            <a:lnSpc>
              <a:spcPct val="100000"/>
            </a:lnSpc>
          </a:pPr>
          <a:r>
            <a:rPr lang="en-GB" sz="2000" dirty="0"/>
            <a:t>Aims and objectives</a:t>
          </a:r>
          <a:endParaRPr lang="en-US" sz="2000" dirty="0"/>
        </a:p>
      </dgm:t>
    </dgm:pt>
    <dgm:pt modelId="{8D03ACFB-2746-4B2A-902E-3051B1E7119D}" type="parTrans" cxnId="{B98BFE66-75E2-4EB3-B004-61EA6F8F60A3}">
      <dgm:prSet/>
      <dgm:spPr/>
      <dgm:t>
        <a:bodyPr/>
        <a:lstStyle/>
        <a:p>
          <a:endParaRPr lang="en-US"/>
        </a:p>
      </dgm:t>
    </dgm:pt>
    <dgm:pt modelId="{69716B8C-C933-44CB-BA6E-5B35C22D607F}" type="sibTrans" cxnId="{B98BFE66-75E2-4EB3-B004-61EA6F8F60A3}">
      <dgm:prSet/>
      <dgm:spPr/>
      <dgm:t>
        <a:bodyPr/>
        <a:lstStyle/>
        <a:p>
          <a:endParaRPr lang="en-US"/>
        </a:p>
      </dgm:t>
    </dgm:pt>
    <dgm:pt modelId="{2B8990EF-F53B-44E9-8C21-FD2749847D18}">
      <dgm:prSet custT="1"/>
      <dgm:spPr/>
      <dgm:t>
        <a:bodyPr/>
        <a:lstStyle/>
        <a:p>
          <a:pPr>
            <a:lnSpc>
              <a:spcPct val="100000"/>
            </a:lnSpc>
          </a:pPr>
          <a:r>
            <a:rPr lang="en-US" sz="2000" dirty="0"/>
            <a:t>Assessment 1 and 2 </a:t>
          </a:r>
        </a:p>
      </dgm:t>
    </dgm:pt>
    <dgm:pt modelId="{933E5892-9F32-4A3D-901E-B6DF816D6FD5}" type="parTrans" cxnId="{D4293195-016C-4023-8BE7-BEF1872C3AA4}">
      <dgm:prSet/>
      <dgm:spPr/>
      <dgm:t>
        <a:bodyPr/>
        <a:lstStyle/>
        <a:p>
          <a:endParaRPr lang="en-US"/>
        </a:p>
      </dgm:t>
    </dgm:pt>
    <dgm:pt modelId="{3FCC49F2-A22F-49A6-9B65-5C51B1E5AB76}" type="sibTrans" cxnId="{D4293195-016C-4023-8BE7-BEF1872C3AA4}">
      <dgm:prSet/>
      <dgm:spPr/>
      <dgm:t>
        <a:bodyPr/>
        <a:lstStyle/>
        <a:p>
          <a:endParaRPr lang="en-US"/>
        </a:p>
      </dgm:t>
    </dgm:pt>
    <dgm:pt modelId="{20DD11B8-A907-4A51-8F96-39D3B36100B6}">
      <dgm:prSet custT="1"/>
      <dgm:spPr/>
      <dgm:t>
        <a:bodyPr/>
        <a:lstStyle/>
        <a:p>
          <a:pPr>
            <a:lnSpc>
              <a:spcPct val="100000"/>
            </a:lnSpc>
          </a:pPr>
          <a:r>
            <a:rPr lang="en-GB" sz="1800" dirty="0"/>
            <a:t>Structure of module and milestones </a:t>
          </a:r>
          <a:endParaRPr lang="en-US" sz="1800" dirty="0"/>
        </a:p>
      </dgm:t>
    </dgm:pt>
    <dgm:pt modelId="{F8565725-D42B-4509-9D43-6E20D0054C98}" type="parTrans" cxnId="{773507D0-DB29-4BB6-A873-8D44146FA38A}">
      <dgm:prSet/>
      <dgm:spPr/>
      <dgm:t>
        <a:bodyPr/>
        <a:lstStyle/>
        <a:p>
          <a:endParaRPr lang="en-US"/>
        </a:p>
      </dgm:t>
    </dgm:pt>
    <dgm:pt modelId="{F68C13BD-BA30-408B-B05E-24BCD37DBE86}" type="sibTrans" cxnId="{773507D0-DB29-4BB6-A873-8D44146FA38A}">
      <dgm:prSet/>
      <dgm:spPr/>
      <dgm:t>
        <a:bodyPr/>
        <a:lstStyle/>
        <a:p>
          <a:endParaRPr lang="en-US"/>
        </a:p>
      </dgm:t>
    </dgm:pt>
    <dgm:pt modelId="{C75A693C-5CAC-4D90-8138-688B84AC6A16}">
      <dgm:prSet/>
      <dgm:spPr/>
      <dgm:t>
        <a:bodyPr/>
        <a:lstStyle/>
        <a:p>
          <a:pPr>
            <a:lnSpc>
              <a:spcPct val="100000"/>
            </a:lnSpc>
          </a:pPr>
          <a:r>
            <a:rPr lang="en-US"/>
            <a:t>Making</a:t>
          </a:r>
          <a:r>
            <a:rPr lang="en-US" baseline="0"/>
            <a:t> connections</a:t>
          </a:r>
          <a:endParaRPr lang="en-US"/>
        </a:p>
      </dgm:t>
    </dgm:pt>
    <dgm:pt modelId="{7DA24D39-CA3A-46A0-91D3-CCEBED06EC80}" type="parTrans" cxnId="{4C82903F-9156-4176-89BF-CEE657DE16CE}">
      <dgm:prSet/>
      <dgm:spPr/>
      <dgm:t>
        <a:bodyPr/>
        <a:lstStyle/>
        <a:p>
          <a:endParaRPr lang="en-US"/>
        </a:p>
      </dgm:t>
    </dgm:pt>
    <dgm:pt modelId="{07752FD8-2221-4C77-BDD3-DD1BDC57B179}" type="sibTrans" cxnId="{4C82903F-9156-4176-89BF-CEE657DE16CE}">
      <dgm:prSet/>
      <dgm:spPr/>
      <dgm:t>
        <a:bodyPr/>
        <a:lstStyle/>
        <a:p>
          <a:endParaRPr lang="en-US"/>
        </a:p>
      </dgm:t>
    </dgm:pt>
    <dgm:pt modelId="{82605556-7038-4C21-A075-ED78C7D2035A}">
      <dgm:prSet/>
      <dgm:spPr/>
      <dgm:t>
        <a:bodyPr/>
        <a:lstStyle/>
        <a:p>
          <a:pPr>
            <a:lnSpc>
              <a:spcPct val="100000"/>
            </a:lnSpc>
          </a:pPr>
          <a:r>
            <a:rPr lang="en-US" baseline="0"/>
            <a:t> Making the case for your research &amp; ethics </a:t>
          </a:r>
          <a:endParaRPr lang="en-US"/>
        </a:p>
      </dgm:t>
    </dgm:pt>
    <dgm:pt modelId="{6AD3FF01-0333-4086-AA6A-4AB9F1E8EAF2}" type="parTrans" cxnId="{D6A807F8-B1F0-491F-A777-CDB879850868}">
      <dgm:prSet/>
      <dgm:spPr/>
      <dgm:t>
        <a:bodyPr/>
        <a:lstStyle/>
        <a:p>
          <a:endParaRPr lang="en-US"/>
        </a:p>
      </dgm:t>
    </dgm:pt>
    <dgm:pt modelId="{17B8777E-C307-4AF6-A4AC-B022AEF4CF20}" type="sibTrans" cxnId="{D6A807F8-B1F0-491F-A777-CDB879850868}">
      <dgm:prSet/>
      <dgm:spPr/>
      <dgm:t>
        <a:bodyPr/>
        <a:lstStyle/>
        <a:p>
          <a:endParaRPr lang="en-US"/>
        </a:p>
      </dgm:t>
    </dgm:pt>
    <dgm:pt modelId="{234DF313-61A3-400E-A0EC-CC333CA32870}">
      <dgm:prSet/>
      <dgm:spPr/>
      <dgm:t>
        <a:bodyPr/>
        <a:lstStyle/>
        <a:p>
          <a:endParaRPr lang="en-US"/>
        </a:p>
      </dgm:t>
    </dgm:pt>
    <dgm:pt modelId="{4E4DD08F-A558-441D-9264-8FFFA174DC76}" type="parTrans" cxnId="{C63ED14A-9C93-4AA5-9A1B-7B83C7E3E6A9}">
      <dgm:prSet/>
      <dgm:spPr/>
      <dgm:t>
        <a:bodyPr/>
        <a:lstStyle/>
        <a:p>
          <a:endParaRPr lang="en-US"/>
        </a:p>
      </dgm:t>
    </dgm:pt>
    <dgm:pt modelId="{DB13A1CE-ECAB-43CB-B23E-F47750878900}" type="sibTrans" cxnId="{C63ED14A-9C93-4AA5-9A1B-7B83C7E3E6A9}">
      <dgm:prSet/>
      <dgm:spPr/>
      <dgm:t>
        <a:bodyPr/>
        <a:lstStyle/>
        <a:p>
          <a:endParaRPr lang="en-US"/>
        </a:p>
      </dgm:t>
    </dgm:pt>
    <dgm:pt modelId="{94F49225-AF4E-44E5-86AD-E0BB58E1917F}" type="pres">
      <dgm:prSet presAssocID="{BDE3FC96-90D2-40DD-B5AD-EA1113ECE73B}" presName="root" presStyleCnt="0">
        <dgm:presLayoutVars>
          <dgm:dir/>
          <dgm:resizeHandles val="exact"/>
        </dgm:presLayoutVars>
      </dgm:prSet>
      <dgm:spPr/>
    </dgm:pt>
    <dgm:pt modelId="{0AC1DF9F-9048-41EF-BDA7-FD24DCC001EF}" type="pres">
      <dgm:prSet presAssocID="{CA630399-3A16-4EDF-87BC-B97341A90B39}" presName="compNode" presStyleCnt="0"/>
      <dgm:spPr/>
    </dgm:pt>
    <dgm:pt modelId="{718B39A1-2BBB-4148-A741-FC4C8078D65B}" type="pres">
      <dgm:prSet presAssocID="{CA630399-3A16-4EDF-87BC-B97341A90B3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6ADAB0C8-E9B2-4AC7-A5E7-5C9CCDAAA535}" type="pres">
      <dgm:prSet presAssocID="{CA630399-3A16-4EDF-87BC-B97341A90B39}" presName="spaceRect" presStyleCnt="0"/>
      <dgm:spPr/>
    </dgm:pt>
    <dgm:pt modelId="{2F8F3BC6-3680-4730-9130-294E5C1B7686}" type="pres">
      <dgm:prSet presAssocID="{CA630399-3A16-4EDF-87BC-B97341A90B39}" presName="textRect" presStyleLbl="revTx" presStyleIdx="0" presStyleCnt="5">
        <dgm:presLayoutVars>
          <dgm:chMax val="1"/>
          <dgm:chPref val="1"/>
        </dgm:presLayoutVars>
      </dgm:prSet>
      <dgm:spPr/>
    </dgm:pt>
    <dgm:pt modelId="{921494F4-F9E0-40CF-B5BE-1B578179B138}" type="pres">
      <dgm:prSet presAssocID="{69716B8C-C933-44CB-BA6E-5B35C22D607F}" presName="sibTrans" presStyleCnt="0"/>
      <dgm:spPr/>
    </dgm:pt>
    <dgm:pt modelId="{2685591B-3B97-4DFE-9A52-CF1F12F19922}" type="pres">
      <dgm:prSet presAssocID="{2B8990EF-F53B-44E9-8C21-FD2749847D18}" presName="compNode" presStyleCnt="0"/>
      <dgm:spPr/>
    </dgm:pt>
    <dgm:pt modelId="{9BB0F894-AE39-4229-B5D6-BEB7850DCF50}" type="pres">
      <dgm:prSet presAssocID="{2B8990EF-F53B-44E9-8C21-FD2749847D1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846AF038-0CDD-4B33-81E6-DDD4EF3DCB5C}" type="pres">
      <dgm:prSet presAssocID="{2B8990EF-F53B-44E9-8C21-FD2749847D18}" presName="spaceRect" presStyleCnt="0"/>
      <dgm:spPr/>
    </dgm:pt>
    <dgm:pt modelId="{63731691-3B4F-4FF0-897F-41CED5E0DAA3}" type="pres">
      <dgm:prSet presAssocID="{2B8990EF-F53B-44E9-8C21-FD2749847D18}" presName="textRect" presStyleLbl="revTx" presStyleIdx="1" presStyleCnt="5">
        <dgm:presLayoutVars>
          <dgm:chMax val="1"/>
          <dgm:chPref val="1"/>
        </dgm:presLayoutVars>
      </dgm:prSet>
      <dgm:spPr/>
    </dgm:pt>
    <dgm:pt modelId="{575BF840-63F2-434B-9871-55328026F98B}" type="pres">
      <dgm:prSet presAssocID="{3FCC49F2-A22F-49A6-9B65-5C51B1E5AB76}" presName="sibTrans" presStyleCnt="0"/>
      <dgm:spPr/>
    </dgm:pt>
    <dgm:pt modelId="{799662ED-592E-4ABC-B9DE-B745626F9671}" type="pres">
      <dgm:prSet presAssocID="{20DD11B8-A907-4A51-8F96-39D3B36100B6}" presName="compNode" presStyleCnt="0"/>
      <dgm:spPr/>
    </dgm:pt>
    <dgm:pt modelId="{D8A9125A-638C-4AD7-84F0-8C14D59BE9F8}" type="pres">
      <dgm:prSet presAssocID="{20DD11B8-A907-4A51-8F96-39D3B36100B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5E8BD139-5095-4277-953C-EC62FA711532}" type="pres">
      <dgm:prSet presAssocID="{20DD11B8-A907-4A51-8F96-39D3B36100B6}" presName="spaceRect" presStyleCnt="0"/>
      <dgm:spPr/>
    </dgm:pt>
    <dgm:pt modelId="{037C8122-A5E6-48DA-921C-F57BE9C9A41E}" type="pres">
      <dgm:prSet presAssocID="{20DD11B8-A907-4A51-8F96-39D3B36100B6}" presName="textRect" presStyleLbl="revTx" presStyleIdx="2" presStyleCnt="5">
        <dgm:presLayoutVars>
          <dgm:chMax val="1"/>
          <dgm:chPref val="1"/>
        </dgm:presLayoutVars>
      </dgm:prSet>
      <dgm:spPr/>
    </dgm:pt>
    <dgm:pt modelId="{F90B7906-F2FA-4DF0-AA7D-570A442F2128}" type="pres">
      <dgm:prSet presAssocID="{F68C13BD-BA30-408B-B05E-24BCD37DBE86}" presName="sibTrans" presStyleCnt="0"/>
      <dgm:spPr/>
    </dgm:pt>
    <dgm:pt modelId="{29FF3417-3C7D-4F7B-AFAF-5103B84EA742}" type="pres">
      <dgm:prSet presAssocID="{C75A693C-5CAC-4D90-8138-688B84AC6A16}" presName="compNode" presStyleCnt="0"/>
      <dgm:spPr/>
    </dgm:pt>
    <dgm:pt modelId="{042B263B-878C-4B0F-A14F-FEE4AF3EC409}" type="pres">
      <dgm:prSet presAssocID="{C75A693C-5CAC-4D90-8138-688B84AC6A1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34390107-B197-40A7-9D58-DEB984B4271A}" type="pres">
      <dgm:prSet presAssocID="{C75A693C-5CAC-4D90-8138-688B84AC6A16}" presName="spaceRect" presStyleCnt="0"/>
      <dgm:spPr/>
    </dgm:pt>
    <dgm:pt modelId="{A4FEA075-DDA1-47CC-B3BD-67CE3271581E}" type="pres">
      <dgm:prSet presAssocID="{C75A693C-5CAC-4D90-8138-688B84AC6A16}" presName="textRect" presStyleLbl="revTx" presStyleIdx="3" presStyleCnt="5">
        <dgm:presLayoutVars>
          <dgm:chMax val="1"/>
          <dgm:chPref val="1"/>
        </dgm:presLayoutVars>
      </dgm:prSet>
      <dgm:spPr/>
    </dgm:pt>
    <dgm:pt modelId="{99EC35C5-9305-493B-BFF4-CA960BDA7F1D}" type="pres">
      <dgm:prSet presAssocID="{07752FD8-2221-4C77-BDD3-DD1BDC57B179}" presName="sibTrans" presStyleCnt="0"/>
      <dgm:spPr/>
    </dgm:pt>
    <dgm:pt modelId="{ADFEAF24-4085-434C-933E-3582DC153193}" type="pres">
      <dgm:prSet presAssocID="{82605556-7038-4C21-A075-ED78C7D2035A}" presName="compNode" presStyleCnt="0"/>
      <dgm:spPr/>
    </dgm:pt>
    <dgm:pt modelId="{1A3A6D3B-CC6D-45A1-8D52-889BCE7A1DB1}" type="pres">
      <dgm:prSet presAssocID="{82605556-7038-4C21-A075-ED78C7D2035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udge"/>
        </a:ext>
      </dgm:extLst>
    </dgm:pt>
    <dgm:pt modelId="{BC7E6667-F259-4E18-8E9A-6DBCAEED3DBE}" type="pres">
      <dgm:prSet presAssocID="{82605556-7038-4C21-A075-ED78C7D2035A}" presName="spaceRect" presStyleCnt="0"/>
      <dgm:spPr/>
    </dgm:pt>
    <dgm:pt modelId="{7CEACC4C-748A-46B2-9478-4F4843C0224E}" type="pres">
      <dgm:prSet presAssocID="{82605556-7038-4C21-A075-ED78C7D2035A}" presName="textRect" presStyleLbl="revTx" presStyleIdx="4" presStyleCnt="5">
        <dgm:presLayoutVars>
          <dgm:chMax val="1"/>
          <dgm:chPref val="1"/>
        </dgm:presLayoutVars>
      </dgm:prSet>
      <dgm:spPr/>
    </dgm:pt>
  </dgm:ptLst>
  <dgm:cxnLst>
    <dgm:cxn modelId="{A160FD3C-EA0F-4C81-A270-D65309EFDFB3}" type="presOf" srcId="{CA630399-3A16-4EDF-87BC-B97341A90B39}" destId="{2F8F3BC6-3680-4730-9130-294E5C1B7686}" srcOrd="0" destOrd="0" presId="urn:microsoft.com/office/officeart/2018/2/layout/IconLabelList"/>
    <dgm:cxn modelId="{4C82903F-9156-4176-89BF-CEE657DE16CE}" srcId="{BDE3FC96-90D2-40DD-B5AD-EA1113ECE73B}" destId="{C75A693C-5CAC-4D90-8138-688B84AC6A16}" srcOrd="3" destOrd="0" parTransId="{7DA24D39-CA3A-46A0-91D3-CCEBED06EC80}" sibTransId="{07752FD8-2221-4C77-BDD3-DD1BDC57B179}"/>
    <dgm:cxn modelId="{B98BFE66-75E2-4EB3-B004-61EA6F8F60A3}" srcId="{BDE3FC96-90D2-40DD-B5AD-EA1113ECE73B}" destId="{CA630399-3A16-4EDF-87BC-B97341A90B39}" srcOrd="0" destOrd="0" parTransId="{8D03ACFB-2746-4B2A-902E-3051B1E7119D}" sibTransId="{69716B8C-C933-44CB-BA6E-5B35C22D607F}"/>
    <dgm:cxn modelId="{C63ED14A-9C93-4AA5-9A1B-7B83C7E3E6A9}" srcId="{82605556-7038-4C21-A075-ED78C7D2035A}" destId="{234DF313-61A3-400E-A0EC-CC333CA32870}" srcOrd="0" destOrd="0" parTransId="{4E4DD08F-A558-441D-9264-8FFFA174DC76}" sibTransId="{DB13A1CE-ECAB-43CB-B23E-F47750878900}"/>
    <dgm:cxn modelId="{97628676-F752-4CE3-8A4F-2AE4B749DCEF}" type="presOf" srcId="{20DD11B8-A907-4A51-8F96-39D3B36100B6}" destId="{037C8122-A5E6-48DA-921C-F57BE9C9A41E}" srcOrd="0" destOrd="0" presId="urn:microsoft.com/office/officeart/2018/2/layout/IconLabelList"/>
    <dgm:cxn modelId="{299BDA8D-F85D-4834-B006-53FEF3A5B08B}" type="presOf" srcId="{2B8990EF-F53B-44E9-8C21-FD2749847D18}" destId="{63731691-3B4F-4FF0-897F-41CED5E0DAA3}" srcOrd="0" destOrd="0" presId="urn:microsoft.com/office/officeart/2018/2/layout/IconLabelList"/>
    <dgm:cxn modelId="{398B8D94-1F84-4285-80D6-6DB7750FFA84}" type="presOf" srcId="{82605556-7038-4C21-A075-ED78C7D2035A}" destId="{7CEACC4C-748A-46B2-9478-4F4843C0224E}" srcOrd="0" destOrd="0" presId="urn:microsoft.com/office/officeart/2018/2/layout/IconLabelList"/>
    <dgm:cxn modelId="{D4293195-016C-4023-8BE7-BEF1872C3AA4}" srcId="{BDE3FC96-90D2-40DD-B5AD-EA1113ECE73B}" destId="{2B8990EF-F53B-44E9-8C21-FD2749847D18}" srcOrd="1" destOrd="0" parTransId="{933E5892-9F32-4A3D-901E-B6DF816D6FD5}" sibTransId="{3FCC49F2-A22F-49A6-9B65-5C51B1E5AB76}"/>
    <dgm:cxn modelId="{539137C7-B26A-4BD4-874A-72119A9124C9}" type="presOf" srcId="{BDE3FC96-90D2-40DD-B5AD-EA1113ECE73B}" destId="{94F49225-AF4E-44E5-86AD-E0BB58E1917F}" srcOrd="0" destOrd="0" presId="urn:microsoft.com/office/officeart/2018/2/layout/IconLabelList"/>
    <dgm:cxn modelId="{773507D0-DB29-4BB6-A873-8D44146FA38A}" srcId="{BDE3FC96-90D2-40DD-B5AD-EA1113ECE73B}" destId="{20DD11B8-A907-4A51-8F96-39D3B36100B6}" srcOrd="2" destOrd="0" parTransId="{F8565725-D42B-4509-9D43-6E20D0054C98}" sibTransId="{F68C13BD-BA30-408B-B05E-24BCD37DBE86}"/>
    <dgm:cxn modelId="{D6A807F8-B1F0-491F-A777-CDB879850868}" srcId="{BDE3FC96-90D2-40DD-B5AD-EA1113ECE73B}" destId="{82605556-7038-4C21-A075-ED78C7D2035A}" srcOrd="4" destOrd="0" parTransId="{6AD3FF01-0333-4086-AA6A-4AB9F1E8EAF2}" sibTransId="{17B8777E-C307-4AF6-A4AC-B022AEF4CF20}"/>
    <dgm:cxn modelId="{B8204DFB-76B4-4EC2-8CD2-723D32B01641}" type="presOf" srcId="{C75A693C-5CAC-4D90-8138-688B84AC6A16}" destId="{A4FEA075-DDA1-47CC-B3BD-67CE3271581E}" srcOrd="0" destOrd="0" presId="urn:microsoft.com/office/officeart/2018/2/layout/IconLabelList"/>
    <dgm:cxn modelId="{E6BA2393-CD5E-454E-A0A1-5111E5B584E2}" type="presParOf" srcId="{94F49225-AF4E-44E5-86AD-E0BB58E1917F}" destId="{0AC1DF9F-9048-41EF-BDA7-FD24DCC001EF}" srcOrd="0" destOrd="0" presId="urn:microsoft.com/office/officeart/2018/2/layout/IconLabelList"/>
    <dgm:cxn modelId="{6EA9AA44-CA5D-48CC-BB64-3FE0923AC808}" type="presParOf" srcId="{0AC1DF9F-9048-41EF-BDA7-FD24DCC001EF}" destId="{718B39A1-2BBB-4148-A741-FC4C8078D65B}" srcOrd="0" destOrd="0" presId="urn:microsoft.com/office/officeart/2018/2/layout/IconLabelList"/>
    <dgm:cxn modelId="{130C02E7-4D3E-4CF4-8ACD-EB003334F738}" type="presParOf" srcId="{0AC1DF9F-9048-41EF-BDA7-FD24DCC001EF}" destId="{6ADAB0C8-E9B2-4AC7-A5E7-5C9CCDAAA535}" srcOrd="1" destOrd="0" presId="urn:microsoft.com/office/officeart/2018/2/layout/IconLabelList"/>
    <dgm:cxn modelId="{D101FD6A-F8BD-47C4-988B-5E445130E696}" type="presParOf" srcId="{0AC1DF9F-9048-41EF-BDA7-FD24DCC001EF}" destId="{2F8F3BC6-3680-4730-9130-294E5C1B7686}" srcOrd="2" destOrd="0" presId="urn:microsoft.com/office/officeart/2018/2/layout/IconLabelList"/>
    <dgm:cxn modelId="{56D83351-CA5D-4584-A74F-B7392507337A}" type="presParOf" srcId="{94F49225-AF4E-44E5-86AD-E0BB58E1917F}" destId="{921494F4-F9E0-40CF-B5BE-1B578179B138}" srcOrd="1" destOrd="0" presId="urn:microsoft.com/office/officeart/2018/2/layout/IconLabelList"/>
    <dgm:cxn modelId="{46766F75-6E80-4E61-B5E6-B8CF2658B2E3}" type="presParOf" srcId="{94F49225-AF4E-44E5-86AD-E0BB58E1917F}" destId="{2685591B-3B97-4DFE-9A52-CF1F12F19922}" srcOrd="2" destOrd="0" presId="urn:microsoft.com/office/officeart/2018/2/layout/IconLabelList"/>
    <dgm:cxn modelId="{B4CFB857-9D63-4445-B1A9-1EA7020EF6EB}" type="presParOf" srcId="{2685591B-3B97-4DFE-9A52-CF1F12F19922}" destId="{9BB0F894-AE39-4229-B5D6-BEB7850DCF50}" srcOrd="0" destOrd="0" presId="urn:microsoft.com/office/officeart/2018/2/layout/IconLabelList"/>
    <dgm:cxn modelId="{00EA52A9-1334-444B-A70F-5FF422572F7C}" type="presParOf" srcId="{2685591B-3B97-4DFE-9A52-CF1F12F19922}" destId="{846AF038-0CDD-4B33-81E6-DDD4EF3DCB5C}" srcOrd="1" destOrd="0" presId="urn:microsoft.com/office/officeart/2018/2/layout/IconLabelList"/>
    <dgm:cxn modelId="{1B3BE12D-2BC6-459C-B7E7-2F86B3F6A200}" type="presParOf" srcId="{2685591B-3B97-4DFE-9A52-CF1F12F19922}" destId="{63731691-3B4F-4FF0-897F-41CED5E0DAA3}" srcOrd="2" destOrd="0" presId="urn:microsoft.com/office/officeart/2018/2/layout/IconLabelList"/>
    <dgm:cxn modelId="{8271F62C-95B0-4A5C-B85E-1D634EC265B2}" type="presParOf" srcId="{94F49225-AF4E-44E5-86AD-E0BB58E1917F}" destId="{575BF840-63F2-434B-9871-55328026F98B}" srcOrd="3" destOrd="0" presId="urn:microsoft.com/office/officeart/2018/2/layout/IconLabelList"/>
    <dgm:cxn modelId="{53EBA6A9-4428-446D-9E8B-0849E16562A9}" type="presParOf" srcId="{94F49225-AF4E-44E5-86AD-E0BB58E1917F}" destId="{799662ED-592E-4ABC-B9DE-B745626F9671}" srcOrd="4" destOrd="0" presId="urn:microsoft.com/office/officeart/2018/2/layout/IconLabelList"/>
    <dgm:cxn modelId="{F7194034-453A-4763-9A29-8153426991C2}" type="presParOf" srcId="{799662ED-592E-4ABC-B9DE-B745626F9671}" destId="{D8A9125A-638C-4AD7-84F0-8C14D59BE9F8}" srcOrd="0" destOrd="0" presId="urn:microsoft.com/office/officeart/2018/2/layout/IconLabelList"/>
    <dgm:cxn modelId="{258B6C3E-1271-42B0-8B02-0E8B500692CC}" type="presParOf" srcId="{799662ED-592E-4ABC-B9DE-B745626F9671}" destId="{5E8BD139-5095-4277-953C-EC62FA711532}" srcOrd="1" destOrd="0" presId="urn:microsoft.com/office/officeart/2018/2/layout/IconLabelList"/>
    <dgm:cxn modelId="{E43113EE-5F5D-4668-AAF5-55EE0C08B55D}" type="presParOf" srcId="{799662ED-592E-4ABC-B9DE-B745626F9671}" destId="{037C8122-A5E6-48DA-921C-F57BE9C9A41E}" srcOrd="2" destOrd="0" presId="urn:microsoft.com/office/officeart/2018/2/layout/IconLabelList"/>
    <dgm:cxn modelId="{221CC714-7D37-494B-B4AC-48AA1220B65A}" type="presParOf" srcId="{94F49225-AF4E-44E5-86AD-E0BB58E1917F}" destId="{F90B7906-F2FA-4DF0-AA7D-570A442F2128}" srcOrd="5" destOrd="0" presId="urn:microsoft.com/office/officeart/2018/2/layout/IconLabelList"/>
    <dgm:cxn modelId="{6BCA5F2F-1C13-4E16-AAE4-95795300D8C9}" type="presParOf" srcId="{94F49225-AF4E-44E5-86AD-E0BB58E1917F}" destId="{29FF3417-3C7D-4F7B-AFAF-5103B84EA742}" srcOrd="6" destOrd="0" presId="urn:microsoft.com/office/officeart/2018/2/layout/IconLabelList"/>
    <dgm:cxn modelId="{72CEAB86-352D-449E-9A4A-CA83AFC0884E}" type="presParOf" srcId="{29FF3417-3C7D-4F7B-AFAF-5103B84EA742}" destId="{042B263B-878C-4B0F-A14F-FEE4AF3EC409}" srcOrd="0" destOrd="0" presId="urn:microsoft.com/office/officeart/2018/2/layout/IconLabelList"/>
    <dgm:cxn modelId="{E127099D-F6E9-4F8D-BC8D-DD0390AA5F92}" type="presParOf" srcId="{29FF3417-3C7D-4F7B-AFAF-5103B84EA742}" destId="{34390107-B197-40A7-9D58-DEB984B4271A}" srcOrd="1" destOrd="0" presId="urn:microsoft.com/office/officeart/2018/2/layout/IconLabelList"/>
    <dgm:cxn modelId="{0A0D3FA7-0959-455A-A1A3-563E8BEA455F}" type="presParOf" srcId="{29FF3417-3C7D-4F7B-AFAF-5103B84EA742}" destId="{A4FEA075-DDA1-47CC-B3BD-67CE3271581E}" srcOrd="2" destOrd="0" presId="urn:microsoft.com/office/officeart/2018/2/layout/IconLabelList"/>
    <dgm:cxn modelId="{992E985D-5015-47F3-BE09-90E64CAD7D56}" type="presParOf" srcId="{94F49225-AF4E-44E5-86AD-E0BB58E1917F}" destId="{99EC35C5-9305-493B-BFF4-CA960BDA7F1D}" srcOrd="7" destOrd="0" presId="urn:microsoft.com/office/officeart/2018/2/layout/IconLabelList"/>
    <dgm:cxn modelId="{AC390535-4932-47E8-87FC-7C8946B660ED}" type="presParOf" srcId="{94F49225-AF4E-44E5-86AD-E0BB58E1917F}" destId="{ADFEAF24-4085-434C-933E-3582DC153193}" srcOrd="8" destOrd="0" presId="urn:microsoft.com/office/officeart/2018/2/layout/IconLabelList"/>
    <dgm:cxn modelId="{44041326-1BAB-4336-9705-642062A97E9D}" type="presParOf" srcId="{ADFEAF24-4085-434C-933E-3582DC153193}" destId="{1A3A6D3B-CC6D-45A1-8D52-889BCE7A1DB1}" srcOrd="0" destOrd="0" presId="urn:microsoft.com/office/officeart/2018/2/layout/IconLabelList"/>
    <dgm:cxn modelId="{E06478A8-E8AF-41FF-AD01-C606CAE351C7}" type="presParOf" srcId="{ADFEAF24-4085-434C-933E-3582DC153193}" destId="{BC7E6667-F259-4E18-8E9A-6DBCAEED3DBE}" srcOrd="1" destOrd="0" presId="urn:microsoft.com/office/officeart/2018/2/layout/IconLabelList"/>
    <dgm:cxn modelId="{2120A6B1-F216-4E73-9A4C-A68503259451}" type="presParOf" srcId="{ADFEAF24-4085-434C-933E-3582DC153193}" destId="{7CEACC4C-748A-46B2-9478-4F4843C0224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E3C878-7D87-4221-B254-0956D4DD1E40}" type="doc">
      <dgm:prSet loTypeId="urn:microsoft.com/office/officeart/2005/8/layout/venn1" loCatId="relationship" qsTypeId="urn:microsoft.com/office/officeart/2005/8/quickstyle/simple1" qsCatId="simple" csTypeId="urn:microsoft.com/office/officeart/2005/8/colors/accent1_2" csCatId="accent1" phldr="1"/>
      <dgm:spPr/>
    </dgm:pt>
    <dgm:pt modelId="{C60FEA80-99BA-43AC-9840-F765F42067A3}">
      <dgm:prSet phldrT="[Text]" custT="1"/>
      <dgm:spPr/>
      <dgm:t>
        <a:bodyPr/>
        <a:lstStyle/>
        <a:p>
          <a:r>
            <a:rPr lang="en-GB" sz="3200" dirty="0"/>
            <a:t>Procedure</a:t>
          </a:r>
        </a:p>
      </dgm:t>
    </dgm:pt>
    <dgm:pt modelId="{C8D7E8A0-3F86-40A4-A912-809FFF4CB27A}" type="parTrans" cxnId="{1A9230F1-BE36-4F9A-9860-E909D7725855}">
      <dgm:prSet/>
      <dgm:spPr/>
      <dgm:t>
        <a:bodyPr/>
        <a:lstStyle/>
        <a:p>
          <a:endParaRPr lang="en-GB"/>
        </a:p>
      </dgm:t>
    </dgm:pt>
    <dgm:pt modelId="{E2348A61-2109-43AC-B8E6-5136D8B4DC6F}" type="sibTrans" cxnId="{1A9230F1-BE36-4F9A-9860-E909D7725855}">
      <dgm:prSet/>
      <dgm:spPr/>
      <dgm:t>
        <a:bodyPr/>
        <a:lstStyle/>
        <a:p>
          <a:endParaRPr lang="en-GB"/>
        </a:p>
      </dgm:t>
    </dgm:pt>
    <dgm:pt modelId="{F2A5E197-EAED-45E0-95A3-D1A56D1ECA94}">
      <dgm:prSet phldrT="[Text]" custT="1"/>
      <dgm:spPr/>
      <dgm:t>
        <a:bodyPr/>
        <a:lstStyle/>
        <a:p>
          <a:r>
            <a:rPr lang="en-GB" sz="3200" dirty="0"/>
            <a:t>Methods</a:t>
          </a:r>
        </a:p>
        <a:p>
          <a:r>
            <a:rPr lang="en-GB" sz="3200" dirty="0"/>
            <a:t>&amp; </a:t>
          </a:r>
        </a:p>
        <a:p>
          <a:r>
            <a:rPr lang="en-GB" sz="2800" dirty="0"/>
            <a:t>Methodology</a:t>
          </a:r>
        </a:p>
      </dgm:t>
    </dgm:pt>
    <dgm:pt modelId="{AFBD4E79-2E82-441A-AC02-A8DE951AE94A}" type="parTrans" cxnId="{4F5F9EE0-5497-4BA8-815F-BE009F1E32CC}">
      <dgm:prSet/>
      <dgm:spPr/>
      <dgm:t>
        <a:bodyPr/>
        <a:lstStyle/>
        <a:p>
          <a:endParaRPr lang="en-GB"/>
        </a:p>
      </dgm:t>
    </dgm:pt>
    <dgm:pt modelId="{678F7FFF-60FD-412E-97C1-94CB2E2C8AA7}" type="sibTrans" cxnId="{4F5F9EE0-5497-4BA8-815F-BE009F1E32CC}">
      <dgm:prSet/>
      <dgm:spPr/>
      <dgm:t>
        <a:bodyPr/>
        <a:lstStyle/>
        <a:p>
          <a:endParaRPr lang="en-GB"/>
        </a:p>
      </dgm:t>
    </dgm:pt>
    <dgm:pt modelId="{222B77EF-F3EC-48C6-9EFB-FE469FF9D7C2}" type="pres">
      <dgm:prSet presAssocID="{44E3C878-7D87-4221-B254-0956D4DD1E40}" presName="compositeShape" presStyleCnt="0">
        <dgm:presLayoutVars>
          <dgm:chMax val="7"/>
          <dgm:dir/>
          <dgm:resizeHandles val="exact"/>
        </dgm:presLayoutVars>
      </dgm:prSet>
      <dgm:spPr/>
    </dgm:pt>
    <dgm:pt modelId="{8E642270-E054-4DD0-81B5-59A680FF0D9C}" type="pres">
      <dgm:prSet presAssocID="{C60FEA80-99BA-43AC-9840-F765F42067A3}" presName="circ1" presStyleLbl="vennNode1" presStyleIdx="0" presStyleCnt="2"/>
      <dgm:spPr/>
    </dgm:pt>
    <dgm:pt modelId="{3BEA2553-3BB1-4A0D-B810-3194B3D6EA99}" type="pres">
      <dgm:prSet presAssocID="{C60FEA80-99BA-43AC-9840-F765F42067A3}" presName="circ1Tx" presStyleLbl="revTx" presStyleIdx="0" presStyleCnt="0">
        <dgm:presLayoutVars>
          <dgm:chMax val="0"/>
          <dgm:chPref val="0"/>
          <dgm:bulletEnabled val="1"/>
        </dgm:presLayoutVars>
      </dgm:prSet>
      <dgm:spPr/>
    </dgm:pt>
    <dgm:pt modelId="{535B7ACA-373B-472E-BC06-65401071F0B5}" type="pres">
      <dgm:prSet presAssocID="{F2A5E197-EAED-45E0-95A3-D1A56D1ECA94}" presName="circ2" presStyleLbl="vennNode1" presStyleIdx="1" presStyleCnt="2"/>
      <dgm:spPr/>
    </dgm:pt>
    <dgm:pt modelId="{330556AA-1086-42A6-991A-E3E82D347F7D}" type="pres">
      <dgm:prSet presAssocID="{F2A5E197-EAED-45E0-95A3-D1A56D1ECA94}" presName="circ2Tx" presStyleLbl="revTx" presStyleIdx="0" presStyleCnt="0">
        <dgm:presLayoutVars>
          <dgm:chMax val="0"/>
          <dgm:chPref val="0"/>
          <dgm:bulletEnabled val="1"/>
        </dgm:presLayoutVars>
      </dgm:prSet>
      <dgm:spPr/>
    </dgm:pt>
  </dgm:ptLst>
  <dgm:cxnLst>
    <dgm:cxn modelId="{48ABA07D-3CAA-4785-93CF-0720FC2181A7}" type="presOf" srcId="{44E3C878-7D87-4221-B254-0956D4DD1E40}" destId="{222B77EF-F3EC-48C6-9EFB-FE469FF9D7C2}" srcOrd="0" destOrd="0" presId="urn:microsoft.com/office/officeart/2005/8/layout/venn1"/>
    <dgm:cxn modelId="{862A1A91-7C2F-4472-899F-358FF852F1B1}" type="presOf" srcId="{F2A5E197-EAED-45E0-95A3-D1A56D1ECA94}" destId="{535B7ACA-373B-472E-BC06-65401071F0B5}" srcOrd="0" destOrd="0" presId="urn:microsoft.com/office/officeart/2005/8/layout/venn1"/>
    <dgm:cxn modelId="{DE468592-A5D5-4313-8869-220D08C25AD7}" type="presOf" srcId="{C60FEA80-99BA-43AC-9840-F765F42067A3}" destId="{3BEA2553-3BB1-4A0D-B810-3194B3D6EA99}" srcOrd="1" destOrd="0" presId="urn:microsoft.com/office/officeart/2005/8/layout/venn1"/>
    <dgm:cxn modelId="{61ECEDA2-68D5-4134-88F8-B6BE3AB0C950}" type="presOf" srcId="{C60FEA80-99BA-43AC-9840-F765F42067A3}" destId="{8E642270-E054-4DD0-81B5-59A680FF0D9C}" srcOrd="0" destOrd="0" presId="urn:microsoft.com/office/officeart/2005/8/layout/venn1"/>
    <dgm:cxn modelId="{4F5F9EE0-5497-4BA8-815F-BE009F1E32CC}" srcId="{44E3C878-7D87-4221-B254-0956D4DD1E40}" destId="{F2A5E197-EAED-45E0-95A3-D1A56D1ECA94}" srcOrd="1" destOrd="0" parTransId="{AFBD4E79-2E82-441A-AC02-A8DE951AE94A}" sibTransId="{678F7FFF-60FD-412E-97C1-94CB2E2C8AA7}"/>
    <dgm:cxn modelId="{4826D5ED-2665-4D87-91E3-B3DA18D197E0}" type="presOf" srcId="{F2A5E197-EAED-45E0-95A3-D1A56D1ECA94}" destId="{330556AA-1086-42A6-991A-E3E82D347F7D}" srcOrd="1" destOrd="0" presId="urn:microsoft.com/office/officeart/2005/8/layout/venn1"/>
    <dgm:cxn modelId="{1A9230F1-BE36-4F9A-9860-E909D7725855}" srcId="{44E3C878-7D87-4221-B254-0956D4DD1E40}" destId="{C60FEA80-99BA-43AC-9840-F765F42067A3}" srcOrd="0" destOrd="0" parTransId="{C8D7E8A0-3F86-40A4-A912-809FFF4CB27A}" sibTransId="{E2348A61-2109-43AC-B8E6-5136D8B4DC6F}"/>
    <dgm:cxn modelId="{451C1B67-026C-4E36-BE1A-299361452E22}" type="presParOf" srcId="{222B77EF-F3EC-48C6-9EFB-FE469FF9D7C2}" destId="{8E642270-E054-4DD0-81B5-59A680FF0D9C}" srcOrd="0" destOrd="0" presId="urn:microsoft.com/office/officeart/2005/8/layout/venn1"/>
    <dgm:cxn modelId="{4E82E12D-31F4-4856-8DB6-DCE3C2A79F0B}" type="presParOf" srcId="{222B77EF-F3EC-48C6-9EFB-FE469FF9D7C2}" destId="{3BEA2553-3BB1-4A0D-B810-3194B3D6EA99}" srcOrd="1" destOrd="0" presId="urn:microsoft.com/office/officeart/2005/8/layout/venn1"/>
    <dgm:cxn modelId="{10487F8E-6229-4261-8BE6-B733F23F44AD}" type="presParOf" srcId="{222B77EF-F3EC-48C6-9EFB-FE469FF9D7C2}" destId="{535B7ACA-373B-472E-BC06-65401071F0B5}" srcOrd="2" destOrd="0" presId="urn:microsoft.com/office/officeart/2005/8/layout/venn1"/>
    <dgm:cxn modelId="{5DB8FED5-9019-49DA-A6A4-BD86E17ED8FF}" type="presParOf" srcId="{222B77EF-F3EC-48C6-9EFB-FE469FF9D7C2}" destId="{330556AA-1086-42A6-991A-E3E82D347F7D}"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8B39A1-2BBB-4148-A741-FC4C8078D65B}">
      <dsp:nvSpPr>
        <dsp:cNvPr id="0" name=""/>
        <dsp:cNvSpPr/>
      </dsp:nvSpPr>
      <dsp:spPr>
        <a:xfrm>
          <a:off x="729711" y="1057479"/>
          <a:ext cx="882422" cy="8824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8F3BC6-3680-4730-9130-294E5C1B7686}">
      <dsp:nvSpPr>
        <dsp:cNvPr id="0" name=""/>
        <dsp:cNvSpPr/>
      </dsp:nvSpPr>
      <dsp:spPr>
        <a:xfrm>
          <a:off x="190452" y="2351382"/>
          <a:ext cx="1960939"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Aims and objectives</a:t>
          </a:r>
          <a:endParaRPr lang="en-US" sz="2000" kern="1200" dirty="0"/>
        </a:p>
      </dsp:txBody>
      <dsp:txXfrm>
        <a:off x="190452" y="2351382"/>
        <a:ext cx="1960939" cy="832500"/>
      </dsp:txXfrm>
    </dsp:sp>
    <dsp:sp modelId="{9BB0F894-AE39-4229-B5D6-BEB7850DCF50}">
      <dsp:nvSpPr>
        <dsp:cNvPr id="0" name=""/>
        <dsp:cNvSpPr/>
      </dsp:nvSpPr>
      <dsp:spPr>
        <a:xfrm>
          <a:off x="3033814" y="1057479"/>
          <a:ext cx="882422" cy="8824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731691-3B4F-4FF0-897F-41CED5E0DAA3}">
      <dsp:nvSpPr>
        <dsp:cNvPr id="0" name=""/>
        <dsp:cNvSpPr/>
      </dsp:nvSpPr>
      <dsp:spPr>
        <a:xfrm>
          <a:off x="2494556" y="2351382"/>
          <a:ext cx="1960939"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Assessment 1 and 2 </a:t>
          </a:r>
        </a:p>
      </dsp:txBody>
      <dsp:txXfrm>
        <a:off x="2494556" y="2351382"/>
        <a:ext cx="1960939" cy="832500"/>
      </dsp:txXfrm>
    </dsp:sp>
    <dsp:sp modelId="{D8A9125A-638C-4AD7-84F0-8C14D59BE9F8}">
      <dsp:nvSpPr>
        <dsp:cNvPr id="0" name=""/>
        <dsp:cNvSpPr/>
      </dsp:nvSpPr>
      <dsp:spPr>
        <a:xfrm>
          <a:off x="5337918" y="1057479"/>
          <a:ext cx="882422" cy="8824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7C8122-A5E6-48DA-921C-F57BE9C9A41E}">
      <dsp:nvSpPr>
        <dsp:cNvPr id="0" name=""/>
        <dsp:cNvSpPr/>
      </dsp:nvSpPr>
      <dsp:spPr>
        <a:xfrm>
          <a:off x="4798659" y="2351382"/>
          <a:ext cx="1960939"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Structure of module and milestones </a:t>
          </a:r>
          <a:endParaRPr lang="en-US" sz="1800" kern="1200" dirty="0"/>
        </a:p>
      </dsp:txBody>
      <dsp:txXfrm>
        <a:off x="4798659" y="2351382"/>
        <a:ext cx="1960939" cy="832500"/>
      </dsp:txXfrm>
    </dsp:sp>
    <dsp:sp modelId="{042B263B-878C-4B0F-A14F-FEE4AF3EC409}">
      <dsp:nvSpPr>
        <dsp:cNvPr id="0" name=""/>
        <dsp:cNvSpPr/>
      </dsp:nvSpPr>
      <dsp:spPr>
        <a:xfrm>
          <a:off x="1881762" y="3674116"/>
          <a:ext cx="882422" cy="8824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FEA075-DDA1-47CC-B3BD-67CE3271581E}">
      <dsp:nvSpPr>
        <dsp:cNvPr id="0" name=""/>
        <dsp:cNvSpPr/>
      </dsp:nvSpPr>
      <dsp:spPr>
        <a:xfrm>
          <a:off x="1342504" y="4968019"/>
          <a:ext cx="1960939"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t>Making</a:t>
          </a:r>
          <a:r>
            <a:rPr lang="en-US" sz="1800" kern="1200" baseline="0"/>
            <a:t> connections</a:t>
          </a:r>
          <a:endParaRPr lang="en-US" sz="1800" kern="1200"/>
        </a:p>
      </dsp:txBody>
      <dsp:txXfrm>
        <a:off x="1342504" y="4968019"/>
        <a:ext cx="1960939" cy="832500"/>
      </dsp:txXfrm>
    </dsp:sp>
    <dsp:sp modelId="{1A3A6D3B-CC6D-45A1-8D52-889BCE7A1DB1}">
      <dsp:nvSpPr>
        <dsp:cNvPr id="0" name=""/>
        <dsp:cNvSpPr/>
      </dsp:nvSpPr>
      <dsp:spPr>
        <a:xfrm>
          <a:off x="4185866" y="3674116"/>
          <a:ext cx="882422" cy="88242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EACC4C-748A-46B2-9478-4F4843C0224E}">
      <dsp:nvSpPr>
        <dsp:cNvPr id="0" name=""/>
        <dsp:cNvSpPr/>
      </dsp:nvSpPr>
      <dsp:spPr>
        <a:xfrm>
          <a:off x="3646608" y="4968019"/>
          <a:ext cx="1960939"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baseline="0"/>
            <a:t> Making the case for your research &amp; ethics </a:t>
          </a:r>
          <a:endParaRPr lang="en-US" sz="1800" kern="1200"/>
        </a:p>
      </dsp:txBody>
      <dsp:txXfrm>
        <a:off x="3646608" y="4968019"/>
        <a:ext cx="1960939" cy="832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42270-E054-4DD0-81B5-59A680FF0D9C}">
      <dsp:nvSpPr>
        <dsp:cNvPr id="0" name=""/>
        <dsp:cNvSpPr/>
      </dsp:nvSpPr>
      <dsp:spPr>
        <a:xfrm>
          <a:off x="1649879" y="10989"/>
          <a:ext cx="4018209" cy="4018209"/>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GB" sz="3200" kern="1200" dirty="0"/>
            <a:t>Procedure</a:t>
          </a:r>
        </a:p>
      </dsp:txBody>
      <dsp:txXfrm>
        <a:off x="2210980" y="484822"/>
        <a:ext cx="2316805" cy="3070542"/>
      </dsp:txXfrm>
    </dsp:sp>
    <dsp:sp modelId="{535B7ACA-373B-472E-BC06-65401071F0B5}">
      <dsp:nvSpPr>
        <dsp:cNvPr id="0" name=""/>
        <dsp:cNvSpPr/>
      </dsp:nvSpPr>
      <dsp:spPr>
        <a:xfrm>
          <a:off x="4545886" y="10989"/>
          <a:ext cx="4018209" cy="4018209"/>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GB" sz="3200" kern="1200" dirty="0"/>
            <a:t>Methods</a:t>
          </a:r>
        </a:p>
        <a:p>
          <a:pPr marL="0" lvl="0" indent="0" algn="ctr" defTabSz="1422400">
            <a:lnSpc>
              <a:spcPct val="90000"/>
            </a:lnSpc>
            <a:spcBef>
              <a:spcPct val="0"/>
            </a:spcBef>
            <a:spcAft>
              <a:spcPct val="35000"/>
            </a:spcAft>
            <a:buNone/>
          </a:pPr>
          <a:r>
            <a:rPr lang="en-GB" sz="3200" kern="1200" dirty="0"/>
            <a:t>&amp; </a:t>
          </a:r>
        </a:p>
        <a:p>
          <a:pPr marL="0" lvl="0" indent="0" algn="ctr" defTabSz="1422400">
            <a:lnSpc>
              <a:spcPct val="90000"/>
            </a:lnSpc>
            <a:spcBef>
              <a:spcPct val="0"/>
            </a:spcBef>
            <a:spcAft>
              <a:spcPct val="35000"/>
            </a:spcAft>
            <a:buNone/>
          </a:pPr>
          <a:r>
            <a:rPr lang="en-GB" sz="2800" kern="1200" dirty="0"/>
            <a:t>Methodology</a:t>
          </a:r>
        </a:p>
      </dsp:txBody>
      <dsp:txXfrm>
        <a:off x="5686188" y="484822"/>
        <a:ext cx="2316805" cy="307054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4/15/2024</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982007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4/15/2024</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166859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4/15/2024</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2414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4/15/2024</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794632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4/15/2024</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11877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4/15/2024</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13354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4/15/2024</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05087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4/15/2024</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8974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4/15/2024</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8623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4/15/2024</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192350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4/15/2024</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069955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4/15/2024</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388747023"/>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atthomson.net/2023/04/17/making-the-case-for-your-research/"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moodle.uwtsd.ac.uk/mod/resource/view.php?id=499138"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moodle.uwtsd.ac.uk/course/view.php?id=6837&amp;section=8" TargetMode="External"/><Relationship Id="rId2" Type="http://schemas.openxmlformats.org/officeDocument/2006/relationships/hyperlink" Target="https://moodle.uwtsd.ac.uk/course/view.php?id=6837&amp;section=7" TargetMode="External"/><Relationship Id="rId1" Type="http://schemas.openxmlformats.org/officeDocument/2006/relationships/slideLayout" Target="../slideLayouts/slideLayout2.xml"/><Relationship Id="rId4" Type="http://schemas.openxmlformats.org/officeDocument/2006/relationships/hyperlink" Target="https://moodle.uwtsd.ac.uk/course/view.php?id=6837&amp;section=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E2F50-483F-1F0B-5A1F-2DF9B8E7AF7D}"/>
              </a:ext>
            </a:extLst>
          </p:cNvPr>
          <p:cNvSpPr>
            <a:spLocks noGrp="1"/>
          </p:cNvSpPr>
          <p:nvPr>
            <p:ph type="ctrTitle"/>
          </p:nvPr>
        </p:nvSpPr>
        <p:spPr>
          <a:xfrm>
            <a:off x="266216" y="468776"/>
            <a:ext cx="5829783" cy="4027989"/>
          </a:xfrm>
        </p:spPr>
        <p:txBody>
          <a:bodyPr>
            <a:noAutofit/>
          </a:bodyPr>
          <a:lstStyle/>
          <a:p>
            <a:r>
              <a:rPr lang="en-GB" sz="3600" dirty="0"/>
              <a:t>Welcome to ECDE7013</a:t>
            </a:r>
            <a:br>
              <a:rPr lang="en-GB" sz="3600" dirty="0"/>
            </a:br>
            <a:r>
              <a:rPr lang="en-GB" sz="3600" dirty="0"/>
              <a:t> </a:t>
            </a:r>
            <a:br>
              <a:rPr lang="en-GB" sz="3600" dirty="0"/>
            </a:br>
            <a:r>
              <a:rPr lang="en-GB" sz="3600" dirty="0"/>
              <a:t>Exploring Contemporary Issues in Education 2: </a:t>
            </a:r>
            <a:br>
              <a:rPr lang="en-GB" sz="3600" dirty="0"/>
            </a:br>
            <a:br>
              <a:rPr lang="en-GB" sz="3600" dirty="0"/>
            </a:br>
            <a:r>
              <a:rPr lang="en-GB" sz="3600" dirty="0"/>
              <a:t>Applying critical skills, contributing to knowledge: leading improvement</a:t>
            </a:r>
            <a:br>
              <a:rPr lang="en-GB" sz="2400" dirty="0"/>
            </a:br>
            <a:br>
              <a:rPr lang="en-GB" sz="2400" dirty="0"/>
            </a:br>
            <a:endParaRPr lang="en-GB" sz="2400" dirty="0"/>
          </a:p>
        </p:txBody>
      </p:sp>
      <p:sp>
        <p:nvSpPr>
          <p:cNvPr id="3" name="Subtitle 2">
            <a:extLst>
              <a:ext uri="{FF2B5EF4-FFF2-40B4-BE49-F238E27FC236}">
                <a16:creationId xmlns:a16="http://schemas.microsoft.com/office/drawing/2014/main" id="{0725EE4F-2A1A-F753-E9E5-D33544E6ECB5}"/>
              </a:ext>
            </a:extLst>
          </p:cNvPr>
          <p:cNvSpPr>
            <a:spLocks noGrp="1"/>
          </p:cNvSpPr>
          <p:nvPr>
            <p:ph type="subTitle" idx="1"/>
          </p:nvPr>
        </p:nvSpPr>
        <p:spPr>
          <a:xfrm>
            <a:off x="914400" y="4409954"/>
            <a:ext cx="4722471" cy="1908046"/>
          </a:xfrm>
        </p:spPr>
        <p:txBody>
          <a:bodyPr>
            <a:normAutofit fontScale="92500" lnSpcReduction="20000"/>
          </a:bodyPr>
          <a:lstStyle/>
          <a:p>
            <a:endParaRPr lang="en-GB" dirty="0"/>
          </a:p>
          <a:p>
            <a:endParaRPr lang="en-GB" dirty="0"/>
          </a:p>
          <a:p>
            <a:endParaRPr lang="en-GB" dirty="0"/>
          </a:p>
          <a:p>
            <a:r>
              <a:rPr lang="en-GB" dirty="0"/>
              <a:t>Session 1 : 16 April 2024</a:t>
            </a:r>
          </a:p>
        </p:txBody>
      </p:sp>
      <p:pic>
        <p:nvPicPr>
          <p:cNvPr id="4" name="Picture 3" descr="A splash of colors on a white surface">
            <a:extLst>
              <a:ext uri="{FF2B5EF4-FFF2-40B4-BE49-F238E27FC236}">
                <a16:creationId xmlns:a16="http://schemas.microsoft.com/office/drawing/2014/main" id="{FC0198DE-7560-E606-E131-974B743B8F75}"/>
              </a:ext>
            </a:extLst>
          </p:cNvPr>
          <p:cNvPicPr>
            <a:picLocks noChangeAspect="1"/>
          </p:cNvPicPr>
          <p:nvPr/>
        </p:nvPicPr>
        <p:blipFill rotWithShape="1">
          <a:blip r:embed="rId2"/>
          <a:srcRect r="25000"/>
          <a:stretch/>
        </p:blipFill>
        <p:spPr>
          <a:xfrm>
            <a:off x="6229390" y="540000"/>
            <a:ext cx="5513559" cy="5513559"/>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Tree>
    <p:extLst>
      <p:ext uri="{BB962C8B-B14F-4D97-AF65-F5344CB8AC3E}">
        <p14:creationId xmlns:p14="http://schemas.microsoft.com/office/powerpoint/2010/main" val="3542582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4" name="Rectangle 213">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27A11-7738-EECB-8C2B-60A30C75DF37}"/>
              </a:ext>
            </a:extLst>
          </p:cNvPr>
          <p:cNvSpPr>
            <a:spLocks noGrp="1"/>
          </p:cNvSpPr>
          <p:nvPr>
            <p:ph type="title"/>
          </p:nvPr>
        </p:nvSpPr>
        <p:spPr>
          <a:xfrm>
            <a:off x="1080001" y="1079500"/>
            <a:ext cx="3904750" cy="4689475"/>
          </a:xfrm>
        </p:spPr>
        <p:txBody>
          <a:bodyPr anchor="ctr">
            <a:normAutofit/>
          </a:bodyPr>
          <a:lstStyle/>
          <a:p>
            <a:pPr algn="ctr"/>
            <a:r>
              <a:rPr lang="en-GB" sz="4800"/>
              <a:t>Welcome to module </a:t>
            </a:r>
            <a:br>
              <a:rPr lang="en-GB" sz="4800"/>
            </a:br>
            <a:br>
              <a:rPr lang="en-GB" sz="4800"/>
            </a:br>
            <a:endParaRPr lang="en-GB" sz="4800">
              <a:highlight>
                <a:srgbClr val="FFFF00"/>
              </a:highlight>
            </a:endParaRPr>
          </a:p>
        </p:txBody>
      </p:sp>
      <p:cxnSp>
        <p:nvCxnSpPr>
          <p:cNvPr id="216" name="Straight Connector 215">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209" name="Content Placeholder 2">
            <a:extLst>
              <a:ext uri="{FF2B5EF4-FFF2-40B4-BE49-F238E27FC236}">
                <a16:creationId xmlns:a16="http://schemas.microsoft.com/office/drawing/2014/main" id="{2F04F86A-B64D-BC96-8F88-F649665928A5}"/>
              </a:ext>
            </a:extLst>
          </p:cNvPr>
          <p:cNvGraphicFramePr>
            <a:graphicFrameLocks noGrp="1"/>
          </p:cNvGraphicFramePr>
          <p:nvPr>
            <p:ph idx="1"/>
            <p:extLst>
              <p:ext uri="{D42A27DB-BD31-4B8C-83A1-F6EECF244321}">
                <p14:modId xmlns:p14="http://schemas.microsoft.com/office/powerpoint/2010/main" val="2063022220"/>
              </p:ext>
            </p:extLst>
          </p:nvPr>
        </p:nvGraphicFramePr>
        <p:xfrm>
          <a:off x="4700955" y="531813"/>
          <a:ext cx="6950052" cy="6857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6762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2E67E-E6AE-0FE6-2696-C101AFB91480}"/>
              </a:ext>
            </a:extLst>
          </p:cNvPr>
          <p:cNvSpPr>
            <a:spLocks noGrp="1"/>
          </p:cNvSpPr>
          <p:nvPr>
            <p:ph type="title"/>
          </p:nvPr>
        </p:nvSpPr>
        <p:spPr/>
        <p:txBody>
          <a:bodyPr/>
          <a:lstStyle/>
          <a:p>
            <a:r>
              <a:rPr lang="en-GB" dirty="0"/>
              <a:t>Aims of module </a:t>
            </a:r>
          </a:p>
        </p:txBody>
      </p:sp>
      <p:sp>
        <p:nvSpPr>
          <p:cNvPr id="3" name="Content Placeholder 2">
            <a:extLst>
              <a:ext uri="{FF2B5EF4-FFF2-40B4-BE49-F238E27FC236}">
                <a16:creationId xmlns:a16="http://schemas.microsoft.com/office/drawing/2014/main" id="{5A757D35-4D26-E75C-6382-B65436D58493}"/>
              </a:ext>
            </a:extLst>
          </p:cNvPr>
          <p:cNvSpPr>
            <a:spLocks noGrp="1"/>
          </p:cNvSpPr>
          <p:nvPr>
            <p:ph idx="1"/>
          </p:nvPr>
        </p:nvSpPr>
        <p:spPr>
          <a:xfrm>
            <a:off x="527538" y="1685925"/>
            <a:ext cx="10675061" cy="5687890"/>
          </a:xfrm>
        </p:spPr>
        <p:txBody>
          <a:bodyPr>
            <a:normAutofit/>
          </a:bodyPr>
          <a:lstStyle/>
          <a:p>
            <a:pPr marL="0" indent="0">
              <a:buNone/>
            </a:pPr>
            <a:r>
              <a:rPr lang="en-GB" dirty="0"/>
              <a:t>• </a:t>
            </a:r>
            <a:r>
              <a:rPr lang="en-GB" sz="2400" dirty="0"/>
              <a:t>To apply critical skills to explore and investigate literature and practice relating to a contemporary issue in the workplace</a:t>
            </a:r>
          </a:p>
          <a:p>
            <a:pPr marL="0" indent="0">
              <a:buNone/>
            </a:pPr>
            <a:endParaRPr lang="en-GB" sz="2400" dirty="0"/>
          </a:p>
          <a:p>
            <a:pPr marL="0" indent="0">
              <a:buNone/>
            </a:pPr>
            <a:r>
              <a:rPr lang="en-GB" sz="2400" dirty="0"/>
              <a:t>• To undertake a systematic literature review and a small-scale research project in the workplace in order to make recommendations for further research or practice development related to the issue</a:t>
            </a:r>
          </a:p>
          <a:p>
            <a:pPr marL="0" indent="0">
              <a:buNone/>
            </a:pPr>
            <a:endParaRPr lang="en-GB" sz="2400" dirty="0"/>
          </a:p>
          <a:p>
            <a:pPr marL="0" indent="0">
              <a:buNone/>
            </a:pPr>
            <a:r>
              <a:rPr lang="en-GB" sz="2400" dirty="0"/>
              <a:t>• To engage fully with the research process, including the ethics process.</a:t>
            </a:r>
          </a:p>
        </p:txBody>
      </p:sp>
    </p:spTree>
    <p:extLst>
      <p:ext uri="{BB962C8B-B14F-4D97-AF65-F5344CB8AC3E}">
        <p14:creationId xmlns:p14="http://schemas.microsoft.com/office/powerpoint/2010/main" val="3991657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27BA-737C-9F5E-8921-8260FE5B52CB}"/>
              </a:ext>
            </a:extLst>
          </p:cNvPr>
          <p:cNvSpPr>
            <a:spLocks noGrp="1"/>
          </p:cNvSpPr>
          <p:nvPr>
            <p:ph type="title"/>
          </p:nvPr>
        </p:nvSpPr>
        <p:spPr/>
        <p:txBody>
          <a:bodyPr/>
          <a:lstStyle/>
          <a:p>
            <a:r>
              <a:rPr lang="en-GB" dirty="0"/>
              <a:t>Objectives of module </a:t>
            </a:r>
          </a:p>
        </p:txBody>
      </p:sp>
      <p:sp>
        <p:nvSpPr>
          <p:cNvPr id="3" name="Content Placeholder 2">
            <a:extLst>
              <a:ext uri="{FF2B5EF4-FFF2-40B4-BE49-F238E27FC236}">
                <a16:creationId xmlns:a16="http://schemas.microsoft.com/office/drawing/2014/main" id="{85380229-F31E-406E-0CEC-8947088E650C}"/>
              </a:ext>
            </a:extLst>
          </p:cNvPr>
          <p:cNvSpPr>
            <a:spLocks noGrp="1"/>
          </p:cNvSpPr>
          <p:nvPr>
            <p:ph idx="1"/>
          </p:nvPr>
        </p:nvSpPr>
        <p:spPr>
          <a:xfrm>
            <a:off x="1070658" y="1685925"/>
            <a:ext cx="11121342" cy="5328333"/>
          </a:xfrm>
        </p:spPr>
        <p:txBody>
          <a:bodyPr>
            <a:normAutofit/>
          </a:bodyPr>
          <a:lstStyle/>
          <a:p>
            <a:pPr marL="0" indent="0">
              <a:buNone/>
            </a:pPr>
            <a:r>
              <a:rPr lang="en-GB" b="1" dirty="0"/>
              <a:t>Upon the successful completion of this module, the student should be able to demonstrate the ability to: </a:t>
            </a:r>
          </a:p>
          <a:p>
            <a:pPr marL="0" indent="0">
              <a:buNone/>
            </a:pPr>
            <a:r>
              <a:rPr lang="en-GB" dirty="0"/>
              <a:t>• </a:t>
            </a:r>
            <a:r>
              <a:rPr lang="en-GB" b="1" dirty="0"/>
              <a:t>Identify, access and synthesise </a:t>
            </a:r>
            <a:r>
              <a:rPr lang="en-GB" dirty="0"/>
              <a:t>relevant literature pertaining to a specific aspect of practice</a:t>
            </a:r>
          </a:p>
          <a:p>
            <a:pPr marL="0" indent="0">
              <a:buNone/>
            </a:pPr>
            <a:r>
              <a:rPr lang="en-GB" dirty="0"/>
              <a:t> • </a:t>
            </a:r>
            <a:r>
              <a:rPr lang="en-GB" b="1" dirty="0"/>
              <a:t>Identify pertinent research question(s) </a:t>
            </a:r>
            <a:r>
              <a:rPr lang="en-GB" dirty="0"/>
              <a:t>related to a specific aspect of practice that are clearly framed and manageable</a:t>
            </a:r>
          </a:p>
          <a:p>
            <a:pPr marL="0" indent="0">
              <a:buNone/>
            </a:pPr>
            <a:r>
              <a:rPr lang="en-GB" dirty="0"/>
              <a:t> • </a:t>
            </a:r>
            <a:r>
              <a:rPr lang="en-GB" b="1" dirty="0"/>
              <a:t>Plan and implement a small-scale research project </a:t>
            </a:r>
            <a:r>
              <a:rPr lang="en-GB" dirty="0"/>
              <a:t>from conception to completion that effectively responds to the research questions</a:t>
            </a:r>
          </a:p>
          <a:p>
            <a:pPr marL="0" indent="0">
              <a:buNone/>
            </a:pPr>
            <a:r>
              <a:rPr lang="en-GB" dirty="0"/>
              <a:t>• </a:t>
            </a:r>
            <a:r>
              <a:rPr lang="en-GB" b="1" dirty="0"/>
              <a:t>Report the research project appropriately, </a:t>
            </a:r>
            <a:r>
              <a:rPr lang="en-GB" dirty="0"/>
              <a:t>within ethical and research frameworks, and with an understanding of requirements of critical thinking.</a:t>
            </a:r>
          </a:p>
        </p:txBody>
      </p:sp>
    </p:spTree>
    <p:extLst>
      <p:ext uri="{BB962C8B-B14F-4D97-AF65-F5344CB8AC3E}">
        <p14:creationId xmlns:p14="http://schemas.microsoft.com/office/powerpoint/2010/main" val="411679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7DB07-31C9-28E1-D965-01D41E41A059}"/>
              </a:ext>
            </a:extLst>
          </p:cNvPr>
          <p:cNvSpPr>
            <a:spLocks noGrp="1"/>
          </p:cNvSpPr>
          <p:nvPr>
            <p:ph type="title"/>
          </p:nvPr>
        </p:nvSpPr>
        <p:spPr/>
        <p:txBody>
          <a:bodyPr/>
          <a:lstStyle/>
          <a:p>
            <a:r>
              <a:rPr lang="en-GB" dirty="0"/>
              <a:t>Assessment 1: 25% June </a:t>
            </a:r>
          </a:p>
        </p:txBody>
      </p:sp>
      <p:sp>
        <p:nvSpPr>
          <p:cNvPr id="3" name="Content Placeholder 2">
            <a:extLst>
              <a:ext uri="{FF2B5EF4-FFF2-40B4-BE49-F238E27FC236}">
                <a16:creationId xmlns:a16="http://schemas.microsoft.com/office/drawing/2014/main" id="{6F541B7F-8CFA-C5BA-78BD-66818E3F3897}"/>
              </a:ext>
            </a:extLst>
          </p:cNvPr>
          <p:cNvSpPr>
            <a:spLocks noGrp="1"/>
          </p:cNvSpPr>
          <p:nvPr>
            <p:ph idx="1"/>
          </p:nvPr>
        </p:nvSpPr>
        <p:spPr>
          <a:xfrm>
            <a:off x="989400" y="1685925"/>
            <a:ext cx="10213200" cy="4776786"/>
          </a:xfrm>
        </p:spPr>
        <p:txBody>
          <a:bodyPr>
            <a:normAutofit fontScale="85000" lnSpcReduction="10000"/>
          </a:bodyPr>
          <a:lstStyle/>
          <a:p>
            <a:pPr marL="0" indent="0">
              <a:buNone/>
            </a:pPr>
            <a:r>
              <a:rPr lang="en-GB" b="1" dirty="0"/>
              <a:t>Component 1 </a:t>
            </a:r>
            <a:r>
              <a:rPr lang="en-GB" dirty="0"/>
              <a:t>– </a:t>
            </a:r>
            <a:r>
              <a:rPr lang="en-GB" b="1" dirty="0"/>
              <a:t>25% Individual seminar presentation (25 minutes. 20 minute presentation and 5 mins question and answer) 18 June 2024 </a:t>
            </a:r>
          </a:p>
          <a:p>
            <a:pPr marL="0" indent="0">
              <a:buNone/>
            </a:pPr>
            <a:r>
              <a:rPr lang="en-GB" b="1" dirty="0"/>
              <a:t>Present design of your small-scale research project</a:t>
            </a:r>
          </a:p>
          <a:p>
            <a:pPr>
              <a:buFont typeface="Wingdings" panose="05000000000000000000" pitchFamily="2" charset="2"/>
              <a:buChar char="ü"/>
            </a:pPr>
            <a:r>
              <a:rPr lang="en-GB" dirty="0"/>
              <a:t>Include your research questions</a:t>
            </a:r>
          </a:p>
          <a:p>
            <a:pPr marL="0" indent="0">
              <a:buNone/>
            </a:pPr>
            <a:r>
              <a:rPr lang="en-GB" b="1" dirty="0"/>
              <a:t>Offer a critical justification for </a:t>
            </a:r>
          </a:p>
          <a:p>
            <a:pPr>
              <a:buFont typeface="Wingdings" panose="05000000000000000000" pitchFamily="2" charset="2"/>
              <a:buChar char="ü"/>
            </a:pPr>
            <a:r>
              <a:rPr lang="en-GB" dirty="0"/>
              <a:t>Your methodological choices</a:t>
            </a:r>
          </a:p>
          <a:p>
            <a:pPr>
              <a:buFont typeface="Wingdings" panose="05000000000000000000" pitchFamily="2" charset="2"/>
              <a:buChar char="ü"/>
            </a:pPr>
            <a:r>
              <a:rPr lang="en-GB" dirty="0"/>
              <a:t>The research tools </a:t>
            </a:r>
          </a:p>
          <a:p>
            <a:pPr>
              <a:buFont typeface="Wingdings" panose="05000000000000000000" pitchFamily="2" charset="2"/>
              <a:buChar char="ü"/>
            </a:pPr>
            <a:r>
              <a:rPr lang="en-GB" dirty="0"/>
              <a:t>The ethical processes adopted. </a:t>
            </a:r>
          </a:p>
          <a:p>
            <a:pPr marL="0" indent="0">
              <a:buNone/>
            </a:pPr>
            <a:r>
              <a:rPr lang="en-GB" b="1" dirty="0"/>
              <a:t>You should also include </a:t>
            </a:r>
          </a:p>
          <a:p>
            <a:pPr>
              <a:buFont typeface="Wingdings" panose="05000000000000000000" pitchFamily="2" charset="2"/>
              <a:buChar char="ü"/>
            </a:pPr>
            <a:r>
              <a:rPr lang="en-GB" dirty="0"/>
              <a:t>An outline of the intended approach to data analysis. </a:t>
            </a:r>
          </a:p>
        </p:txBody>
      </p:sp>
    </p:spTree>
    <p:extLst>
      <p:ext uri="{BB962C8B-B14F-4D97-AF65-F5344CB8AC3E}">
        <p14:creationId xmlns:p14="http://schemas.microsoft.com/office/powerpoint/2010/main" val="3508554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E77D3-2BEA-E034-76F9-57340BCDFE84}"/>
              </a:ext>
            </a:extLst>
          </p:cNvPr>
          <p:cNvSpPr>
            <a:spLocks noGrp="1"/>
          </p:cNvSpPr>
          <p:nvPr>
            <p:ph type="title"/>
          </p:nvPr>
        </p:nvSpPr>
        <p:spPr/>
        <p:txBody>
          <a:bodyPr/>
          <a:lstStyle/>
          <a:p>
            <a:r>
              <a:rPr lang="en-GB" dirty="0"/>
              <a:t>Assessment : Component 2 : 75%</a:t>
            </a:r>
          </a:p>
        </p:txBody>
      </p:sp>
      <p:sp>
        <p:nvSpPr>
          <p:cNvPr id="3" name="Content Placeholder 2">
            <a:extLst>
              <a:ext uri="{FF2B5EF4-FFF2-40B4-BE49-F238E27FC236}">
                <a16:creationId xmlns:a16="http://schemas.microsoft.com/office/drawing/2014/main" id="{2A716161-FADC-297A-B6D7-71DAB22744F9}"/>
              </a:ext>
            </a:extLst>
          </p:cNvPr>
          <p:cNvSpPr>
            <a:spLocks noGrp="1"/>
          </p:cNvSpPr>
          <p:nvPr>
            <p:ph idx="1"/>
          </p:nvPr>
        </p:nvSpPr>
        <p:spPr>
          <a:xfrm>
            <a:off x="989399" y="1685925"/>
            <a:ext cx="10286295" cy="4943475"/>
          </a:xfrm>
        </p:spPr>
        <p:txBody>
          <a:bodyPr>
            <a:normAutofit lnSpcReduction="10000"/>
          </a:bodyPr>
          <a:lstStyle/>
          <a:p>
            <a:pPr marL="0" indent="0">
              <a:buNone/>
            </a:pPr>
            <a:r>
              <a:rPr lang="en-GB" b="1" dirty="0"/>
              <a:t>Written research report of your small-scale research project. (12,000 words) </a:t>
            </a:r>
          </a:p>
          <a:p>
            <a:pPr marL="0" indent="0">
              <a:buNone/>
            </a:pPr>
            <a:r>
              <a:rPr lang="en-GB" b="1" dirty="0"/>
              <a:t>30 September 2024. The report should include </a:t>
            </a:r>
          </a:p>
          <a:p>
            <a:pPr>
              <a:buFont typeface="Wingdings" panose="05000000000000000000" pitchFamily="2" charset="2"/>
              <a:buChar char="ü"/>
            </a:pPr>
            <a:r>
              <a:rPr lang="en-GB" dirty="0"/>
              <a:t>A literature review</a:t>
            </a:r>
          </a:p>
          <a:p>
            <a:pPr>
              <a:buFont typeface="Wingdings" panose="05000000000000000000" pitchFamily="2" charset="2"/>
              <a:buChar char="ü"/>
            </a:pPr>
            <a:r>
              <a:rPr lang="en-GB" dirty="0"/>
              <a:t>Research questions</a:t>
            </a:r>
          </a:p>
          <a:p>
            <a:pPr>
              <a:buFont typeface="Wingdings" panose="05000000000000000000" pitchFamily="2" charset="2"/>
              <a:buChar char="ü"/>
            </a:pPr>
            <a:r>
              <a:rPr lang="en-GB" dirty="0"/>
              <a:t>Justification of methodology and research tools employed</a:t>
            </a:r>
          </a:p>
          <a:p>
            <a:pPr>
              <a:buFont typeface="Wingdings" panose="05000000000000000000" pitchFamily="2" charset="2"/>
              <a:buChar char="ü"/>
            </a:pPr>
            <a:r>
              <a:rPr lang="en-GB" dirty="0"/>
              <a:t>Description of method and data analysis</a:t>
            </a:r>
          </a:p>
          <a:p>
            <a:pPr>
              <a:buFont typeface="Wingdings" panose="05000000000000000000" pitchFamily="2" charset="2"/>
              <a:buChar char="ü"/>
            </a:pPr>
            <a:r>
              <a:rPr lang="en-GB" dirty="0"/>
              <a:t>Findings</a:t>
            </a:r>
          </a:p>
          <a:p>
            <a:pPr>
              <a:buFont typeface="Wingdings" panose="05000000000000000000" pitchFamily="2" charset="2"/>
              <a:buChar char="ü"/>
            </a:pPr>
            <a:r>
              <a:rPr lang="en-GB" dirty="0"/>
              <a:t>Critical discussion of the implications of the findings for practice or future research and an evaluation of the research process.</a:t>
            </a:r>
          </a:p>
        </p:txBody>
      </p:sp>
    </p:spTree>
    <p:extLst>
      <p:ext uri="{BB962C8B-B14F-4D97-AF65-F5344CB8AC3E}">
        <p14:creationId xmlns:p14="http://schemas.microsoft.com/office/powerpoint/2010/main" val="2576485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79C8A1-C4E4-4DE9-934E-91221AC99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322A6-A6FD-B227-A194-CB1D03B1AB38}"/>
              </a:ext>
            </a:extLst>
          </p:cNvPr>
          <p:cNvSpPr>
            <a:spLocks noGrp="1"/>
          </p:cNvSpPr>
          <p:nvPr>
            <p:ph type="title"/>
          </p:nvPr>
        </p:nvSpPr>
        <p:spPr>
          <a:xfrm>
            <a:off x="3514726" y="80010"/>
            <a:ext cx="3543300" cy="941022"/>
          </a:xfrm>
        </p:spPr>
        <p:txBody>
          <a:bodyPr wrap="square" anchor="b">
            <a:normAutofit/>
          </a:bodyPr>
          <a:lstStyle/>
          <a:p>
            <a:pPr algn="ctr"/>
            <a:r>
              <a:rPr lang="en-GB" dirty="0"/>
              <a:t>Structure of module</a:t>
            </a:r>
          </a:p>
        </p:txBody>
      </p:sp>
      <p:pic>
        <p:nvPicPr>
          <p:cNvPr id="5" name="Picture 4" descr="White puzzle with one red piece">
            <a:extLst>
              <a:ext uri="{FF2B5EF4-FFF2-40B4-BE49-F238E27FC236}">
                <a16:creationId xmlns:a16="http://schemas.microsoft.com/office/drawing/2014/main" id="{F5E75A44-79C1-E080-00BE-B3A09562AB28}"/>
              </a:ext>
            </a:extLst>
          </p:cNvPr>
          <p:cNvPicPr>
            <a:picLocks noChangeAspect="1"/>
          </p:cNvPicPr>
          <p:nvPr/>
        </p:nvPicPr>
        <p:blipFill rotWithShape="1">
          <a:blip r:embed="rId2"/>
          <a:srcRect l="34956" r="33352"/>
          <a:stretch/>
        </p:blipFill>
        <p:spPr>
          <a:xfrm>
            <a:off x="21" y="11"/>
            <a:ext cx="3223240" cy="5959788"/>
          </a:xfrm>
          <a:prstGeom prst="rect">
            <a:avLst/>
          </a:prstGeom>
        </p:spPr>
      </p:pic>
      <p:cxnSp>
        <p:nvCxnSpPr>
          <p:cNvPr id="11" name="Straight Connector 10">
            <a:extLst>
              <a:ext uri="{FF2B5EF4-FFF2-40B4-BE49-F238E27FC236}">
                <a16:creationId xmlns:a16="http://schemas.microsoft.com/office/drawing/2014/main" id="{26C7ED5D-77C4-4564-8B1A-E55609CF44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7986"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EF2446B-A1E7-699B-C94F-E105698F0078}"/>
              </a:ext>
            </a:extLst>
          </p:cNvPr>
          <p:cNvSpPr>
            <a:spLocks noGrp="1"/>
          </p:cNvSpPr>
          <p:nvPr>
            <p:ph idx="1"/>
          </p:nvPr>
        </p:nvSpPr>
        <p:spPr>
          <a:xfrm>
            <a:off x="4586510" y="1736203"/>
            <a:ext cx="7483033" cy="4965539"/>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dirty="0"/>
          </a:p>
          <a:p>
            <a:endParaRPr lang="en-GB" dirty="0"/>
          </a:p>
        </p:txBody>
      </p:sp>
      <p:graphicFrame>
        <p:nvGraphicFramePr>
          <p:cNvPr id="3" name="Table 2">
            <a:extLst>
              <a:ext uri="{FF2B5EF4-FFF2-40B4-BE49-F238E27FC236}">
                <a16:creationId xmlns:a16="http://schemas.microsoft.com/office/drawing/2014/main" id="{94A31FEC-8814-FBB6-616E-97C1AD82A429}"/>
              </a:ext>
            </a:extLst>
          </p:cNvPr>
          <p:cNvGraphicFramePr>
            <a:graphicFrameLocks noGrp="1"/>
          </p:cNvGraphicFramePr>
          <p:nvPr>
            <p:extLst>
              <p:ext uri="{D42A27DB-BD31-4B8C-83A1-F6EECF244321}">
                <p14:modId xmlns:p14="http://schemas.microsoft.com/office/powerpoint/2010/main" val="3951743779"/>
              </p:ext>
            </p:extLst>
          </p:nvPr>
        </p:nvGraphicFramePr>
        <p:xfrm>
          <a:off x="3646170" y="1177290"/>
          <a:ext cx="8423373" cy="5958230"/>
        </p:xfrm>
        <a:graphic>
          <a:graphicData uri="http://schemas.openxmlformats.org/drawingml/2006/table">
            <a:tbl>
              <a:tblPr firstRow="1" bandRow="1">
                <a:tableStyleId>{5C22544A-7EE6-4342-B048-85BDC9FD1C3A}</a:tableStyleId>
              </a:tblPr>
              <a:tblGrid>
                <a:gridCol w="2005965">
                  <a:extLst>
                    <a:ext uri="{9D8B030D-6E8A-4147-A177-3AD203B41FA5}">
                      <a16:colId xmlns:a16="http://schemas.microsoft.com/office/drawing/2014/main" val="3671524423"/>
                    </a:ext>
                  </a:extLst>
                </a:gridCol>
                <a:gridCol w="6417408">
                  <a:extLst>
                    <a:ext uri="{9D8B030D-6E8A-4147-A177-3AD203B41FA5}">
                      <a16:colId xmlns:a16="http://schemas.microsoft.com/office/drawing/2014/main" val="1059438736"/>
                    </a:ext>
                  </a:extLst>
                </a:gridCol>
              </a:tblGrid>
              <a:tr h="403202">
                <a:tc>
                  <a:txBody>
                    <a:bodyPr/>
                    <a:lstStyle/>
                    <a:p>
                      <a:r>
                        <a:rPr lang="en-GB" dirty="0"/>
                        <a:t>Month</a:t>
                      </a:r>
                    </a:p>
                  </a:txBody>
                  <a:tcPr/>
                </a:tc>
                <a:tc>
                  <a:txBody>
                    <a:bodyPr/>
                    <a:lstStyle/>
                    <a:p>
                      <a:r>
                        <a:rPr lang="en-GB" dirty="0"/>
                        <a:t>Milestones</a:t>
                      </a:r>
                    </a:p>
                  </a:txBody>
                  <a:tcPr/>
                </a:tc>
                <a:extLst>
                  <a:ext uri="{0D108BD9-81ED-4DB2-BD59-A6C34878D82A}">
                    <a16:rowId xmlns:a16="http://schemas.microsoft.com/office/drawing/2014/main" val="920787213"/>
                  </a:ext>
                </a:extLst>
              </a:tr>
              <a:tr h="794397">
                <a:tc>
                  <a:txBody>
                    <a:bodyPr/>
                    <a:lstStyle/>
                    <a:p>
                      <a:r>
                        <a:rPr lang="en-GB" dirty="0"/>
                        <a:t>April</a:t>
                      </a:r>
                    </a:p>
                  </a:txBody>
                  <a:tcPr/>
                </a:tc>
                <a:tc>
                  <a:txBody>
                    <a:bodyPr/>
                    <a:lstStyle/>
                    <a:p>
                      <a:pPr marL="285750" indent="-285750">
                        <a:buFont typeface="Wingdings" panose="05000000000000000000" pitchFamily="2" charset="2"/>
                        <a:buChar char="ü"/>
                      </a:pPr>
                      <a:r>
                        <a:rPr lang="en-GB" dirty="0"/>
                        <a:t>Review 7012 and other modules </a:t>
                      </a:r>
                    </a:p>
                    <a:p>
                      <a:pPr marL="285750" indent="-285750">
                        <a:buFont typeface="Wingdings" panose="05000000000000000000" pitchFamily="2" charset="2"/>
                        <a:buChar char="ü"/>
                      </a:pPr>
                      <a:r>
                        <a:rPr lang="en-GB" dirty="0"/>
                        <a:t>Making the case for your research, tools and ethics</a:t>
                      </a:r>
                    </a:p>
                  </a:txBody>
                  <a:tcPr/>
                </a:tc>
                <a:extLst>
                  <a:ext uri="{0D108BD9-81ED-4DB2-BD59-A6C34878D82A}">
                    <a16:rowId xmlns:a16="http://schemas.microsoft.com/office/drawing/2014/main" val="250918951"/>
                  </a:ext>
                </a:extLst>
              </a:tr>
              <a:tr h="794397">
                <a:tc>
                  <a:txBody>
                    <a:bodyPr/>
                    <a:lstStyle/>
                    <a:p>
                      <a:r>
                        <a:rPr lang="en-GB" dirty="0"/>
                        <a:t>May</a:t>
                      </a:r>
                    </a:p>
                  </a:txBody>
                  <a:tcPr/>
                </a:tc>
                <a:tc>
                  <a:txBody>
                    <a:bodyPr/>
                    <a:lstStyle/>
                    <a:p>
                      <a:pPr marL="285750" indent="-285750">
                        <a:buFont typeface="Wingdings" panose="05000000000000000000" pitchFamily="2" charset="2"/>
                        <a:buChar char="ü"/>
                      </a:pPr>
                      <a:r>
                        <a:rPr lang="en-GB" dirty="0"/>
                        <a:t>Ethical approval </a:t>
                      </a:r>
                    </a:p>
                    <a:p>
                      <a:pPr marL="285750" indent="-285750">
                        <a:buFont typeface="Wingdings" panose="05000000000000000000" pitchFamily="2" charset="2"/>
                        <a:buChar char="ü"/>
                      </a:pPr>
                      <a:r>
                        <a:rPr lang="en-GB" dirty="0"/>
                        <a:t>Preparing for A1: Your Individual Presentation</a:t>
                      </a:r>
                    </a:p>
                    <a:p>
                      <a:endParaRPr lang="en-GB" dirty="0"/>
                    </a:p>
                  </a:txBody>
                  <a:tcPr/>
                </a:tc>
                <a:extLst>
                  <a:ext uri="{0D108BD9-81ED-4DB2-BD59-A6C34878D82A}">
                    <a16:rowId xmlns:a16="http://schemas.microsoft.com/office/drawing/2014/main" val="2070319307"/>
                  </a:ext>
                </a:extLst>
              </a:tr>
              <a:tr h="794397">
                <a:tc>
                  <a:txBody>
                    <a:bodyPr/>
                    <a:lstStyle/>
                    <a:p>
                      <a:r>
                        <a:rPr lang="en-GB" dirty="0"/>
                        <a:t>June</a:t>
                      </a:r>
                    </a:p>
                  </a:txBody>
                  <a:tcPr/>
                </a:tc>
                <a:tc>
                  <a:txBody>
                    <a:bodyPr/>
                    <a:lstStyle/>
                    <a:p>
                      <a:pPr marL="285750" indent="-285750">
                        <a:buFont typeface="Wingdings" panose="05000000000000000000" pitchFamily="2" charset="2"/>
                        <a:buChar char="ü"/>
                      </a:pPr>
                      <a:r>
                        <a:rPr lang="en-GB" dirty="0"/>
                        <a:t>Tutorials: Your Presentation</a:t>
                      </a:r>
                    </a:p>
                    <a:p>
                      <a:pPr marL="285750" indent="-285750">
                        <a:buFont typeface="Wingdings" panose="05000000000000000000" pitchFamily="2" charset="2"/>
                        <a:buChar char="ü"/>
                      </a:pPr>
                      <a:r>
                        <a:rPr lang="en-GB" dirty="0"/>
                        <a:t>18 June. A1: Your Presentation </a:t>
                      </a:r>
                    </a:p>
                    <a:p>
                      <a:pPr marL="285750" indent="-285750">
                        <a:buFont typeface="Wingdings" panose="05000000000000000000" pitchFamily="2" charset="2"/>
                        <a:buChar char="ü"/>
                      </a:pPr>
                      <a:r>
                        <a:rPr lang="en-GB" sz="1800" kern="1200" dirty="0">
                          <a:solidFill>
                            <a:schemeClr val="dk1"/>
                          </a:solidFill>
                          <a:effectLst/>
                          <a:latin typeface="+mn-lt"/>
                          <a:ea typeface="+mn-ea"/>
                          <a:cs typeface="+mn-cs"/>
                        </a:rPr>
                        <a:t>25 June: Reviewing feedback and submission of a synopsis of your proposed thesis from October</a:t>
                      </a:r>
                      <a:endParaRPr lang="en-GB" dirty="0"/>
                    </a:p>
                    <a:p>
                      <a:pPr marL="285750" indent="-285750">
                        <a:buFont typeface="Wingdings" panose="05000000000000000000" pitchFamily="2" charset="2"/>
                        <a:buChar char="ü"/>
                      </a:pPr>
                      <a:r>
                        <a:rPr lang="en-GB" dirty="0"/>
                        <a:t>Pilot and review data collection</a:t>
                      </a:r>
                    </a:p>
                  </a:txBody>
                  <a:tcPr/>
                </a:tc>
                <a:extLst>
                  <a:ext uri="{0D108BD9-81ED-4DB2-BD59-A6C34878D82A}">
                    <a16:rowId xmlns:a16="http://schemas.microsoft.com/office/drawing/2014/main" val="3623667185"/>
                  </a:ext>
                </a:extLst>
              </a:tr>
              <a:tr h="794397">
                <a:tc>
                  <a:txBody>
                    <a:bodyPr/>
                    <a:lstStyle/>
                    <a:p>
                      <a:r>
                        <a:rPr lang="en-GB" dirty="0"/>
                        <a:t>July</a:t>
                      </a:r>
                    </a:p>
                  </a:txBody>
                  <a:tcPr/>
                </a:tc>
                <a:tc>
                  <a:txBody>
                    <a:bodyPr/>
                    <a:lstStyle/>
                    <a:p>
                      <a:pPr marL="285750" indent="-285750">
                        <a:buFont typeface="Wingdings" panose="05000000000000000000" pitchFamily="2" charset="2"/>
                        <a:buChar char="ü"/>
                      </a:pPr>
                      <a:r>
                        <a:rPr lang="en-GB" dirty="0"/>
                        <a:t>Review progress on data collection</a:t>
                      </a:r>
                    </a:p>
                    <a:p>
                      <a:pPr marL="285750" indent="-285750">
                        <a:buFont typeface="Wingdings" panose="05000000000000000000" pitchFamily="2" charset="2"/>
                        <a:buChar char="ü"/>
                      </a:pPr>
                      <a:r>
                        <a:rPr lang="en-GB" dirty="0"/>
                        <a:t>Developing methods of data analysis and interpretation</a:t>
                      </a:r>
                    </a:p>
                  </a:txBody>
                  <a:tcPr/>
                </a:tc>
                <a:extLst>
                  <a:ext uri="{0D108BD9-81ED-4DB2-BD59-A6C34878D82A}">
                    <a16:rowId xmlns:a16="http://schemas.microsoft.com/office/drawing/2014/main" val="1782173458"/>
                  </a:ext>
                </a:extLst>
              </a:tr>
              <a:tr h="794397">
                <a:tc>
                  <a:txBody>
                    <a:bodyPr/>
                    <a:lstStyle/>
                    <a:p>
                      <a:r>
                        <a:rPr lang="en-GB" dirty="0"/>
                        <a:t>August</a:t>
                      </a:r>
                    </a:p>
                  </a:txBody>
                  <a:tcPr/>
                </a:tc>
                <a:tc>
                  <a:txBody>
                    <a:bodyPr/>
                    <a:lstStyle/>
                    <a:p>
                      <a:pPr marL="285750" indent="-285750">
                        <a:buFont typeface="Wingdings" panose="05000000000000000000" pitchFamily="2" charset="2"/>
                        <a:buChar char="ü"/>
                      </a:pPr>
                      <a:r>
                        <a:rPr lang="en-GB" dirty="0"/>
                        <a:t>Deepening data analysis</a:t>
                      </a:r>
                    </a:p>
                    <a:p>
                      <a:pPr marL="285750" indent="-285750">
                        <a:buFont typeface="Wingdings" panose="05000000000000000000" pitchFamily="2" charset="2"/>
                        <a:buChar char="ü"/>
                      </a:pPr>
                      <a:r>
                        <a:rPr lang="en-GB" dirty="0"/>
                        <a:t>Prepare A2</a:t>
                      </a:r>
                    </a:p>
                  </a:txBody>
                  <a:tcPr/>
                </a:tc>
                <a:extLst>
                  <a:ext uri="{0D108BD9-81ED-4DB2-BD59-A6C34878D82A}">
                    <a16:rowId xmlns:a16="http://schemas.microsoft.com/office/drawing/2014/main" val="4113814369"/>
                  </a:ext>
                </a:extLst>
              </a:tr>
              <a:tr h="794397">
                <a:tc>
                  <a:txBody>
                    <a:bodyPr/>
                    <a:lstStyle/>
                    <a:p>
                      <a:r>
                        <a:rPr lang="en-GB" dirty="0"/>
                        <a:t>September</a:t>
                      </a:r>
                    </a:p>
                  </a:txBody>
                  <a:tcPr/>
                </a:tc>
                <a:tc>
                  <a:txBody>
                    <a:bodyPr/>
                    <a:lstStyle/>
                    <a:p>
                      <a:pPr marL="285750" indent="-285750">
                        <a:buFont typeface="Wingdings" panose="05000000000000000000" pitchFamily="2" charset="2"/>
                        <a:buChar char="ü"/>
                      </a:pPr>
                      <a:r>
                        <a:rPr lang="en-GB" dirty="0"/>
                        <a:t>Plan, draft and submit A2 on 30</a:t>
                      </a:r>
                      <a:r>
                        <a:rPr lang="en-GB" baseline="30000" dirty="0"/>
                        <a:t>th</a:t>
                      </a:r>
                      <a:r>
                        <a:rPr lang="en-GB" dirty="0"/>
                        <a:t> September</a:t>
                      </a:r>
                    </a:p>
                    <a:p>
                      <a:pPr marL="0" indent="0">
                        <a:buFont typeface="Wingdings" panose="05000000000000000000" pitchFamily="2" charset="2"/>
                        <a:buNone/>
                      </a:pPr>
                      <a:r>
                        <a:rPr lang="en-GB" dirty="0"/>
                        <a:t>     12,000 word project </a:t>
                      </a:r>
                    </a:p>
                  </a:txBody>
                  <a:tcPr/>
                </a:tc>
                <a:extLst>
                  <a:ext uri="{0D108BD9-81ED-4DB2-BD59-A6C34878D82A}">
                    <a16:rowId xmlns:a16="http://schemas.microsoft.com/office/drawing/2014/main" val="3960118042"/>
                  </a:ext>
                </a:extLst>
              </a:tr>
            </a:tbl>
          </a:graphicData>
        </a:graphic>
      </p:graphicFrame>
    </p:spTree>
    <p:extLst>
      <p:ext uri="{BB962C8B-B14F-4D97-AF65-F5344CB8AC3E}">
        <p14:creationId xmlns:p14="http://schemas.microsoft.com/office/powerpoint/2010/main" val="3739638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4C88B-35C1-B397-20A6-923B34963419}"/>
              </a:ext>
            </a:extLst>
          </p:cNvPr>
          <p:cNvSpPr>
            <a:spLocks noGrp="1"/>
          </p:cNvSpPr>
          <p:nvPr>
            <p:ph type="title"/>
          </p:nvPr>
        </p:nvSpPr>
        <p:spPr>
          <a:xfrm>
            <a:off x="205741" y="383859"/>
            <a:ext cx="10789920" cy="730566"/>
          </a:xfrm>
        </p:spPr>
        <p:txBody>
          <a:bodyPr/>
          <a:lstStyle/>
          <a:p>
            <a:r>
              <a:rPr lang="en-GB" dirty="0"/>
              <a:t>Milestones for April  </a:t>
            </a:r>
          </a:p>
        </p:txBody>
      </p:sp>
      <p:graphicFrame>
        <p:nvGraphicFramePr>
          <p:cNvPr id="4" name="Content Placeholder 3">
            <a:extLst>
              <a:ext uri="{FF2B5EF4-FFF2-40B4-BE49-F238E27FC236}">
                <a16:creationId xmlns:a16="http://schemas.microsoft.com/office/drawing/2014/main" id="{92D4F12A-6082-B02F-D021-698985D34B28}"/>
              </a:ext>
            </a:extLst>
          </p:cNvPr>
          <p:cNvGraphicFramePr>
            <a:graphicFrameLocks noGrp="1"/>
          </p:cNvGraphicFramePr>
          <p:nvPr>
            <p:ph idx="1"/>
            <p:extLst>
              <p:ext uri="{D42A27DB-BD31-4B8C-83A1-F6EECF244321}">
                <p14:modId xmlns:p14="http://schemas.microsoft.com/office/powerpoint/2010/main" val="3501944422"/>
              </p:ext>
            </p:extLst>
          </p:nvPr>
        </p:nvGraphicFramePr>
        <p:xfrm>
          <a:off x="205740" y="1245870"/>
          <a:ext cx="11550015" cy="5476645"/>
        </p:xfrm>
        <a:graphic>
          <a:graphicData uri="http://schemas.openxmlformats.org/drawingml/2006/table">
            <a:tbl>
              <a:tblPr firstRow="1" bandRow="1">
                <a:tableStyleId>{5C22544A-7EE6-4342-B048-85BDC9FD1C3A}</a:tableStyleId>
              </a:tblPr>
              <a:tblGrid>
                <a:gridCol w="1020326">
                  <a:extLst>
                    <a:ext uri="{9D8B030D-6E8A-4147-A177-3AD203B41FA5}">
                      <a16:colId xmlns:a16="http://schemas.microsoft.com/office/drawing/2014/main" val="884200653"/>
                    </a:ext>
                  </a:extLst>
                </a:gridCol>
                <a:gridCol w="2003468">
                  <a:extLst>
                    <a:ext uri="{9D8B030D-6E8A-4147-A177-3AD203B41FA5}">
                      <a16:colId xmlns:a16="http://schemas.microsoft.com/office/drawing/2014/main" val="704996580"/>
                    </a:ext>
                  </a:extLst>
                </a:gridCol>
                <a:gridCol w="4414091">
                  <a:extLst>
                    <a:ext uri="{9D8B030D-6E8A-4147-A177-3AD203B41FA5}">
                      <a16:colId xmlns:a16="http://schemas.microsoft.com/office/drawing/2014/main" val="4288326176"/>
                    </a:ext>
                  </a:extLst>
                </a:gridCol>
                <a:gridCol w="4112130">
                  <a:extLst>
                    <a:ext uri="{9D8B030D-6E8A-4147-A177-3AD203B41FA5}">
                      <a16:colId xmlns:a16="http://schemas.microsoft.com/office/drawing/2014/main" val="1316184890"/>
                    </a:ext>
                  </a:extLst>
                </a:gridCol>
              </a:tblGrid>
              <a:tr h="1039000">
                <a:tc>
                  <a:txBody>
                    <a:bodyPr/>
                    <a:lstStyle/>
                    <a:p>
                      <a:r>
                        <a:rPr lang="en-GB" dirty="0"/>
                        <a:t>Week</a:t>
                      </a:r>
                    </a:p>
                  </a:txBody>
                  <a:tcPr/>
                </a:tc>
                <a:tc>
                  <a:txBody>
                    <a:bodyPr/>
                    <a:lstStyle/>
                    <a:p>
                      <a:r>
                        <a:rPr lang="en-GB" dirty="0"/>
                        <a:t>Date</a:t>
                      </a:r>
                    </a:p>
                  </a:txBody>
                  <a:tcPr/>
                </a:tc>
                <a:tc>
                  <a:txBody>
                    <a:bodyPr/>
                    <a:lstStyle/>
                    <a:p>
                      <a:r>
                        <a:rPr lang="en-GB" dirty="0"/>
                        <a:t>Methods of teaching and learning </a:t>
                      </a:r>
                    </a:p>
                  </a:txBody>
                  <a:tcPr/>
                </a:tc>
                <a:tc>
                  <a:txBody>
                    <a:bodyPr/>
                    <a:lstStyle/>
                    <a:p>
                      <a:r>
                        <a:rPr lang="en-GB" dirty="0"/>
                        <a:t>Milestones </a:t>
                      </a:r>
                    </a:p>
                  </a:txBody>
                  <a:tcPr/>
                </a:tc>
                <a:extLst>
                  <a:ext uri="{0D108BD9-81ED-4DB2-BD59-A6C34878D82A}">
                    <a16:rowId xmlns:a16="http://schemas.microsoft.com/office/drawing/2014/main" val="626171410"/>
                  </a:ext>
                </a:extLst>
              </a:tr>
              <a:tr h="1560299">
                <a:tc>
                  <a:txBody>
                    <a:bodyPr/>
                    <a:lstStyle/>
                    <a:p>
                      <a:r>
                        <a:rPr lang="en-GB" dirty="0"/>
                        <a:t>1</a:t>
                      </a:r>
                    </a:p>
                  </a:txBody>
                  <a:tcPr/>
                </a:tc>
                <a:tc>
                  <a:txBody>
                    <a:bodyPr/>
                    <a:lstStyle/>
                    <a:p>
                      <a:r>
                        <a:rPr lang="en-GB" dirty="0"/>
                        <a:t>16 April</a:t>
                      </a:r>
                    </a:p>
                  </a:txBody>
                  <a:tcPr/>
                </a:tc>
                <a:tc>
                  <a:txBody>
                    <a:bodyPr/>
                    <a:lstStyle/>
                    <a:p>
                      <a:r>
                        <a:rPr lang="en-GB" dirty="0"/>
                        <a:t>All day</a:t>
                      </a:r>
                    </a:p>
                  </a:txBody>
                  <a:tcPr/>
                </a:tc>
                <a:tc>
                  <a:txBody>
                    <a:bodyPr/>
                    <a:lstStyle/>
                    <a:p>
                      <a:pPr marL="285750" indent="-285750">
                        <a:buFont typeface="Arial" panose="020B0604020202020204" pitchFamily="34" charset="0"/>
                        <a:buChar char="•"/>
                      </a:pPr>
                      <a:r>
                        <a:rPr lang="en-GB" dirty="0"/>
                        <a:t>Intro to module and choice of project. </a:t>
                      </a:r>
                    </a:p>
                    <a:p>
                      <a:pPr marL="285750" indent="-285750">
                        <a:buFont typeface="Arial" panose="020B0604020202020204" pitchFamily="34" charset="0"/>
                        <a:buChar char="•"/>
                      </a:pPr>
                      <a:r>
                        <a:rPr lang="en-GB" dirty="0"/>
                        <a:t> Integrate ethics within proposal. </a:t>
                      </a:r>
                    </a:p>
                    <a:p>
                      <a:pPr marL="285750" indent="-285750">
                        <a:buFont typeface="Arial" panose="020B0604020202020204" pitchFamily="34" charset="0"/>
                        <a:buChar char="•"/>
                      </a:pPr>
                      <a:r>
                        <a:rPr lang="en-GB" dirty="0"/>
                        <a:t>Option: Complete and submit ethics form by 25 April </a:t>
                      </a:r>
                    </a:p>
                  </a:txBody>
                  <a:tcPr/>
                </a:tc>
                <a:extLst>
                  <a:ext uri="{0D108BD9-81ED-4DB2-BD59-A6C34878D82A}">
                    <a16:rowId xmlns:a16="http://schemas.microsoft.com/office/drawing/2014/main" val="1643067596"/>
                  </a:ext>
                </a:extLst>
              </a:tr>
              <a:tr h="1286379">
                <a:tc>
                  <a:txBody>
                    <a:bodyPr/>
                    <a:lstStyle/>
                    <a:p>
                      <a:endParaRPr lang="en-GB" dirty="0"/>
                    </a:p>
                    <a:p>
                      <a:r>
                        <a:rPr lang="en-GB" dirty="0"/>
                        <a:t>2</a:t>
                      </a:r>
                    </a:p>
                  </a:txBody>
                  <a:tcPr/>
                </a:tc>
                <a:tc>
                  <a:txBody>
                    <a:bodyPr/>
                    <a:lstStyle/>
                    <a:p>
                      <a:endParaRPr lang="en-GB" dirty="0"/>
                    </a:p>
                    <a:p>
                      <a:r>
                        <a:rPr lang="en-GB" dirty="0"/>
                        <a:t>23 April</a:t>
                      </a:r>
                    </a:p>
                  </a:txBody>
                  <a:tcPr/>
                </a:tc>
                <a:tc>
                  <a:txBody>
                    <a:bodyPr/>
                    <a:lstStyle/>
                    <a:p>
                      <a:endParaRPr lang="en-GB" dirty="0"/>
                    </a:p>
                    <a:p>
                      <a:r>
                        <a:rPr lang="en-GB" dirty="0"/>
                        <a:t>Directed </a:t>
                      </a:r>
                    </a:p>
                  </a:txBody>
                  <a:tcPr/>
                </a:tc>
                <a:tc>
                  <a:txBody>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Complete revisions to ethics form</a:t>
                      </a:r>
                    </a:p>
                    <a:p>
                      <a:pPr marL="285750" indent="-285750">
                        <a:buFont typeface="Arial" panose="020B0604020202020204" pitchFamily="34" charset="0"/>
                        <a:buChar char="•"/>
                      </a:pPr>
                      <a:r>
                        <a:rPr lang="en-GB" dirty="0"/>
                        <a:t>Refine aims, objectives and research questions. </a:t>
                      </a:r>
                    </a:p>
                  </a:txBody>
                  <a:tcPr/>
                </a:tc>
                <a:extLst>
                  <a:ext uri="{0D108BD9-81ED-4DB2-BD59-A6C34878D82A}">
                    <a16:rowId xmlns:a16="http://schemas.microsoft.com/office/drawing/2014/main" val="1189282636"/>
                  </a:ext>
                </a:extLst>
              </a:tr>
              <a:tr h="1590967">
                <a:tc>
                  <a:txBody>
                    <a:bodyPr/>
                    <a:lstStyle/>
                    <a:p>
                      <a:endParaRPr lang="en-GB" dirty="0"/>
                    </a:p>
                    <a:p>
                      <a:r>
                        <a:rPr lang="en-GB" dirty="0"/>
                        <a:t>3</a:t>
                      </a:r>
                    </a:p>
                  </a:txBody>
                  <a:tcPr/>
                </a:tc>
                <a:tc>
                  <a:txBody>
                    <a:bodyPr/>
                    <a:lstStyle/>
                    <a:p>
                      <a:endParaRPr lang="en-GB" dirty="0"/>
                    </a:p>
                    <a:p>
                      <a:r>
                        <a:rPr lang="en-GB" dirty="0"/>
                        <a:t>30 April </a:t>
                      </a:r>
                    </a:p>
                  </a:txBody>
                  <a:tcPr/>
                </a:tc>
                <a:tc>
                  <a:txBody>
                    <a:bodyPr/>
                    <a:lstStyle/>
                    <a:p>
                      <a:endParaRPr lang="en-GB" dirty="0"/>
                    </a:p>
                    <a:p>
                      <a:r>
                        <a:rPr lang="en-GB" dirty="0"/>
                        <a:t>Online Teams </a:t>
                      </a:r>
                    </a:p>
                  </a:txBody>
                  <a:tcPr/>
                </a:tc>
                <a:tc>
                  <a:txBody>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Significance of literature given your proposal </a:t>
                      </a:r>
                    </a:p>
                    <a:p>
                      <a:pPr marL="285750" indent="-285750">
                        <a:buFont typeface="Arial" panose="020B0604020202020204" pitchFamily="34" charset="0"/>
                        <a:buChar char="•"/>
                      </a:pPr>
                      <a:r>
                        <a:rPr lang="en-GB" dirty="0"/>
                        <a:t>Introduction to methodology and chosen research tools</a:t>
                      </a:r>
                    </a:p>
                  </a:txBody>
                  <a:tcPr/>
                </a:tc>
                <a:extLst>
                  <a:ext uri="{0D108BD9-81ED-4DB2-BD59-A6C34878D82A}">
                    <a16:rowId xmlns:a16="http://schemas.microsoft.com/office/drawing/2014/main" val="3616871048"/>
                  </a:ext>
                </a:extLst>
              </a:tr>
            </a:tbl>
          </a:graphicData>
        </a:graphic>
      </p:graphicFrame>
    </p:spTree>
    <p:extLst>
      <p:ext uri="{BB962C8B-B14F-4D97-AF65-F5344CB8AC3E}">
        <p14:creationId xmlns:p14="http://schemas.microsoft.com/office/powerpoint/2010/main" val="110461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51FAA-616E-41D4-43D4-D7D8B6FEA806}"/>
              </a:ext>
            </a:extLst>
          </p:cNvPr>
          <p:cNvSpPr>
            <a:spLocks noGrp="1"/>
          </p:cNvSpPr>
          <p:nvPr>
            <p:ph type="title"/>
          </p:nvPr>
        </p:nvSpPr>
        <p:spPr>
          <a:xfrm>
            <a:off x="668655" y="536575"/>
            <a:ext cx="5223510" cy="1453003"/>
          </a:xfrm>
        </p:spPr>
        <p:txBody>
          <a:bodyPr wrap="square" anchor="b">
            <a:normAutofit/>
          </a:bodyPr>
          <a:lstStyle/>
          <a:p>
            <a:pPr algn="ctr"/>
            <a:r>
              <a:rPr lang="en-GB" dirty="0"/>
              <a:t>Making connections: </a:t>
            </a:r>
            <a:br>
              <a:rPr lang="en-GB" dirty="0"/>
            </a:br>
            <a:r>
              <a:rPr lang="en-GB" dirty="0"/>
              <a:t>How are we doing this?</a:t>
            </a:r>
          </a:p>
        </p:txBody>
      </p:sp>
      <p:cxnSp>
        <p:nvCxnSpPr>
          <p:cNvPr id="11" name="Straight Connector 10">
            <a:extLst>
              <a:ext uri="{FF2B5EF4-FFF2-40B4-BE49-F238E27FC236}">
                <a16:creationId xmlns:a16="http://schemas.microsoft.com/office/drawing/2014/main" id="{76D745DA-D03E-47A2-9936-01C39D51A4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7594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97C0A2-DA9F-C9E6-AECF-4F72EC65EFCD}"/>
              </a:ext>
            </a:extLst>
          </p:cNvPr>
          <p:cNvSpPr>
            <a:spLocks noGrp="1"/>
          </p:cNvSpPr>
          <p:nvPr>
            <p:ph idx="1"/>
          </p:nvPr>
        </p:nvSpPr>
        <p:spPr>
          <a:xfrm>
            <a:off x="668655" y="1989577"/>
            <a:ext cx="4937759" cy="4428367"/>
          </a:xfrm>
        </p:spPr>
        <p:txBody>
          <a:bodyPr>
            <a:normAutofit/>
          </a:bodyPr>
          <a:lstStyle/>
          <a:p>
            <a:r>
              <a:rPr lang="en-GB" dirty="0"/>
              <a:t>Reviewing different elements of 7012 </a:t>
            </a:r>
          </a:p>
          <a:p>
            <a:pPr marL="0" indent="0">
              <a:buNone/>
            </a:pPr>
            <a:endParaRPr lang="en-GB" dirty="0"/>
          </a:p>
          <a:p>
            <a:r>
              <a:rPr lang="en-GB" dirty="0"/>
              <a:t>How does 7013 relate to</a:t>
            </a:r>
          </a:p>
          <a:p>
            <a:pPr>
              <a:buFont typeface="Arial" panose="020B0604020202020204" pitchFamily="34" charset="0"/>
              <a:buChar char="•"/>
            </a:pPr>
            <a:r>
              <a:rPr lang="en-GB" dirty="0"/>
              <a:t>7002</a:t>
            </a:r>
          </a:p>
          <a:p>
            <a:pPr>
              <a:buFont typeface="Arial" panose="020B0604020202020204" pitchFamily="34" charset="0"/>
              <a:buChar char="•"/>
            </a:pPr>
            <a:r>
              <a:rPr lang="en-GB" dirty="0"/>
              <a:t>7015</a:t>
            </a:r>
          </a:p>
          <a:p>
            <a:pPr>
              <a:buFont typeface="Arial" panose="020B0604020202020204" pitchFamily="34" charset="0"/>
              <a:buChar char="•"/>
            </a:pPr>
            <a:r>
              <a:rPr lang="en-GB" dirty="0"/>
              <a:t>7016</a:t>
            </a:r>
          </a:p>
        </p:txBody>
      </p:sp>
      <p:pic>
        <p:nvPicPr>
          <p:cNvPr id="5" name="Picture 4" descr="Rubber bands connected attached to nails">
            <a:extLst>
              <a:ext uri="{FF2B5EF4-FFF2-40B4-BE49-F238E27FC236}">
                <a16:creationId xmlns:a16="http://schemas.microsoft.com/office/drawing/2014/main" id="{B224E7AB-68B0-4919-64BD-02F4D2AF72E8}"/>
              </a:ext>
            </a:extLst>
          </p:cNvPr>
          <p:cNvPicPr>
            <a:picLocks noChangeAspect="1"/>
          </p:cNvPicPr>
          <p:nvPr/>
        </p:nvPicPr>
        <p:blipFill rotWithShape="1">
          <a:blip r:embed="rId2"/>
          <a:srcRect l="30389" r="10125" b="-1"/>
          <a:stretch/>
        </p:blipFill>
        <p:spPr>
          <a:xfrm>
            <a:off x="6080462" y="10"/>
            <a:ext cx="6111538" cy="6857990"/>
          </a:xfrm>
          <a:prstGeom prst="rect">
            <a:avLst/>
          </a:prstGeom>
        </p:spPr>
      </p:pic>
    </p:spTree>
    <p:extLst>
      <p:ext uri="{BB962C8B-B14F-4D97-AF65-F5344CB8AC3E}">
        <p14:creationId xmlns:p14="http://schemas.microsoft.com/office/powerpoint/2010/main" val="1936378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E2242-62BD-01EE-9A2F-054AC2920F9B}"/>
              </a:ext>
            </a:extLst>
          </p:cNvPr>
          <p:cNvSpPr>
            <a:spLocks noGrp="1"/>
          </p:cNvSpPr>
          <p:nvPr>
            <p:ph type="title"/>
          </p:nvPr>
        </p:nvSpPr>
        <p:spPr>
          <a:xfrm>
            <a:off x="4652010" y="97155"/>
            <a:ext cx="6195060" cy="1165860"/>
          </a:xfrm>
        </p:spPr>
        <p:txBody>
          <a:bodyPr wrap="square" anchor="b">
            <a:normAutofit fontScale="90000"/>
          </a:bodyPr>
          <a:lstStyle/>
          <a:p>
            <a:pPr algn="ctr"/>
            <a:br>
              <a:rPr lang="en-GB" dirty="0"/>
            </a:br>
            <a:r>
              <a:rPr lang="en-GB" dirty="0"/>
              <a:t>Making the case for your small-scale research project</a:t>
            </a:r>
          </a:p>
        </p:txBody>
      </p:sp>
      <p:pic>
        <p:nvPicPr>
          <p:cNvPr id="5" name="Picture 4" descr="Colourful pastel sticks">
            <a:extLst>
              <a:ext uri="{FF2B5EF4-FFF2-40B4-BE49-F238E27FC236}">
                <a16:creationId xmlns:a16="http://schemas.microsoft.com/office/drawing/2014/main" id="{A217BDAF-64E1-2CB4-0400-A7411F7AF7F8}"/>
              </a:ext>
            </a:extLst>
          </p:cNvPr>
          <p:cNvPicPr>
            <a:picLocks noChangeAspect="1"/>
          </p:cNvPicPr>
          <p:nvPr/>
        </p:nvPicPr>
        <p:blipFill rotWithShape="1">
          <a:blip r:embed="rId2"/>
          <a:srcRect l="19800" r="1329"/>
          <a:stretch/>
        </p:blipFill>
        <p:spPr>
          <a:xfrm>
            <a:off x="21" y="10"/>
            <a:ext cx="4339570" cy="5125487"/>
          </a:xfrm>
          <a:prstGeom prst="rect">
            <a:avLst/>
          </a:prstGeom>
        </p:spPr>
      </p:pic>
      <p:cxnSp>
        <p:nvCxnSpPr>
          <p:cNvPr id="11" name="Straight Connector 10">
            <a:extLst>
              <a:ext uri="{FF2B5EF4-FFF2-40B4-BE49-F238E27FC236}">
                <a16:creationId xmlns:a16="http://schemas.microsoft.com/office/drawing/2014/main" id="{E1C2E33F-4B1D-4F8B-B721-96313EA294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915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4B8CA6-6C1F-279A-6097-9D6A85E5F53E}"/>
              </a:ext>
            </a:extLst>
          </p:cNvPr>
          <p:cNvSpPr>
            <a:spLocks noGrp="1"/>
          </p:cNvSpPr>
          <p:nvPr>
            <p:ph idx="1"/>
          </p:nvPr>
        </p:nvSpPr>
        <p:spPr>
          <a:xfrm>
            <a:off x="4457700" y="1360171"/>
            <a:ext cx="7640956" cy="5697854"/>
          </a:xfrm>
        </p:spPr>
        <p:txBody>
          <a:bodyPr>
            <a:normAutofit fontScale="92500" lnSpcReduction="10000"/>
          </a:bodyPr>
          <a:lstStyle/>
          <a:p>
            <a:r>
              <a:rPr lang="en-GB" b="1" dirty="0"/>
              <a:t>Extract from blog by Pat Thomson </a:t>
            </a:r>
            <a:r>
              <a:rPr lang="en-GB" dirty="0"/>
              <a:t>(see ‘Resources- FT students’) </a:t>
            </a:r>
            <a:r>
              <a:rPr lang="en-GB" sz="1800" u="sng" kern="0" dirty="0">
                <a:solidFill>
                  <a:srgbClr val="0000FF"/>
                </a:solidFill>
                <a:effectLst/>
                <a:latin typeface="Helvetica Neue"/>
                <a:ea typeface="Times New Roman" panose="02020603050405020304" pitchFamily="18" charset="0"/>
                <a:cs typeface="Times New Roman" panose="02020603050405020304" pitchFamily="18" charset="0"/>
                <a:hlinkClick r:id="rId3"/>
              </a:rPr>
              <a:t>https://patthomson.net/2023/04/17/making-the-case-for-your-research/</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a:p>
            <a:r>
              <a:rPr lang="en-GB" dirty="0"/>
              <a:t>See how Thomson cites the work of Gold-Biddle and Locke </a:t>
            </a:r>
          </a:p>
          <a:p>
            <a:endParaRPr lang="en-GB" dirty="0"/>
          </a:p>
          <a:p>
            <a:pPr>
              <a:buFont typeface="Arial" panose="020B0604020202020204" pitchFamily="34" charset="0"/>
              <a:buChar char="•"/>
            </a:pPr>
            <a:r>
              <a:rPr lang="en-GB" b="1" dirty="0"/>
              <a:t>What could this mean for the case for your research? Is other research </a:t>
            </a:r>
          </a:p>
          <a:p>
            <a:pPr>
              <a:buFont typeface="Courier New" panose="02070309020205020404" pitchFamily="49" charset="0"/>
              <a:buChar char="o"/>
            </a:pPr>
            <a:r>
              <a:rPr lang="en-GB" dirty="0"/>
              <a:t>Incomplete?</a:t>
            </a:r>
          </a:p>
          <a:p>
            <a:pPr>
              <a:buFont typeface="Courier New" panose="02070309020205020404" pitchFamily="49" charset="0"/>
              <a:buChar char="o"/>
            </a:pPr>
            <a:r>
              <a:rPr lang="en-GB" dirty="0"/>
              <a:t>Inadequate?</a:t>
            </a:r>
          </a:p>
          <a:p>
            <a:pPr>
              <a:buFont typeface="Courier New" panose="02070309020205020404" pitchFamily="49" charset="0"/>
              <a:buChar char="o"/>
            </a:pPr>
            <a:r>
              <a:rPr lang="en-GB" dirty="0"/>
              <a:t>Incommensurable?</a:t>
            </a:r>
          </a:p>
          <a:p>
            <a:endParaRPr lang="en-GB" dirty="0"/>
          </a:p>
          <a:p>
            <a:endParaRPr lang="en-GB" dirty="0"/>
          </a:p>
        </p:txBody>
      </p:sp>
    </p:spTree>
    <p:extLst>
      <p:ext uri="{BB962C8B-B14F-4D97-AF65-F5344CB8AC3E}">
        <p14:creationId xmlns:p14="http://schemas.microsoft.com/office/powerpoint/2010/main" val="193400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65D1E70-04BE-ED5E-08E9-AE8933B0BE3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B7836-FAA1-84B6-BC9A-722524AE3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A2C037-EFBA-1B85-E766-95FA228E906C}"/>
              </a:ext>
            </a:extLst>
          </p:cNvPr>
          <p:cNvSpPr>
            <a:spLocks noGrp="1"/>
          </p:cNvSpPr>
          <p:nvPr>
            <p:ph type="title"/>
          </p:nvPr>
        </p:nvSpPr>
        <p:spPr>
          <a:xfrm>
            <a:off x="4914900" y="395289"/>
            <a:ext cx="6737350" cy="1594290"/>
          </a:xfrm>
        </p:spPr>
        <p:txBody>
          <a:bodyPr wrap="square" anchor="b">
            <a:normAutofit/>
          </a:bodyPr>
          <a:lstStyle/>
          <a:p>
            <a:pPr algn="ctr"/>
            <a:r>
              <a:rPr lang="en-GB" dirty="0"/>
              <a:t>Activity 1: </a:t>
            </a:r>
            <a:br>
              <a:rPr lang="en-GB" dirty="0"/>
            </a:br>
            <a:r>
              <a:rPr lang="en-GB" dirty="0"/>
              <a:t>Making the case for your small-scale research project</a:t>
            </a:r>
          </a:p>
        </p:txBody>
      </p:sp>
      <p:pic>
        <p:nvPicPr>
          <p:cNvPr id="5" name="Picture 4" descr="Colourful pastel sticks">
            <a:extLst>
              <a:ext uri="{FF2B5EF4-FFF2-40B4-BE49-F238E27FC236}">
                <a16:creationId xmlns:a16="http://schemas.microsoft.com/office/drawing/2014/main" id="{4C0714B6-DF16-ACA6-86DA-02A48492175B}"/>
              </a:ext>
            </a:extLst>
          </p:cNvPr>
          <p:cNvPicPr>
            <a:picLocks noChangeAspect="1"/>
          </p:cNvPicPr>
          <p:nvPr/>
        </p:nvPicPr>
        <p:blipFill rotWithShape="1">
          <a:blip r:embed="rId2"/>
          <a:srcRect l="19800" r="1329"/>
          <a:stretch/>
        </p:blipFill>
        <p:spPr>
          <a:xfrm>
            <a:off x="21" y="10"/>
            <a:ext cx="4339570" cy="5125487"/>
          </a:xfrm>
          <a:prstGeom prst="rect">
            <a:avLst/>
          </a:prstGeom>
        </p:spPr>
      </p:pic>
      <p:cxnSp>
        <p:nvCxnSpPr>
          <p:cNvPr id="11" name="Straight Connector 10">
            <a:extLst>
              <a:ext uri="{FF2B5EF4-FFF2-40B4-BE49-F238E27FC236}">
                <a16:creationId xmlns:a16="http://schemas.microsoft.com/office/drawing/2014/main" id="{D162C4C5-8515-D279-59FB-F7FF102E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915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0875EF5-8821-7B33-0C42-497377C37F4D}"/>
              </a:ext>
            </a:extLst>
          </p:cNvPr>
          <p:cNvSpPr>
            <a:spLocks noGrp="1"/>
          </p:cNvSpPr>
          <p:nvPr>
            <p:ph idx="1"/>
          </p:nvPr>
        </p:nvSpPr>
        <p:spPr>
          <a:xfrm>
            <a:off x="4554856" y="2108835"/>
            <a:ext cx="7543800" cy="4949189"/>
          </a:xfrm>
        </p:spPr>
        <p:txBody>
          <a:bodyPr>
            <a:normAutofit fontScale="92500"/>
          </a:bodyPr>
          <a:lstStyle/>
          <a:p>
            <a:pPr marL="0" indent="0">
              <a:buNone/>
            </a:pPr>
            <a:r>
              <a:rPr lang="en-GB" b="1" dirty="0">
                <a:solidFill>
                  <a:srgbClr val="1D2125"/>
                </a:solidFill>
                <a:latin typeface="Verdana" panose="020B0604030504040204" pitchFamily="34" charset="0"/>
                <a:ea typeface="Verdana" panose="020B0604030504040204" pitchFamily="34" charset="0"/>
                <a:cs typeface="Segoe UI" panose="020B0502040204020203" pitchFamily="34" charset="0"/>
              </a:rPr>
              <a:t>Y</a:t>
            </a:r>
            <a:r>
              <a:rPr lang="en-GB" b="1" dirty="0">
                <a:solidFill>
                  <a:srgbClr val="1D2125"/>
                </a:solidFill>
                <a:effectLst/>
                <a:latin typeface="Verdana" panose="020B0604030504040204" pitchFamily="34" charset="0"/>
                <a:ea typeface="Verdana" panose="020B0604030504040204" pitchFamily="34" charset="0"/>
                <a:cs typeface="Segoe UI" panose="020B0502040204020203" pitchFamily="34" charset="0"/>
              </a:rPr>
              <a:t>our proposal for your small-scale study for 7013</a:t>
            </a:r>
            <a:endParaRPr lang="en-GB" dirty="0">
              <a:effectLst/>
              <a:latin typeface="Verdana" panose="020B0604030504040204" pitchFamily="34" charset="0"/>
              <a:ea typeface="Verdana" panose="020B0604030504040204" pitchFamily="34" charset="0"/>
            </a:endParaRPr>
          </a:p>
          <a:p>
            <a:r>
              <a:rPr lang="en-GB" dirty="0">
                <a:solidFill>
                  <a:srgbClr val="1D2125"/>
                </a:solidFill>
                <a:effectLst/>
                <a:latin typeface="Verdana" panose="020B0604030504040204" pitchFamily="34" charset="0"/>
                <a:ea typeface="Verdana" panose="020B0604030504040204" pitchFamily="34" charset="0"/>
                <a:cs typeface="Segoe UI" panose="020B0502040204020203" pitchFamily="34" charset="0"/>
              </a:rPr>
              <a:t>What would we like you to prepare?</a:t>
            </a:r>
            <a:endParaRPr lang="en-GB" dirty="0">
              <a:effectLst/>
              <a:latin typeface="Verdana" panose="020B0604030504040204" pitchFamily="34" charset="0"/>
              <a:ea typeface="Verdana" panose="020B0604030504040204" pitchFamily="34" charset="0"/>
            </a:endParaRPr>
          </a:p>
          <a:p>
            <a:r>
              <a:rPr lang="en-GB" b="1" dirty="0">
                <a:solidFill>
                  <a:srgbClr val="1D2125"/>
                </a:solidFill>
                <a:effectLst/>
                <a:latin typeface="Verdana" panose="020B0604030504040204" pitchFamily="34" charset="0"/>
                <a:ea typeface="Verdana" panose="020B0604030504040204" pitchFamily="34" charset="0"/>
                <a:cs typeface="Segoe UI" panose="020B0502040204020203" pitchFamily="34" charset="0"/>
              </a:rPr>
              <a:t>One or two slides in support of a 5 minute introduction to your small-scale research project</a:t>
            </a:r>
            <a:endParaRPr lang="en-GB" dirty="0">
              <a:effectLst/>
              <a:latin typeface="Verdana" panose="020B0604030504040204" pitchFamily="34" charset="0"/>
              <a:ea typeface="Verdana" panose="020B0604030504040204" pitchFamily="34" charset="0"/>
            </a:endParaRPr>
          </a:p>
          <a:p>
            <a:r>
              <a:rPr lang="en-GB" dirty="0">
                <a:solidFill>
                  <a:srgbClr val="1D2125"/>
                </a:solidFill>
                <a:effectLst/>
                <a:latin typeface="Verdana" panose="020B0604030504040204" pitchFamily="34" charset="0"/>
                <a:ea typeface="Verdana" panose="020B0604030504040204" pitchFamily="34" charset="0"/>
                <a:cs typeface="Segoe UI" panose="020B0502040204020203" pitchFamily="34" charset="0"/>
              </a:rPr>
              <a:t>Please summarise :</a:t>
            </a:r>
            <a:endParaRPr lang="en-GB" dirty="0">
              <a:effectLst/>
              <a:latin typeface="Verdana" panose="020B0604030504040204" pitchFamily="34" charset="0"/>
              <a:ea typeface="Verdana" panose="020B0604030504040204" pitchFamily="34" charset="0"/>
            </a:endParaRPr>
          </a:p>
          <a:p>
            <a:pPr>
              <a:spcAft>
                <a:spcPts val="500"/>
              </a:spcAft>
            </a:pPr>
            <a:r>
              <a:rPr lang="en-GB" dirty="0">
                <a:solidFill>
                  <a:srgbClr val="1D2125"/>
                </a:solidFill>
                <a:effectLst/>
                <a:latin typeface="Verdana" panose="020B0604030504040204" pitchFamily="34" charset="0"/>
                <a:ea typeface="Verdana" panose="020B0604030504040204" pitchFamily="34" charset="0"/>
                <a:cs typeface="Segoe UI" panose="020B0502040204020203" pitchFamily="34" charset="0"/>
              </a:rPr>
              <a:t>Your area of research</a:t>
            </a:r>
            <a:endParaRPr lang="en-GB" dirty="0">
              <a:effectLst/>
              <a:latin typeface="Verdana" panose="020B0604030504040204" pitchFamily="34" charset="0"/>
              <a:ea typeface="Verdana" panose="020B0604030504040204" pitchFamily="34" charset="0"/>
            </a:endParaRPr>
          </a:p>
          <a:p>
            <a:pPr>
              <a:spcAft>
                <a:spcPts val="500"/>
              </a:spcAft>
            </a:pPr>
            <a:r>
              <a:rPr lang="en-GB" dirty="0">
                <a:solidFill>
                  <a:srgbClr val="1D2125"/>
                </a:solidFill>
                <a:effectLst/>
                <a:latin typeface="Verdana" panose="020B0604030504040204" pitchFamily="34" charset="0"/>
                <a:ea typeface="Verdana" panose="020B0604030504040204" pitchFamily="34" charset="0"/>
                <a:cs typeface="Segoe UI" panose="020B0502040204020203" pitchFamily="34" charset="0"/>
              </a:rPr>
              <a:t>Possible topic </a:t>
            </a:r>
          </a:p>
          <a:p>
            <a:pPr>
              <a:spcAft>
                <a:spcPts val="500"/>
              </a:spcAft>
            </a:pPr>
            <a:r>
              <a:rPr lang="en-GB" dirty="0">
                <a:solidFill>
                  <a:srgbClr val="1D2125"/>
                </a:solidFill>
                <a:effectLst/>
                <a:latin typeface="Verdana" panose="020B0604030504040204" pitchFamily="34" charset="0"/>
                <a:ea typeface="Verdana" panose="020B0604030504040204" pitchFamily="34" charset="0"/>
                <a:cs typeface="Segoe UI" panose="020B0502040204020203" pitchFamily="34" charset="0"/>
              </a:rPr>
              <a:t>Purpose of your small-scale research project</a:t>
            </a:r>
            <a:endParaRPr lang="en-GB" dirty="0">
              <a:effectLst/>
              <a:latin typeface="Verdana" panose="020B0604030504040204" pitchFamily="34" charset="0"/>
              <a:ea typeface="Verdana" panose="020B0604030504040204" pitchFamily="34" charset="0"/>
            </a:endParaRPr>
          </a:p>
          <a:p>
            <a:endParaRPr lang="en-GB" dirty="0"/>
          </a:p>
        </p:txBody>
      </p:sp>
    </p:spTree>
    <p:extLst>
      <p:ext uri="{BB962C8B-B14F-4D97-AF65-F5344CB8AC3E}">
        <p14:creationId xmlns:p14="http://schemas.microsoft.com/office/powerpoint/2010/main" val="2798892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4ACDB-278D-F0A4-2655-72AF15D51875}"/>
              </a:ext>
            </a:extLst>
          </p:cNvPr>
          <p:cNvSpPr>
            <a:spLocks noGrp="1"/>
          </p:cNvSpPr>
          <p:nvPr>
            <p:ph type="title"/>
          </p:nvPr>
        </p:nvSpPr>
        <p:spPr>
          <a:xfrm>
            <a:off x="514350" y="222886"/>
            <a:ext cx="6480810" cy="1240154"/>
          </a:xfrm>
        </p:spPr>
        <p:txBody>
          <a:bodyPr wrap="square" anchor="b">
            <a:normAutofit fontScale="90000"/>
          </a:bodyPr>
          <a:lstStyle/>
          <a:p>
            <a:pPr algn="ctr">
              <a:lnSpc>
                <a:spcPct val="90000"/>
              </a:lnSpc>
            </a:pPr>
            <a:r>
              <a:rPr lang="en-GB" dirty="0"/>
              <a:t>Activity 2 : </a:t>
            </a:r>
            <a:br>
              <a:rPr lang="en-GB" dirty="0"/>
            </a:br>
            <a:r>
              <a:rPr lang="en-GB" dirty="0"/>
              <a:t>Ethics and your small-scale research project </a:t>
            </a:r>
          </a:p>
        </p:txBody>
      </p:sp>
      <p:cxnSp>
        <p:nvCxnSpPr>
          <p:cNvPr id="11" name="Straight Connector 10">
            <a:extLst>
              <a:ext uri="{FF2B5EF4-FFF2-40B4-BE49-F238E27FC236}">
                <a16:creationId xmlns:a16="http://schemas.microsoft.com/office/drawing/2014/main" id="{79A23555-9837-466D-9123-97B89F6CA1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60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A3EE7B-31B0-0979-228E-538BD08100AD}"/>
              </a:ext>
            </a:extLst>
          </p:cNvPr>
          <p:cNvSpPr>
            <a:spLocks noGrp="1"/>
          </p:cNvSpPr>
          <p:nvPr>
            <p:ph idx="1"/>
          </p:nvPr>
        </p:nvSpPr>
        <p:spPr>
          <a:xfrm>
            <a:off x="434340" y="1577340"/>
            <a:ext cx="6086474" cy="5823585"/>
          </a:xfrm>
        </p:spPr>
        <p:txBody>
          <a:bodyPr>
            <a:normAutofit lnSpcReduction="10000"/>
          </a:bodyPr>
          <a:lstStyle/>
          <a:p>
            <a:r>
              <a:rPr lang="en-GB" b="1" dirty="0"/>
              <a:t>Review</a:t>
            </a:r>
            <a:r>
              <a:rPr lang="en-GB" dirty="0"/>
              <a:t> work completed for 7012 </a:t>
            </a:r>
          </a:p>
          <a:p>
            <a:r>
              <a:rPr lang="en-GB" b="1" dirty="0"/>
              <a:t>Go to Moodle : </a:t>
            </a:r>
            <a:r>
              <a:rPr lang="en-GB" dirty="0"/>
              <a:t>See </a:t>
            </a:r>
            <a:r>
              <a:rPr lang="en-GB" dirty="0">
                <a:hlinkClick r:id="rId2"/>
              </a:rPr>
              <a:t>https://moodle.uwtsd.ac.uk/mod/resource/view.php?id=499138</a:t>
            </a:r>
            <a:endParaRPr lang="en-GB" dirty="0"/>
          </a:p>
          <a:p>
            <a:pPr marL="0" indent="0">
              <a:buNone/>
            </a:pPr>
            <a:r>
              <a:rPr lang="en-GB" b="1" dirty="0"/>
              <a:t>Complete draft sections of PG2 for 7013</a:t>
            </a:r>
          </a:p>
          <a:p>
            <a:pPr>
              <a:buFont typeface="Courier New" panose="02070309020205020404" pitchFamily="49" charset="0"/>
              <a:buChar char="o"/>
            </a:pPr>
            <a:r>
              <a:rPr lang="en-GB" b="1" dirty="0"/>
              <a:t>Section E</a:t>
            </a:r>
          </a:p>
          <a:p>
            <a:pPr>
              <a:buFont typeface="Wingdings" panose="05000000000000000000" pitchFamily="2" charset="2"/>
              <a:buChar char="ü"/>
            </a:pPr>
            <a:r>
              <a:rPr lang="en-GB" dirty="0"/>
              <a:t>1 hour writing/ reviewing</a:t>
            </a:r>
          </a:p>
          <a:p>
            <a:pPr>
              <a:buFont typeface="Wingdings" panose="05000000000000000000" pitchFamily="2" charset="2"/>
              <a:buChar char="ü"/>
            </a:pPr>
            <a:r>
              <a:rPr lang="en-GB" dirty="0"/>
              <a:t>30 mins discussion</a:t>
            </a:r>
          </a:p>
          <a:p>
            <a:pPr>
              <a:buFont typeface="Courier New" panose="02070309020205020404" pitchFamily="49" charset="0"/>
              <a:buChar char="o"/>
            </a:pPr>
            <a:r>
              <a:rPr lang="en-GB" b="1" dirty="0"/>
              <a:t>Section F and G </a:t>
            </a:r>
          </a:p>
          <a:p>
            <a:pPr>
              <a:buFont typeface="Wingdings" panose="05000000000000000000" pitchFamily="2" charset="2"/>
              <a:buChar char="ü"/>
            </a:pPr>
            <a:r>
              <a:rPr lang="en-GB" dirty="0"/>
              <a:t>1 hour writing/ reviewing</a:t>
            </a:r>
          </a:p>
          <a:p>
            <a:pPr>
              <a:buFont typeface="Wingdings" panose="05000000000000000000" pitchFamily="2" charset="2"/>
              <a:buChar char="ü"/>
            </a:pPr>
            <a:r>
              <a:rPr lang="en-GB" dirty="0"/>
              <a:t>30 mins discussion</a:t>
            </a:r>
          </a:p>
          <a:p>
            <a:pPr>
              <a:buFont typeface="Courier New" panose="02070309020205020404" pitchFamily="49" charset="0"/>
              <a:buChar char="o"/>
            </a:pPr>
            <a:endParaRPr lang="en-GB" dirty="0">
              <a:highlight>
                <a:srgbClr val="FFFF00"/>
              </a:highlight>
            </a:endParaRPr>
          </a:p>
          <a:p>
            <a:pPr>
              <a:buFont typeface="Courier New" panose="02070309020205020404" pitchFamily="49" charset="0"/>
              <a:buChar char="o"/>
            </a:pPr>
            <a:endParaRPr lang="en-GB" dirty="0">
              <a:highlight>
                <a:srgbClr val="FFFF00"/>
              </a:highlight>
            </a:endParaRPr>
          </a:p>
          <a:p>
            <a:endParaRPr lang="en-GB" dirty="0">
              <a:highlight>
                <a:srgbClr val="FFFF00"/>
              </a:highlight>
            </a:endParaRPr>
          </a:p>
        </p:txBody>
      </p:sp>
      <p:pic>
        <p:nvPicPr>
          <p:cNvPr id="5" name="Picture 4" descr="Stones balancing on a wood">
            <a:extLst>
              <a:ext uri="{FF2B5EF4-FFF2-40B4-BE49-F238E27FC236}">
                <a16:creationId xmlns:a16="http://schemas.microsoft.com/office/drawing/2014/main" id="{1FB58771-AB0D-6777-9303-AA316AA18580}"/>
              </a:ext>
            </a:extLst>
          </p:cNvPr>
          <p:cNvPicPr>
            <a:picLocks noChangeAspect="1"/>
          </p:cNvPicPr>
          <p:nvPr/>
        </p:nvPicPr>
        <p:blipFill rotWithShape="1">
          <a:blip r:embed="rId3"/>
          <a:srcRect l="27549" r="9090" b="-1"/>
          <a:stretch/>
        </p:blipFill>
        <p:spPr>
          <a:xfrm>
            <a:off x="7244715" y="80021"/>
            <a:ext cx="4756785" cy="4523284"/>
          </a:xfrm>
          <a:prstGeom prst="rect">
            <a:avLst/>
          </a:prstGeom>
        </p:spPr>
      </p:pic>
    </p:spTree>
    <p:extLst>
      <p:ext uri="{BB962C8B-B14F-4D97-AF65-F5344CB8AC3E}">
        <p14:creationId xmlns:p14="http://schemas.microsoft.com/office/powerpoint/2010/main" val="699074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7D921-90EC-AF32-8A52-234A50D4F0D8}"/>
              </a:ext>
            </a:extLst>
          </p:cNvPr>
          <p:cNvSpPr>
            <a:spLocks noGrp="1"/>
          </p:cNvSpPr>
          <p:nvPr>
            <p:ph type="title"/>
          </p:nvPr>
        </p:nvSpPr>
        <p:spPr>
          <a:xfrm>
            <a:off x="502920" y="188595"/>
            <a:ext cx="10618470" cy="857250"/>
          </a:xfrm>
        </p:spPr>
        <p:txBody>
          <a:bodyPr/>
          <a:lstStyle/>
          <a:p>
            <a:r>
              <a:rPr lang="en-GB" dirty="0"/>
              <a:t>Ethics and your small-scale research project </a:t>
            </a:r>
          </a:p>
        </p:txBody>
      </p:sp>
      <p:graphicFrame>
        <p:nvGraphicFramePr>
          <p:cNvPr id="4" name="Content Placeholder 3">
            <a:extLst>
              <a:ext uri="{FF2B5EF4-FFF2-40B4-BE49-F238E27FC236}">
                <a16:creationId xmlns:a16="http://schemas.microsoft.com/office/drawing/2014/main" id="{DE236CCC-DD4C-694E-2F87-625BA192F222}"/>
              </a:ext>
            </a:extLst>
          </p:cNvPr>
          <p:cNvGraphicFramePr>
            <a:graphicFrameLocks noGrp="1"/>
          </p:cNvGraphicFramePr>
          <p:nvPr>
            <p:ph idx="1"/>
            <p:extLst>
              <p:ext uri="{D42A27DB-BD31-4B8C-83A1-F6EECF244321}">
                <p14:modId xmlns:p14="http://schemas.microsoft.com/office/powerpoint/2010/main" val="3655627202"/>
              </p:ext>
            </p:extLst>
          </p:nvPr>
        </p:nvGraphicFramePr>
        <p:xfrm>
          <a:off x="160020" y="1045846"/>
          <a:ext cx="11847196" cy="7753834"/>
        </p:xfrm>
        <a:graphic>
          <a:graphicData uri="http://schemas.openxmlformats.org/drawingml/2006/table">
            <a:tbl>
              <a:tblPr firstRow="1" bandRow="1">
                <a:tableStyleId>{5C22544A-7EE6-4342-B048-85BDC9FD1C3A}</a:tableStyleId>
              </a:tblPr>
              <a:tblGrid>
                <a:gridCol w="5900738">
                  <a:extLst>
                    <a:ext uri="{9D8B030D-6E8A-4147-A177-3AD203B41FA5}">
                      <a16:colId xmlns:a16="http://schemas.microsoft.com/office/drawing/2014/main" val="3263985246"/>
                    </a:ext>
                  </a:extLst>
                </a:gridCol>
                <a:gridCol w="5946458">
                  <a:extLst>
                    <a:ext uri="{9D8B030D-6E8A-4147-A177-3AD203B41FA5}">
                      <a16:colId xmlns:a16="http://schemas.microsoft.com/office/drawing/2014/main" val="410383561"/>
                    </a:ext>
                  </a:extLst>
                </a:gridCol>
              </a:tblGrid>
              <a:tr h="619543">
                <a:tc>
                  <a:txBody>
                    <a:bodyPr/>
                    <a:lstStyle/>
                    <a:p>
                      <a:r>
                        <a:rPr lang="en-GB" dirty="0"/>
                        <a:t>April </a:t>
                      </a:r>
                    </a:p>
                  </a:txBody>
                  <a:tcPr/>
                </a:tc>
                <a:tc>
                  <a:txBody>
                    <a:bodyPr/>
                    <a:lstStyle/>
                    <a:p>
                      <a:r>
                        <a:rPr lang="en-GB" dirty="0"/>
                        <a:t>May </a:t>
                      </a:r>
                    </a:p>
                  </a:txBody>
                  <a:tcPr/>
                </a:tc>
                <a:extLst>
                  <a:ext uri="{0D108BD9-81ED-4DB2-BD59-A6C34878D82A}">
                    <a16:rowId xmlns:a16="http://schemas.microsoft.com/office/drawing/2014/main" val="3354715841"/>
                  </a:ext>
                </a:extLst>
              </a:tr>
              <a:tr h="695925">
                <a:tc>
                  <a:txBody>
                    <a:bodyPr/>
                    <a:lstStyle/>
                    <a:p>
                      <a:r>
                        <a:rPr lang="en-GB" sz="1800" b="1" kern="1200" dirty="0">
                          <a:solidFill>
                            <a:schemeClr val="dk1"/>
                          </a:solidFill>
                          <a:effectLst/>
                          <a:latin typeface="+mn-lt"/>
                          <a:ea typeface="+mn-ea"/>
                          <a:cs typeface="+mn-cs"/>
                        </a:rPr>
                        <a:t>Tuesday 16th April PM</a:t>
                      </a:r>
                      <a:r>
                        <a:rPr lang="en-GB" sz="1800" kern="1200" dirty="0">
                          <a:solidFill>
                            <a:schemeClr val="dk1"/>
                          </a:solidFill>
                          <a:effectLst/>
                          <a:latin typeface="+mn-lt"/>
                          <a:ea typeface="+mn-ea"/>
                          <a:cs typeface="+mn-cs"/>
                        </a:rPr>
                        <a:t> : Review PG2 Ethics Form you wrote for 7012</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If, after your first submission of your PG2 for 7013, you are asked to do further work on your ethics form</a:t>
                      </a:r>
                    </a:p>
                    <a:p>
                      <a:endParaRPr lang="en-GB" dirty="0"/>
                    </a:p>
                  </a:txBody>
                  <a:tcPr/>
                </a:tc>
                <a:extLst>
                  <a:ext uri="{0D108BD9-81ED-4DB2-BD59-A6C34878D82A}">
                    <a16:rowId xmlns:a16="http://schemas.microsoft.com/office/drawing/2014/main" val="2787659306"/>
                  </a:ext>
                </a:extLst>
              </a:tr>
              <a:tr h="1590686">
                <a:tc>
                  <a:txBody>
                    <a:bodyPr/>
                    <a:lstStyle/>
                    <a:p>
                      <a:pPr lvl="0"/>
                      <a:r>
                        <a:rPr lang="en-GB" sz="1800" b="1" kern="1200" dirty="0">
                          <a:solidFill>
                            <a:schemeClr val="dk1"/>
                          </a:solidFill>
                          <a:effectLst/>
                          <a:latin typeface="+mn-lt"/>
                          <a:ea typeface="+mn-ea"/>
                          <a:cs typeface="+mn-cs"/>
                        </a:rPr>
                        <a:t>Thursday 18th April:</a:t>
                      </a:r>
                      <a:r>
                        <a:rPr lang="en-GB" sz="1800" kern="1200" dirty="0">
                          <a:solidFill>
                            <a:schemeClr val="dk1"/>
                          </a:solidFill>
                          <a:effectLst/>
                          <a:latin typeface="+mn-lt"/>
                          <a:ea typeface="+mn-ea"/>
                          <a:cs typeface="+mn-cs"/>
                        </a:rPr>
                        <a:t> Prepare draft of PG2 for 7013</a:t>
                      </a:r>
                    </a:p>
                    <a:p>
                      <a:r>
                        <a:rPr lang="en-GB" sz="1800" b="1" kern="1200" dirty="0">
                          <a:solidFill>
                            <a:schemeClr val="dk1"/>
                          </a:solidFill>
                          <a:effectLst/>
                          <a:latin typeface="+mn-lt"/>
                          <a:ea typeface="+mn-ea"/>
                          <a:cs typeface="+mn-cs"/>
                        </a:rPr>
                        <a:t> </a:t>
                      </a:r>
                      <a:endParaRPr lang="en-GB" sz="1800" kern="1200" dirty="0">
                        <a:solidFill>
                          <a:schemeClr val="dk1"/>
                        </a:solidFill>
                        <a:effectLst/>
                        <a:latin typeface="+mn-lt"/>
                        <a:ea typeface="+mn-ea"/>
                        <a:cs typeface="+mn-cs"/>
                      </a:endParaRPr>
                    </a:p>
                    <a:p>
                      <a:pPr lvl="0"/>
                      <a:r>
                        <a:rPr lang="en-GB" sz="1800" b="1" kern="1200" dirty="0">
                          <a:solidFill>
                            <a:schemeClr val="dk1"/>
                          </a:solidFill>
                          <a:effectLst/>
                          <a:latin typeface="+mn-lt"/>
                          <a:ea typeface="+mn-ea"/>
                          <a:cs typeface="+mn-cs"/>
                        </a:rPr>
                        <a:t>Friday 19th April:</a:t>
                      </a:r>
                      <a:r>
                        <a:rPr lang="en-GB" sz="1800" kern="1200" dirty="0">
                          <a:solidFill>
                            <a:schemeClr val="dk1"/>
                          </a:solidFill>
                          <a:effectLst/>
                          <a:latin typeface="+mn-lt"/>
                          <a:ea typeface="+mn-ea"/>
                          <a:cs typeface="+mn-cs"/>
                        </a:rPr>
                        <a:t> Submit draft of your PG2 for 7013 to Iain, Catherine and Julia </a:t>
                      </a:r>
                    </a:p>
                    <a:p>
                      <a:endParaRPr lang="en-GB" dirty="0"/>
                    </a:p>
                  </a:txBody>
                  <a:tcPr/>
                </a:tc>
                <a:tc>
                  <a:txBody>
                    <a:bodyPr/>
                    <a:lstStyle/>
                    <a:p>
                      <a:r>
                        <a:rPr lang="en-GB" dirty="0"/>
                        <a:t>Monday 13</a:t>
                      </a:r>
                      <a:r>
                        <a:rPr lang="en-GB" baseline="30000" dirty="0"/>
                        <a:t>th</a:t>
                      </a:r>
                      <a:r>
                        <a:rPr lang="en-GB" dirty="0"/>
                        <a:t> May- 27 May:</a:t>
                      </a:r>
                    </a:p>
                    <a:p>
                      <a:endParaRPr lang="en-GB" dirty="0"/>
                    </a:p>
                    <a:p>
                      <a:r>
                        <a:rPr lang="en-GB" dirty="0"/>
                        <a:t>Review comments on first submission of PG2</a:t>
                      </a:r>
                    </a:p>
                  </a:txBody>
                  <a:tcPr/>
                </a:tc>
                <a:extLst>
                  <a:ext uri="{0D108BD9-81ED-4DB2-BD59-A6C34878D82A}">
                    <a16:rowId xmlns:a16="http://schemas.microsoft.com/office/drawing/2014/main" val="186759664"/>
                  </a:ext>
                </a:extLst>
              </a:tr>
              <a:tr h="99417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Monday 22 April:</a:t>
                      </a:r>
                      <a:r>
                        <a:rPr lang="en-GB" sz="1800" kern="1200" dirty="0">
                          <a:solidFill>
                            <a:schemeClr val="dk1"/>
                          </a:solidFill>
                          <a:effectLst/>
                          <a:latin typeface="+mn-lt"/>
                          <a:ea typeface="+mn-ea"/>
                          <a:cs typeface="+mn-cs"/>
                        </a:rPr>
                        <a:t> Iain, Catherine and Julia review draft PG2 forms and send individual feedback </a:t>
                      </a:r>
                    </a:p>
                    <a:p>
                      <a:endParaRPr lang="en-GB" dirty="0"/>
                    </a:p>
                  </a:txBody>
                  <a:tcPr/>
                </a:tc>
                <a:tc>
                  <a:txBody>
                    <a:bodyPr/>
                    <a:lstStyle/>
                    <a:p>
                      <a:r>
                        <a:rPr lang="en-GB" dirty="0"/>
                        <a:t>Complete revisions needed </a:t>
                      </a:r>
                    </a:p>
                  </a:txBody>
                  <a:tcPr/>
                </a:tc>
                <a:extLst>
                  <a:ext uri="{0D108BD9-81ED-4DB2-BD59-A6C34878D82A}">
                    <a16:rowId xmlns:a16="http://schemas.microsoft.com/office/drawing/2014/main" val="4227414563"/>
                  </a:ext>
                </a:extLst>
              </a:tr>
              <a:tr h="1746086">
                <a:tc>
                  <a:txBody>
                    <a:bodyPr/>
                    <a:lstStyle/>
                    <a:p>
                      <a:pPr lvl="0"/>
                      <a:r>
                        <a:rPr lang="en-GB" sz="1800" b="1" kern="1200" dirty="0">
                          <a:solidFill>
                            <a:schemeClr val="dk1"/>
                          </a:solidFill>
                          <a:effectLst/>
                          <a:latin typeface="+mn-lt"/>
                          <a:ea typeface="+mn-ea"/>
                          <a:cs typeface="+mn-cs"/>
                        </a:rPr>
                        <a:t>Tuesday 23rd April:</a:t>
                      </a:r>
                      <a:r>
                        <a:rPr lang="en-GB" sz="1800" kern="1200" dirty="0">
                          <a:solidFill>
                            <a:schemeClr val="dk1"/>
                          </a:solidFill>
                          <a:effectLst/>
                          <a:latin typeface="+mn-lt"/>
                          <a:ea typeface="+mn-ea"/>
                          <a:cs typeface="+mn-cs"/>
                        </a:rPr>
                        <a:t> Complete final amendments of PG2 form for 7013</a:t>
                      </a:r>
                    </a:p>
                    <a:p>
                      <a:r>
                        <a:rPr lang="en-GB" sz="1800" b="1" kern="1200" dirty="0">
                          <a:solidFill>
                            <a:schemeClr val="dk1"/>
                          </a:solidFill>
                          <a:effectLst/>
                          <a:latin typeface="+mn-lt"/>
                          <a:ea typeface="+mn-ea"/>
                          <a:cs typeface="+mn-cs"/>
                        </a:rPr>
                        <a:t> </a:t>
                      </a:r>
                      <a:endParaRPr lang="en-GB" sz="1800" kern="1200" dirty="0">
                        <a:solidFill>
                          <a:schemeClr val="dk1"/>
                        </a:solidFill>
                        <a:effectLst/>
                        <a:latin typeface="+mn-lt"/>
                        <a:ea typeface="+mn-ea"/>
                        <a:cs typeface="+mn-cs"/>
                      </a:endParaRPr>
                    </a:p>
                    <a:p>
                      <a:pPr lvl="0"/>
                      <a:r>
                        <a:rPr lang="en-GB" sz="1800" b="1" kern="1200" dirty="0">
                          <a:solidFill>
                            <a:schemeClr val="dk1"/>
                          </a:solidFill>
                          <a:effectLst/>
                          <a:latin typeface="+mn-lt"/>
                          <a:ea typeface="+mn-ea"/>
                          <a:cs typeface="+mn-cs"/>
                        </a:rPr>
                        <a:t>Thursday 25th April 9.00:</a:t>
                      </a:r>
                      <a:r>
                        <a:rPr lang="en-GB" sz="1800" kern="1200" dirty="0">
                          <a:solidFill>
                            <a:schemeClr val="dk1"/>
                          </a:solidFill>
                          <a:effectLst/>
                          <a:latin typeface="+mn-lt"/>
                          <a:ea typeface="+mn-ea"/>
                          <a:cs typeface="+mn-cs"/>
                        </a:rPr>
                        <a:t> Deadline for submission of PG2 form to Catherine </a:t>
                      </a:r>
                    </a:p>
                    <a:p>
                      <a:r>
                        <a:rPr lang="en-GB" sz="1800" b="1" kern="1200" dirty="0">
                          <a:solidFill>
                            <a:schemeClr val="dk1"/>
                          </a:solidFill>
                          <a:effectLst/>
                          <a:latin typeface="+mn-lt"/>
                          <a:ea typeface="+mn-ea"/>
                          <a:cs typeface="+mn-cs"/>
                        </a:rPr>
                        <a:t> </a:t>
                      </a:r>
                      <a:endParaRPr lang="en-GB" sz="1800" kern="1200" dirty="0">
                        <a:solidFill>
                          <a:schemeClr val="dk1"/>
                        </a:solidFill>
                        <a:effectLst/>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Thursday 30</a:t>
                      </a:r>
                      <a:r>
                        <a:rPr lang="en-GB" sz="1800" b="1" kern="1200" baseline="30000" dirty="0">
                          <a:solidFill>
                            <a:schemeClr val="dk1"/>
                          </a:solidFill>
                          <a:effectLst/>
                          <a:latin typeface="+mn-lt"/>
                          <a:ea typeface="+mn-ea"/>
                          <a:cs typeface="+mn-cs"/>
                        </a:rPr>
                        <a:t>th</a:t>
                      </a:r>
                      <a:r>
                        <a:rPr lang="en-GB" sz="1800" b="1" kern="1200" dirty="0">
                          <a:solidFill>
                            <a:schemeClr val="dk1"/>
                          </a:solidFill>
                          <a:effectLst/>
                          <a:latin typeface="+mn-lt"/>
                          <a:ea typeface="+mn-ea"/>
                          <a:cs typeface="+mn-cs"/>
                        </a:rPr>
                        <a:t> May 9.00:</a:t>
                      </a:r>
                      <a:r>
                        <a:rPr lang="en-GB" sz="1800" kern="1200" dirty="0">
                          <a:solidFill>
                            <a:schemeClr val="dk1"/>
                          </a:solidFill>
                          <a:effectLst/>
                          <a:latin typeface="+mn-lt"/>
                          <a:ea typeface="+mn-ea"/>
                          <a:cs typeface="+mn-cs"/>
                        </a:rPr>
                        <a:t> Deadline for submission of revised PG2 form to Catherine</a:t>
                      </a:r>
                    </a:p>
                    <a:p>
                      <a:endParaRPr lang="en-GB" dirty="0"/>
                    </a:p>
                  </a:txBody>
                  <a:tcPr/>
                </a:tc>
                <a:extLst>
                  <a:ext uri="{0D108BD9-81ED-4DB2-BD59-A6C34878D82A}">
                    <a16:rowId xmlns:a16="http://schemas.microsoft.com/office/drawing/2014/main" val="1460412994"/>
                  </a:ext>
                </a:extLst>
              </a:tr>
              <a:tr h="1888940">
                <a:tc>
                  <a:txBody>
                    <a:bodyPr/>
                    <a:lstStyle/>
                    <a:p>
                      <a:pPr lvl="0"/>
                      <a:r>
                        <a:rPr lang="en-GB" sz="1800" b="1" kern="1200" dirty="0">
                          <a:solidFill>
                            <a:schemeClr val="dk1"/>
                          </a:solidFill>
                          <a:effectLst/>
                          <a:latin typeface="+mn-lt"/>
                          <a:ea typeface="+mn-ea"/>
                          <a:cs typeface="+mn-cs"/>
                        </a:rPr>
                        <a:t>Wednesday 1st May:</a:t>
                      </a:r>
                      <a:r>
                        <a:rPr lang="en-GB" sz="1800" kern="1200" dirty="0">
                          <a:solidFill>
                            <a:schemeClr val="dk1"/>
                          </a:solidFill>
                          <a:effectLst/>
                          <a:latin typeface="+mn-lt"/>
                          <a:ea typeface="+mn-ea"/>
                          <a:cs typeface="+mn-cs"/>
                        </a:rPr>
                        <a:t> Meeting of Research Ethics Committee </a:t>
                      </a:r>
                    </a:p>
                    <a:p>
                      <a:r>
                        <a:rPr lang="en-GB" sz="1800" kern="1200" dirty="0">
                          <a:solidFill>
                            <a:schemeClr val="dk1"/>
                          </a:solidFill>
                          <a:effectLst/>
                          <a:latin typeface="+mn-lt"/>
                          <a:ea typeface="+mn-ea"/>
                          <a:cs typeface="+mn-cs"/>
                        </a:rPr>
                        <a:t> </a:t>
                      </a:r>
                    </a:p>
                    <a:p>
                      <a:r>
                        <a:rPr lang="en-GB" sz="1800" b="1" kern="1200" dirty="0">
                          <a:solidFill>
                            <a:schemeClr val="dk1"/>
                          </a:solidFill>
                          <a:effectLst/>
                          <a:latin typeface="+mn-lt"/>
                          <a:ea typeface="+mn-ea"/>
                          <a:cs typeface="+mn-cs"/>
                        </a:rPr>
                        <a:t>Monday 13th May:</a:t>
                      </a:r>
                      <a:r>
                        <a:rPr lang="en-GB" sz="1800" kern="1200" dirty="0">
                          <a:solidFill>
                            <a:schemeClr val="dk1"/>
                          </a:solidFill>
                          <a:effectLst/>
                          <a:latin typeface="+mn-lt"/>
                          <a:ea typeface="+mn-ea"/>
                          <a:cs typeface="+mn-cs"/>
                        </a:rPr>
                        <a:t> Confirmation of decision</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Wednesday 5</a:t>
                      </a:r>
                      <a:r>
                        <a:rPr lang="en-GB" sz="1800" b="1" kern="1200" baseline="30000" dirty="0">
                          <a:solidFill>
                            <a:schemeClr val="dk1"/>
                          </a:solidFill>
                          <a:effectLst/>
                          <a:latin typeface="+mn-lt"/>
                          <a:ea typeface="+mn-ea"/>
                          <a:cs typeface="+mn-cs"/>
                        </a:rPr>
                        <a:t>th</a:t>
                      </a:r>
                      <a:r>
                        <a:rPr lang="en-GB" sz="1800" b="1" kern="1200" dirty="0">
                          <a:solidFill>
                            <a:schemeClr val="dk1"/>
                          </a:solidFill>
                          <a:effectLst/>
                          <a:latin typeface="+mn-lt"/>
                          <a:ea typeface="+mn-ea"/>
                          <a:cs typeface="+mn-cs"/>
                        </a:rPr>
                        <a:t> June:</a:t>
                      </a:r>
                      <a:r>
                        <a:rPr lang="en-GB" sz="1800" kern="1200" dirty="0">
                          <a:solidFill>
                            <a:schemeClr val="dk1"/>
                          </a:solidFill>
                          <a:effectLst/>
                          <a:latin typeface="+mn-lt"/>
                          <a:ea typeface="+mn-ea"/>
                          <a:cs typeface="+mn-cs"/>
                        </a:rPr>
                        <a:t> Meeting of Research Ethics Committee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Monday 17</a:t>
                      </a:r>
                      <a:r>
                        <a:rPr lang="en-GB" sz="1800" b="1" kern="1200" baseline="30000" dirty="0">
                          <a:solidFill>
                            <a:schemeClr val="dk1"/>
                          </a:solidFill>
                          <a:effectLst/>
                          <a:latin typeface="+mn-lt"/>
                          <a:ea typeface="+mn-ea"/>
                          <a:cs typeface="+mn-cs"/>
                        </a:rPr>
                        <a:t>th</a:t>
                      </a:r>
                      <a:r>
                        <a:rPr lang="en-GB" sz="1800" b="1" kern="1200" dirty="0">
                          <a:solidFill>
                            <a:schemeClr val="dk1"/>
                          </a:solidFill>
                          <a:effectLst/>
                          <a:latin typeface="+mn-lt"/>
                          <a:ea typeface="+mn-ea"/>
                          <a:cs typeface="+mn-cs"/>
                        </a:rPr>
                        <a:t> June:</a:t>
                      </a:r>
                      <a:r>
                        <a:rPr lang="en-GB" sz="1800" kern="1200" dirty="0">
                          <a:solidFill>
                            <a:schemeClr val="dk1"/>
                          </a:solidFill>
                          <a:effectLst/>
                          <a:latin typeface="+mn-lt"/>
                          <a:ea typeface="+mn-ea"/>
                          <a:cs typeface="+mn-cs"/>
                        </a:rPr>
                        <a:t> Confirmation of decision</a:t>
                      </a:r>
                    </a:p>
                    <a:p>
                      <a:endParaRPr lang="en-GB" dirty="0"/>
                    </a:p>
                  </a:txBody>
                  <a:tcPr/>
                </a:tc>
                <a:extLst>
                  <a:ext uri="{0D108BD9-81ED-4DB2-BD59-A6C34878D82A}">
                    <a16:rowId xmlns:a16="http://schemas.microsoft.com/office/drawing/2014/main" val="227413066"/>
                  </a:ext>
                </a:extLst>
              </a:tr>
            </a:tbl>
          </a:graphicData>
        </a:graphic>
      </p:graphicFrame>
    </p:spTree>
    <p:extLst>
      <p:ext uri="{BB962C8B-B14F-4D97-AF65-F5344CB8AC3E}">
        <p14:creationId xmlns:p14="http://schemas.microsoft.com/office/powerpoint/2010/main" val="3735005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7EEE5-942C-7DE3-A60B-1B03709E6BAA}"/>
              </a:ext>
            </a:extLst>
          </p:cNvPr>
          <p:cNvSpPr>
            <a:spLocks noGrp="1"/>
          </p:cNvSpPr>
          <p:nvPr>
            <p:ph type="title"/>
          </p:nvPr>
        </p:nvSpPr>
        <p:spPr/>
        <p:txBody>
          <a:bodyPr/>
          <a:lstStyle/>
          <a:p>
            <a:r>
              <a:rPr lang="en-GB" dirty="0"/>
              <a:t>Your Ethics Form and your project: What is missing?</a:t>
            </a:r>
          </a:p>
        </p:txBody>
      </p:sp>
      <p:graphicFrame>
        <p:nvGraphicFramePr>
          <p:cNvPr id="10" name="Content Placeholder 9">
            <a:extLst>
              <a:ext uri="{FF2B5EF4-FFF2-40B4-BE49-F238E27FC236}">
                <a16:creationId xmlns:a16="http://schemas.microsoft.com/office/drawing/2014/main" id="{8AB92B7D-F36B-6EB6-950F-E401A3A61B56}"/>
              </a:ext>
            </a:extLst>
          </p:cNvPr>
          <p:cNvGraphicFramePr>
            <a:graphicFrameLocks noGrp="1"/>
          </p:cNvGraphicFramePr>
          <p:nvPr>
            <p:ph idx="1"/>
            <p:extLst>
              <p:ext uri="{D42A27DB-BD31-4B8C-83A1-F6EECF244321}">
                <p14:modId xmlns:p14="http://schemas.microsoft.com/office/powerpoint/2010/main" val="518761362"/>
              </p:ext>
            </p:extLst>
          </p:nvPr>
        </p:nvGraphicFramePr>
        <p:xfrm>
          <a:off x="989013" y="1685925"/>
          <a:ext cx="10213975" cy="40401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66528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92837-D009-E10B-2DD2-68EEFF01215A}"/>
              </a:ext>
            </a:extLst>
          </p:cNvPr>
          <p:cNvSpPr>
            <a:spLocks noGrp="1"/>
          </p:cNvSpPr>
          <p:nvPr>
            <p:ph type="title"/>
          </p:nvPr>
        </p:nvSpPr>
        <p:spPr>
          <a:xfrm>
            <a:off x="989400" y="372429"/>
            <a:ext cx="10213200" cy="1112836"/>
          </a:xfrm>
        </p:spPr>
        <p:txBody>
          <a:bodyPr/>
          <a:lstStyle/>
          <a:p>
            <a:r>
              <a:rPr lang="en-GB" dirty="0"/>
              <a:t>The place of your research diary?</a:t>
            </a:r>
            <a:br>
              <a:rPr lang="en-GB" dirty="0"/>
            </a:br>
            <a:r>
              <a:rPr lang="en-GB" dirty="0"/>
              <a:t>Example (Kara, 2017, 93)</a:t>
            </a:r>
          </a:p>
        </p:txBody>
      </p:sp>
      <p:sp>
        <p:nvSpPr>
          <p:cNvPr id="3" name="Content Placeholder 2">
            <a:extLst>
              <a:ext uri="{FF2B5EF4-FFF2-40B4-BE49-F238E27FC236}">
                <a16:creationId xmlns:a16="http://schemas.microsoft.com/office/drawing/2014/main" id="{44FD6D80-B592-AD98-51BB-D540CEA19DDF}"/>
              </a:ext>
            </a:extLst>
          </p:cNvPr>
          <p:cNvSpPr>
            <a:spLocks noGrp="1"/>
          </p:cNvSpPr>
          <p:nvPr>
            <p:ph idx="1"/>
          </p:nvPr>
        </p:nvSpPr>
        <p:spPr>
          <a:xfrm>
            <a:off x="697230" y="1560195"/>
            <a:ext cx="10858500" cy="5520690"/>
          </a:xfrm>
        </p:spPr>
        <p:txBody>
          <a:bodyPr/>
          <a:lstStyle/>
          <a:p>
            <a:pPr>
              <a:buFont typeface="Wingdings" panose="05000000000000000000" pitchFamily="2" charset="2"/>
              <a:buChar char="v"/>
            </a:pPr>
            <a:r>
              <a:rPr lang="en-GB" dirty="0"/>
              <a:t>Help to manage yourself and your research</a:t>
            </a:r>
          </a:p>
          <a:p>
            <a:pPr>
              <a:buFont typeface="Wingdings" panose="05000000000000000000" pitchFamily="2" charset="2"/>
              <a:buChar char="v"/>
            </a:pPr>
            <a:r>
              <a:rPr lang="en-GB" dirty="0"/>
              <a:t>Reflective thinking and learning from the process of research </a:t>
            </a:r>
          </a:p>
          <a:p>
            <a:pPr>
              <a:buFont typeface="Wingdings" panose="05000000000000000000" pitchFamily="2" charset="2"/>
              <a:buChar char="v"/>
            </a:pPr>
            <a:r>
              <a:rPr lang="en-GB" dirty="0"/>
              <a:t>Dilemmas? ( ? Examples from Iain and Julia) </a:t>
            </a:r>
          </a:p>
          <a:p>
            <a:pPr marL="0" indent="0">
              <a:buNone/>
            </a:pPr>
            <a:endParaRPr lang="en-GB" dirty="0"/>
          </a:p>
          <a:p>
            <a:pPr marL="0" indent="0">
              <a:buNone/>
            </a:pPr>
            <a:r>
              <a:rPr lang="en-GB" dirty="0"/>
              <a:t>Kara cites Jesson et al ( 2011:58) and argues</a:t>
            </a:r>
          </a:p>
          <a:p>
            <a:pPr marL="0" indent="0">
              <a:buNone/>
            </a:pPr>
            <a:r>
              <a:rPr lang="en-GB" dirty="0"/>
              <a:t>	In the day-to-day business of research work, such a huge amount of information 	passes through your thoughts and senses that it’s easy to forget even very 	relevant pieces of information or ideas. It is surprising how often my ad hoc 	records of oddities prove useful when I’m writing my research reports</a:t>
            </a:r>
          </a:p>
        </p:txBody>
      </p:sp>
    </p:spTree>
    <p:extLst>
      <p:ext uri="{BB962C8B-B14F-4D97-AF65-F5344CB8AC3E}">
        <p14:creationId xmlns:p14="http://schemas.microsoft.com/office/powerpoint/2010/main" val="2071295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7D921-90EC-AF32-8A52-234A50D4F0D8}"/>
              </a:ext>
            </a:extLst>
          </p:cNvPr>
          <p:cNvSpPr>
            <a:spLocks noGrp="1"/>
          </p:cNvSpPr>
          <p:nvPr>
            <p:ph type="title"/>
          </p:nvPr>
        </p:nvSpPr>
        <p:spPr>
          <a:xfrm>
            <a:off x="502920" y="188595"/>
            <a:ext cx="10618470" cy="857250"/>
          </a:xfrm>
        </p:spPr>
        <p:txBody>
          <a:bodyPr/>
          <a:lstStyle/>
          <a:p>
            <a:r>
              <a:rPr lang="en-GB" dirty="0"/>
              <a:t>Ethics and your small-scale research project : To do </a:t>
            </a:r>
          </a:p>
        </p:txBody>
      </p:sp>
      <p:graphicFrame>
        <p:nvGraphicFramePr>
          <p:cNvPr id="4" name="Content Placeholder 3">
            <a:extLst>
              <a:ext uri="{FF2B5EF4-FFF2-40B4-BE49-F238E27FC236}">
                <a16:creationId xmlns:a16="http://schemas.microsoft.com/office/drawing/2014/main" id="{DE236CCC-DD4C-694E-2F87-625BA192F222}"/>
              </a:ext>
            </a:extLst>
          </p:cNvPr>
          <p:cNvGraphicFramePr>
            <a:graphicFrameLocks noGrp="1"/>
          </p:cNvGraphicFramePr>
          <p:nvPr>
            <p:ph idx="1"/>
            <p:extLst>
              <p:ext uri="{D42A27DB-BD31-4B8C-83A1-F6EECF244321}">
                <p14:modId xmlns:p14="http://schemas.microsoft.com/office/powerpoint/2010/main" val="2747101162"/>
              </p:ext>
            </p:extLst>
          </p:nvPr>
        </p:nvGraphicFramePr>
        <p:xfrm>
          <a:off x="160020" y="1045846"/>
          <a:ext cx="11847196" cy="7535359"/>
        </p:xfrm>
        <a:graphic>
          <a:graphicData uri="http://schemas.openxmlformats.org/drawingml/2006/table">
            <a:tbl>
              <a:tblPr firstRow="1" bandRow="1">
                <a:tableStyleId>{5C22544A-7EE6-4342-B048-85BDC9FD1C3A}</a:tableStyleId>
              </a:tblPr>
              <a:tblGrid>
                <a:gridCol w="5900738">
                  <a:extLst>
                    <a:ext uri="{9D8B030D-6E8A-4147-A177-3AD203B41FA5}">
                      <a16:colId xmlns:a16="http://schemas.microsoft.com/office/drawing/2014/main" val="3263985246"/>
                    </a:ext>
                  </a:extLst>
                </a:gridCol>
                <a:gridCol w="5946458">
                  <a:extLst>
                    <a:ext uri="{9D8B030D-6E8A-4147-A177-3AD203B41FA5}">
                      <a16:colId xmlns:a16="http://schemas.microsoft.com/office/drawing/2014/main" val="410383561"/>
                    </a:ext>
                  </a:extLst>
                </a:gridCol>
              </a:tblGrid>
              <a:tr h="619543">
                <a:tc>
                  <a:txBody>
                    <a:bodyPr/>
                    <a:lstStyle/>
                    <a:p>
                      <a:r>
                        <a:rPr lang="en-GB" dirty="0"/>
                        <a:t>April </a:t>
                      </a:r>
                    </a:p>
                  </a:txBody>
                  <a:tcPr/>
                </a:tc>
                <a:tc>
                  <a:txBody>
                    <a:bodyPr/>
                    <a:lstStyle/>
                    <a:p>
                      <a:endParaRPr lang="en-GB" dirty="0"/>
                    </a:p>
                  </a:txBody>
                  <a:tcPr/>
                </a:tc>
                <a:extLst>
                  <a:ext uri="{0D108BD9-81ED-4DB2-BD59-A6C34878D82A}">
                    <a16:rowId xmlns:a16="http://schemas.microsoft.com/office/drawing/2014/main" val="3354715841"/>
                  </a:ext>
                </a:extLst>
              </a:tr>
              <a:tr h="695925">
                <a:tc>
                  <a:txBody>
                    <a:bodyPr/>
                    <a:lstStyle/>
                    <a:p>
                      <a:r>
                        <a:rPr lang="en-GB" sz="1800" b="1" kern="1200" dirty="0">
                          <a:solidFill>
                            <a:schemeClr val="dk1"/>
                          </a:solidFill>
                          <a:effectLst/>
                          <a:latin typeface="+mn-lt"/>
                          <a:ea typeface="+mn-ea"/>
                          <a:cs typeface="+mn-cs"/>
                        </a:rPr>
                        <a:t>Tuesday 16th April PM</a:t>
                      </a:r>
                      <a:r>
                        <a:rPr lang="en-GB" sz="1800" kern="1200" dirty="0">
                          <a:solidFill>
                            <a:schemeClr val="dk1"/>
                          </a:solidFill>
                          <a:effectLst/>
                          <a:latin typeface="+mn-lt"/>
                          <a:ea typeface="+mn-ea"/>
                          <a:cs typeface="+mn-cs"/>
                        </a:rPr>
                        <a:t> : Review PG2 Ethics Form you wrote for 7012</a:t>
                      </a:r>
                      <a:endParaRPr lang="en-GB" dirty="0"/>
                    </a:p>
                  </a:txBody>
                  <a:tcPr/>
                </a:tc>
                <a:tc>
                  <a:txBody>
                    <a:bodyPr/>
                    <a:lstStyle/>
                    <a:p>
                      <a:endParaRPr lang="en-GB" dirty="0"/>
                    </a:p>
                  </a:txBody>
                  <a:tcPr/>
                </a:tc>
                <a:extLst>
                  <a:ext uri="{0D108BD9-81ED-4DB2-BD59-A6C34878D82A}">
                    <a16:rowId xmlns:a16="http://schemas.microsoft.com/office/drawing/2014/main" val="2787659306"/>
                  </a:ext>
                </a:extLst>
              </a:tr>
              <a:tr h="1590686">
                <a:tc>
                  <a:txBody>
                    <a:bodyPr/>
                    <a:lstStyle/>
                    <a:p>
                      <a:pPr lvl="0"/>
                      <a:r>
                        <a:rPr lang="en-GB" sz="1800" b="1" kern="1200" dirty="0">
                          <a:solidFill>
                            <a:schemeClr val="dk1"/>
                          </a:solidFill>
                          <a:effectLst/>
                          <a:latin typeface="+mn-lt"/>
                          <a:ea typeface="+mn-ea"/>
                          <a:cs typeface="+mn-cs"/>
                        </a:rPr>
                        <a:t>Thursday 18th April:</a:t>
                      </a:r>
                      <a:r>
                        <a:rPr lang="en-GB" sz="1800" kern="1200" dirty="0">
                          <a:solidFill>
                            <a:schemeClr val="dk1"/>
                          </a:solidFill>
                          <a:effectLst/>
                          <a:latin typeface="+mn-lt"/>
                          <a:ea typeface="+mn-ea"/>
                          <a:cs typeface="+mn-cs"/>
                        </a:rPr>
                        <a:t> Prepare draft of PG2 for 7013</a:t>
                      </a:r>
                    </a:p>
                    <a:p>
                      <a:r>
                        <a:rPr lang="en-GB" sz="1800" b="1" kern="1200" dirty="0">
                          <a:solidFill>
                            <a:schemeClr val="dk1"/>
                          </a:solidFill>
                          <a:effectLst/>
                          <a:latin typeface="+mn-lt"/>
                          <a:ea typeface="+mn-ea"/>
                          <a:cs typeface="+mn-cs"/>
                        </a:rPr>
                        <a:t> </a:t>
                      </a:r>
                      <a:endParaRPr lang="en-GB" sz="1800" kern="1200" dirty="0">
                        <a:solidFill>
                          <a:schemeClr val="dk1"/>
                        </a:solidFill>
                        <a:effectLst/>
                        <a:latin typeface="+mn-lt"/>
                        <a:ea typeface="+mn-ea"/>
                        <a:cs typeface="+mn-cs"/>
                      </a:endParaRPr>
                    </a:p>
                    <a:p>
                      <a:pPr lvl="0"/>
                      <a:r>
                        <a:rPr lang="en-GB" sz="1800" b="1" kern="1200" dirty="0">
                          <a:solidFill>
                            <a:schemeClr val="dk1"/>
                          </a:solidFill>
                          <a:effectLst/>
                          <a:latin typeface="+mn-lt"/>
                          <a:ea typeface="+mn-ea"/>
                          <a:cs typeface="+mn-cs"/>
                        </a:rPr>
                        <a:t>Friday 19th April:</a:t>
                      </a:r>
                      <a:r>
                        <a:rPr lang="en-GB" sz="1800" kern="1200" dirty="0">
                          <a:solidFill>
                            <a:schemeClr val="dk1"/>
                          </a:solidFill>
                          <a:effectLst/>
                          <a:latin typeface="+mn-lt"/>
                          <a:ea typeface="+mn-ea"/>
                          <a:cs typeface="+mn-cs"/>
                        </a:rPr>
                        <a:t> Submit draft of your PG2 for 7013 to Iain, Catherine and Julia </a:t>
                      </a:r>
                    </a:p>
                    <a:p>
                      <a:endParaRPr lang="en-GB" dirty="0"/>
                    </a:p>
                  </a:txBody>
                  <a:tcPr/>
                </a:tc>
                <a:tc>
                  <a:txBody>
                    <a:bodyPr/>
                    <a:lstStyle/>
                    <a:p>
                      <a:endParaRPr lang="en-GB" dirty="0"/>
                    </a:p>
                  </a:txBody>
                  <a:tcPr/>
                </a:tc>
                <a:extLst>
                  <a:ext uri="{0D108BD9-81ED-4DB2-BD59-A6C34878D82A}">
                    <a16:rowId xmlns:a16="http://schemas.microsoft.com/office/drawing/2014/main" val="186759664"/>
                  </a:ext>
                </a:extLst>
              </a:tr>
              <a:tr h="99417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Monday 22 April:</a:t>
                      </a:r>
                      <a:r>
                        <a:rPr lang="en-GB" sz="1800" kern="1200" dirty="0">
                          <a:solidFill>
                            <a:schemeClr val="dk1"/>
                          </a:solidFill>
                          <a:effectLst/>
                          <a:latin typeface="+mn-lt"/>
                          <a:ea typeface="+mn-ea"/>
                          <a:cs typeface="+mn-cs"/>
                        </a:rPr>
                        <a:t> Iain, Catherine and Julia review draft PG2 forms and send individual feedback </a:t>
                      </a:r>
                    </a:p>
                    <a:p>
                      <a:endParaRPr lang="en-GB" dirty="0"/>
                    </a:p>
                  </a:txBody>
                  <a:tcPr/>
                </a:tc>
                <a:tc>
                  <a:txBody>
                    <a:bodyPr/>
                    <a:lstStyle/>
                    <a:p>
                      <a:endParaRPr lang="en-GB" dirty="0"/>
                    </a:p>
                  </a:txBody>
                  <a:tcPr/>
                </a:tc>
                <a:extLst>
                  <a:ext uri="{0D108BD9-81ED-4DB2-BD59-A6C34878D82A}">
                    <a16:rowId xmlns:a16="http://schemas.microsoft.com/office/drawing/2014/main" val="4227414563"/>
                  </a:ext>
                </a:extLst>
              </a:tr>
              <a:tr h="1746086">
                <a:tc>
                  <a:txBody>
                    <a:bodyPr/>
                    <a:lstStyle/>
                    <a:p>
                      <a:pPr lvl="0"/>
                      <a:r>
                        <a:rPr lang="en-GB" sz="1800" b="1" kern="1200" dirty="0">
                          <a:solidFill>
                            <a:schemeClr val="dk1"/>
                          </a:solidFill>
                          <a:effectLst/>
                          <a:latin typeface="+mn-lt"/>
                          <a:ea typeface="+mn-ea"/>
                          <a:cs typeface="+mn-cs"/>
                        </a:rPr>
                        <a:t>Tuesday 23rd April:</a:t>
                      </a:r>
                      <a:r>
                        <a:rPr lang="en-GB" sz="1800" kern="1200" dirty="0">
                          <a:solidFill>
                            <a:schemeClr val="dk1"/>
                          </a:solidFill>
                          <a:effectLst/>
                          <a:latin typeface="+mn-lt"/>
                          <a:ea typeface="+mn-ea"/>
                          <a:cs typeface="+mn-cs"/>
                        </a:rPr>
                        <a:t> Complete final amendments of PG2 form for 7013</a:t>
                      </a:r>
                    </a:p>
                    <a:p>
                      <a:r>
                        <a:rPr lang="en-GB" sz="1800" b="1" kern="1200" dirty="0">
                          <a:solidFill>
                            <a:schemeClr val="dk1"/>
                          </a:solidFill>
                          <a:effectLst/>
                          <a:latin typeface="+mn-lt"/>
                          <a:ea typeface="+mn-ea"/>
                          <a:cs typeface="+mn-cs"/>
                        </a:rPr>
                        <a:t> </a:t>
                      </a:r>
                      <a:endParaRPr lang="en-GB" sz="1800" kern="1200" dirty="0">
                        <a:solidFill>
                          <a:schemeClr val="dk1"/>
                        </a:solidFill>
                        <a:effectLst/>
                        <a:latin typeface="+mn-lt"/>
                        <a:ea typeface="+mn-ea"/>
                        <a:cs typeface="+mn-cs"/>
                      </a:endParaRPr>
                    </a:p>
                    <a:p>
                      <a:pPr lvl="0"/>
                      <a:r>
                        <a:rPr lang="en-GB" sz="1800" b="1" kern="1200" dirty="0">
                          <a:solidFill>
                            <a:schemeClr val="dk1"/>
                          </a:solidFill>
                          <a:effectLst/>
                          <a:latin typeface="+mn-lt"/>
                          <a:ea typeface="+mn-ea"/>
                          <a:cs typeface="+mn-cs"/>
                        </a:rPr>
                        <a:t>Thursday 25th April 9.00:</a:t>
                      </a:r>
                      <a:r>
                        <a:rPr lang="en-GB" sz="1800" kern="1200" dirty="0">
                          <a:solidFill>
                            <a:schemeClr val="dk1"/>
                          </a:solidFill>
                          <a:effectLst/>
                          <a:latin typeface="+mn-lt"/>
                          <a:ea typeface="+mn-ea"/>
                          <a:cs typeface="+mn-cs"/>
                        </a:rPr>
                        <a:t> Deadline for submission of PG2 form to Catherine </a:t>
                      </a:r>
                    </a:p>
                    <a:p>
                      <a:r>
                        <a:rPr lang="en-GB" sz="1800" b="1" kern="1200" dirty="0">
                          <a:solidFill>
                            <a:schemeClr val="dk1"/>
                          </a:solidFill>
                          <a:effectLst/>
                          <a:latin typeface="+mn-lt"/>
                          <a:ea typeface="+mn-ea"/>
                          <a:cs typeface="+mn-cs"/>
                        </a:rPr>
                        <a:t> </a:t>
                      </a:r>
                      <a:endParaRPr lang="en-GB" sz="1800" kern="1200" dirty="0">
                        <a:solidFill>
                          <a:schemeClr val="dk1"/>
                        </a:solidFill>
                        <a:effectLst/>
                        <a:latin typeface="+mn-lt"/>
                        <a:ea typeface="+mn-ea"/>
                        <a:cs typeface="+mn-cs"/>
                      </a:endParaRPr>
                    </a:p>
                  </a:txBody>
                  <a:tcPr/>
                </a:tc>
                <a:tc>
                  <a:txBody>
                    <a:bodyPr/>
                    <a:lstStyle/>
                    <a:p>
                      <a:endParaRPr lang="en-GB" dirty="0"/>
                    </a:p>
                  </a:txBody>
                  <a:tcPr/>
                </a:tc>
                <a:extLst>
                  <a:ext uri="{0D108BD9-81ED-4DB2-BD59-A6C34878D82A}">
                    <a16:rowId xmlns:a16="http://schemas.microsoft.com/office/drawing/2014/main" val="1460412994"/>
                  </a:ext>
                </a:extLst>
              </a:tr>
              <a:tr h="1888940">
                <a:tc>
                  <a:txBody>
                    <a:bodyPr/>
                    <a:lstStyle/>
                    <a:p>
                      <a:pPr lvl="0"/>
                      <a:r>
                        <a:rPr lang="en-GB" sz="1800" b="1" kern="1200" dirty="0">
                          <a:solidFill>
                            <a:schemeClr val="dk1"/>
                          </a:solidFill>
                          <a:effectLst/>
                          <a:latin typeface="+mn-lt"/>
                          <a:ea typeface="+mn-ea"/>
                          <a:cs typeface="+mn-cs"/>
                        </a:rPr>
                        <a:t>Wednesday 1st May:</a:t>
                      </a:r>
                      <a:r>
                        <a:rPr lang="en-GB" sz="1800" kern="1200" dirty="0">
                          <a:solidFill>
                            <a:schemeClr val="dk1"/>
                          </a:solidFill>
                          <a:effectLst/>
                          <a:latin typeface="+mn-lt"/>
                          <a:ea typeface="+mn-ea"/>
                          <a:cs typeface="+mn-cs"/>
                        </a:rPr>
                        <a:t> Meeting of Research Ethics Committee </a:t>
                      </a:r>
                    </a:p>
                    <a:p>
                      <a:r>
                        <a:rPr lang="en-GB" sz="1800" kern="1200" dirty="0">
                          <a:solidFill>
                            <a:schemeClr val="dk1"/>
                          </a:solidFill>
                          <a:effectLst/>
                          <a:latin typeface="+mn-lt"/>
                          <a:ea typeface="+mn-ea"/>
                          <a:cs typeface="+mn-cs"/>
                        </a:rPr>
                        <a:t> </a:t>
                      </a:r>
                    </a:p>
                    <a:p>
                      <a:r>
                        <a:rPr lang="en-GB" sz="1800" b="1" kern="1200" dirty="0">
                          <a:solidFill>
                            <a:schemeClr val="dk1"/>
                          </a:solidFill>
                          <a:effectLst/>
                          <a:latin typeface="+mn-lt"/>
                          <a:ea typeface="+mn-ea"/>
                          <a:cs typeface="+mn-cs"/>
                        </a:rPr>
                        <a:t>Monday 13th May:</a:t>
                      </a:r>
                      <a:r>
                        <a:rPr lang="en-GB" sz="1800" kern="1200" dirty="0">
                          <a:solidFill>
                            <a:schemeClr val="dk1"/>
                          </a:solidFill>
                          <a:effectLst/>
                          <a:latin typeface="+mn-lt"/>
                          <a:ea typeface="+mn-ea"/>
                          <a:cs typeface="+mn-cs"/>
                        </a:rPr>
                        <a:t> Confirmation of decision</a:t>
                      </a:r>
                    </a:p>
                    <a:p>
                      <a:endParaRPr lang="en-GB" dirty="0"/>
                    </a:p>
                  </a:txBody>
                  <a:tcPr/>
                </a:tc>
                <a:tc>
                  <a:txBody>
                    <a:bodyPr/>
                    <a:lstStyle/>
                    <a:p>
                      <a:endParaRPr lang="en-GB" dirty="0"/>
                    </a:p>
                    <a:p>
                      <a:endParaRPr lang="en-GB" dirty="0"/>
                    </a:p>
                  </a:txBody>
                  <a:tcPr/>
                </a:tc>
                <a:extLst>
                  <a:ext uri="{0D108BD9-81ED-4DB2-BD59-A6C34878D82A}">
                    <a16:rowId xmlns:a16="http://schemas.microsoft.com/office/drawing/2014/main" val="227413066"/>
                  </a:ext>
                </a:extLst>
              </a:tr>
            </a:tbl>
          </a:graphicData>
        </a:graphic>
      </p:graphicFrame>
    </p:spTree>
    <p:extLst>
      <p:ext uri="{BB962C8B-B14F-4D97-AF65-F5344CB8AC3E}">
        <p14:creationId xmlns:p14="http://schemas.microsoft.com/office/powerpoint/2010/main" val="319123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92837-D009-E10B-2DD2-68EEFF01215A}"/>
              </a:ext>
            </a:extLst>
          </p:cNvPr>
          <p:cNvSpPr>
            <a:spLocks noGrp="1"/>
          </p:cNvSpPr>
          <p:nvPr>
            <p:ph type="title"/>
          </p:nvPr>
        </p:nvSpPr>
        <p:spPr>
          <a:xfrm>
            <a:off x="697230" y="372429"/>
            <a:ext cx="10505370" cy="1112836"/>
          </a:xfrm>
        </p:spPr>
        <p:txBody>
          <a:bodyPr/>
          <a:lstStyle/>
          <a:p>
            <a:r>
              <a:rPr lang="en-GB" dirty="0"/>
              <a:t>What next ?</a:t>
            </a:r>
          </a:p>
        </p:txBody>
      </p:sp>
      <p:sp>
        <p:nvSpPr>
          <p:cNvPr id="3" name="Content Placeholder 2">
            <a:extLst>
              <a:ext uri="{FF2B5EF4-FFF2-40B4-BE49-F238E27FC236}">
                <a16:creationId xmlns:a16="http://schemas.microsoft.com/office/drawing/2014/main" id="{44FD6D80-B592-AD98-51BB-D540CEA19DDF}"/>
              </a:ext>
            </a:extLst>
          </p:cNvPr>
          <p:cNvSpPr>
            <a:spLocks noGrp="1"/>
          </p:cNvSpPr>
          <p:nvPr>
            <p:ph idx="1"/>
          </p:nvPr>
        </p:nvSpPr>
        <p:spPr>
          <a:xfrm>
            <a:off x="697230" y="1560195"/>
            <a:ext cx="10858500" cy="5520690"/>
          </a:xfrm>
        </p:spPr>
        <p:txBody>
          <a:bodyPr/>
          <a:lstStyle/>
          <a:p>
            <a:pPr marL="0" indent="0">
              <a:buNone/>
            </a:pPr>
            <a:r>
              <a:rPr lang="en-GB" b="1" dirty="0"/>
              <a:t>See module </a:t>
            </a:r>
            <a:r>
              <a:rPr lang="en-GB" b="1" dirty="0" err="1"/>
              <a:t>moodle</a:t>
            </a:r>
            <a:r>
              <a:rPr lang="en-GB" b="1" dirty="0"/>
              <a:t> page and, in particular, </a:t>
            </a:r>
          </a:p>
          <a:p>
            <a:pPr marL="0" indent="0">
              <a:buNone/>
            </a:pPr>
            <a:endParaRPr lang="en-GB" dirty="0"/>
          </a:p>
          <a:p>
            <a:pPr>
              <a:buFont typeface="Wingdings" panose="05000000000000000000" pitchFamily="2" charset="2"/>
              <a:buChar char="v"/>
            </a:pPr>
            <a:r>
              <a:rPr lang="en-GB" dirty="0"/>
              <a:t>Module handbook </a:t>
            </a:r>
          </a:p>
          <a:p>
            <a:pPr>
              <a:buFont typeface="Wingdings" panose="05000000000000000000" pitchFamily="2" charset="2"/>
              <a:buChar char="v"/>
            </a:pPr>
            <a:endParaRPr lang="en-GB" dirty="0"/>
          </a:p>
          <a:p>
            <a:pPr>
              <a:buFont typeface="Wingdings" panose="05000000000000000000" pitchFamily="2" charset="2"/>
              <a:buChar char="v"/>
            </a:pPr>
            <a:r>
              <a:rPr lang="en-GB" dirty="0"/>
              <a:t>FT Resources</a:t>
            </a:r>
          </a:p>
          <a:p>
            <a:pPr>
              <a:buFont typeface="Wingdings" panose="05000000000000000000" pitchFamily="2" charset="2"/>
              <a:buChar char="v"/>
            </a:pPr>
            <a:endParaRPr lang="en-GB" dirty="0"/>
          </a:p>
          <a:p>
            <a:pPr>
              <a:buFont typeface="Wingdings" panose="05000000000000000000" pitchFamily="2" charset="2"/>
              <a:buChar char="v"/>
            </a:pPr>
            <a:r>
              <a:rPr lang="en-GB" dirty="0"/>
              <a:t>FT Announcements </a:t>
            </a:r>
          </a:p>
        </p:txBody>
      </p:sp>
    </p:spTree>
    <p:extLst>
      <p:ext uri="{BB962C8B-B14F-4D97-AF65-F5344CB8AC3E}">
        <p14:creationId xmlns:p14="http://schemas.microsoft.com/office/powerpoint/2010/main" val="4007775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158A6-9869-420B-6005-7AF208270D33}"/>
              </a:ext>
            </a:extLst>
          </p:cNvPr>
          <p:cNvSpPr>
            <a:spLocks noGrp="1"/>
          </p:cNvSpPr>
          <p:nvPr>
            <p:ph type="title"/>
          </p:nvPr>
        </p:nvSpPr>
        <p:spPr>
          <a:xfrm>
            <a:off x="193965" y="395289"/>
            <a:ext cx="11008635" cy="1112836"/>
          </a:xfrm>
        </p:spPr>
        <p:txBody>
          <a:bodyPr/>
          <a:lstStyle/>
          <a:p>
            <a:r>
              <a:rPr lang="en-GB" dirty="0"/>
              <a:t>Module Moodle Page </a:t>
            </a:r>
          </a:p>
        </p:txBody>
      </p:sp>
      <p:sp>
        <p:nvSpPr>
          <p:cNvPr id="3" name="Content Placeholder 2">
            <a:extLst>
              <a:ext uri="{FF2B5EF4-FFF2-40B4-BE49-F238E27FC236}">
                <a16:creationId xmlns:a16="http://schemas.microsoft.com/office/drawing/2014/main" id="{3A66C89F-AC89-E709-637E-89A78B05B9A6}"/>
              </a:ext>
            </a:extLst>
          </p:cNvPr>
          <p:cNvSpPr>
            <a:spLocks noGrp="1"/>
          </p:cNvSpPr>
          <p:nvPr>
            <p:ph idx="1"/>
          </p:nvPr>
        </p:nvSpPr>
        <p:spPr>
          <a:xfrm>
            <a:off x="193965" y="1685925"/>
            <a:ext cx="11526980" cy="5871730"/>
          </a:xfrm>
        </p:spPr>
        <p:txBody>
          <a:bodyPr>
            <a:normAutofit/>
          </a:bodyPr>
          <a:lstStyle/>
          <a:p>
            <a:pPr marL="0" indent="0">
              <a:buNone/>
            </a:pPr>
            <a:r>
              <a:rPr lang="en-GB" dirty="0">
                <a:hlinkClick r:id="rId2"/>
              </a:rPr>
              <a:t>Module Handbook FT</a:t>
            </a:r>
          </a:p>
          <a:p>
            <a:r>
              <a:rPr lang="en-GB" dirty="0">
                <a:hlinkClick r:id="rId2"/>
              </a:rPr>
              <a:t>https://moodle.uwtsd.ac.uk/course/view.php?id=6837&amp;section=7</a:t>
            </a:r>
            <a:endParaRPr lang="en-GB" dirty="0"/>
          </a:p>
          <a:p>
            <a:pPr marL="0" indent="0">
              <a:buNone/>
            </a:pPr>
            <a:endParaRPr lang="en-GB" dirty="0"/>
          </a:p>
          <a:p>
            <a:pPr marL="0" indent="0">
              <a:buNone/>
            </a:pPr>
            <a:r>
              <a:rPr lang="en-GB" dirty="0"/>
              <a:t>Resources FT Students </a:t>
            </a:r>
          </a:p>
          <a:p>
            <a:r>
              <a:rPr lang="en-GB" dirty="0">
                <a:hlinkClick r:id="rId3"/>
              </a:rPr>
              <a:t>https://moodle.uwtsd.ac.uk/course/view.php?id=6837&amp;section=8</a:t>
            </a:r>
            <a:endParaRPr lang="en-GB" dirty="0"/>
          </a:p>
          <a:p>
            <a:pPr marL="0" indent="0">
              <a:buNone/>
            </a:pPr>
            <a:r>
              <a:rPr lang="en-GB" dirty="0"/>
              <a:t>Activities FT students</a:t>
            </a:r>
          </a:p>
          <a:p>
            <a:r>
              <a:rPr lang="en-GB" dirty="0">
                <a:hlinkClick r:id="rId4"/>
              </a:rPr>
              <a:t>https://moodle.uwtsd.ac.uk/course/view.php?id=6837&amp;section=9</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263222642"/>
      </p:ext>
    </p:extLst>
  </p:cSld>
  <p:clrMapOvr>
    <a:masterClrMapping/>
  </p:clrMapOvr>
</p:sld>
</file>

<file path=ppt/theme/theme1.xml><?xml version="1.0" encoding="utf-8"?>
<a:theme xmlns:a="http://schemas.openxmlformats.org/drawingml/2006/main" name="FrostyVTI">
  <a:themeElements>
    <a:clrScheme name="AnalogousFromLightSeedLeftStep">
      <a:dk1>
        <a:srgbClr val="000000"/>
      </a:dk1>
      <a:lt1>
        <a:srgbClr val="FFFFFF"/>
      </a:lt1>
      <a:dk2>
        <a:srgbClr val="3B213A"/>
      </a:dk2>
      <a:lt2>
        <a:srgbClr val="E3E2E8"/>
      </a:lt2>
      <a:accent1>
        <a:srgbClr val="93A94E"/>
      </a:accent1>
      <a:accent2>
        <a:srgbClr val="B6A03C"/>
      </a:accent2>
      <a:accent3>
        <a:srgbClr val="EA8946"/>
      </a:accent3>
      <a:accent4>
        <a:srgbClr val="EB4E4F"/>
      </a:accent4>
      <a:accent5>
        <a:srgbClr val="EE6EA5"/>
      </a:accent5>
      <a:accent6>
        <a:srgbClr val="EB4ED2"/>
      </a:accent6>
      <a:hlink>
        <a:srgbClr val="7A69AE"/>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
  <TotalTime>438</TotalTime>
  <Words>1270</Words>
  <Application>Microsoft Office PowerPoint</Application>
  <PresentationFormat>Widescreen</PresentationFormat>
  <Paragraphs>196</Paragraphs>
  <Slides>18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Helvetica Neue</vt:lpstr>
      <vt:lpstr>Aptos</vt:lpstr>
      <vt:lpstr>Arial</vt:lpstr>
      <vt:lpstr>Avenir Next LT Pro</vt:lpstr>
      <vt:lpstr>Courier New</vt:lpstr>
      <vt:lpstr>Goudy Old Style</vt:lpstr>
      <vt:lpstr>Verdana</vt:lpstr>
      <vt:lpstr>Wingdings</vt:lpstr>
      <vt:lpstr>FrostyVTI</vt:lpstr>
      <vt:lpstr>Welcome to ECDE7013   Exploring Contemporary Issues in Education 2:   Applying critical skills, contributing to knowledge: leading improvement  </vt:lpstr>
      <vt:lpstr>Welcome to module   </vt:lpstr>
      <vt:lpstr>Aims of module </vt:lpstr>
      <vt:lpstr>Objectives of module </vt:lpstr>
      <vt:lpstr>Assessment 1: 25% June </vt:lpstr>
      <vt:lpstr>Assessment : Component 2 : 75%</vt:lpstr>
      <vt:lpstr>Structure of module</vt:lpstr>
      <vt:lpstr>Milestones for April  </vt:lpstr>
      <vt:lpstr>Making connections:  How are we doing this?</vt:lpstr>
      <vt:lpstr> Making the case for your small-scale research project</vt:lpstr>
      <vt:lpstr>Activity 1:  Making the case for your small-scale research project</vt:lpstr>
      <vt:lpstr>Activity 2 :  Ethics and your small-scale research project </vt:lpstr>
      <vt:lpstr>Ethics and your small-scale research project </vt:lpstr>
      <vt:lpstr>Your Ethics Form and your project: What is missing?</vt:lpstr>
      <vt:lpstr>The place of your research diary? Example (Kara, 2017, 93)</vt:lpstr>
      <vt:lpstr>Ethics and your small-scale research project : To do </vt:lpstr>
      <vt:lpstr>What next ?</vt:lpstr>
      <vt:lpstr>Module Moodle Page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ECDE7013</dc:title>
  <dc:creator>Iain Jones</dc:creator>
  <cp:lastModifiedBy>Iain Jones</cp:lastModifiedBy>
  <cp:revision>6</cp:revision>
  <dcterms:created xsi:type="dcterms:W3CDTF">2024-04-13T13:11:46Z</dcterms:created>
  <dcterms:modified xsi:type="dcterms:W3CDTF">2024-04-15T13:23:53Z</dcterms:modified>
</cp:coreProperties>
</file>