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1" r:id="rId6"/>
    <p:sldId id="266" r:id="rId7"/>
    <p:sldId id="267" r:id="rId8"/>
    <p:sldId id="268" r:id="rId9"/>
    <p:sldId id="269" r:id="rId10"/>
    <p:sldId id="27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F3B0AA-7CC7-42E9-9F35-090FE4C20E6D}" v="102" dt="2023-10-23T14:33:21.5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70190" autoAdjust="0"/>
  </p:normalViewPr>
  <p:slideViewPr>
    <p:cSldViewPr snapToGrid="0">
      <p:cViewPr varScale="1">
        <p:scale>
          <a:sx n="80" d="100"/>
          <a:sy n="80" d="100"/>
        </p:scale>
        <p:origin x="16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90189-CF12-45E7-A027-8957EC4C93EE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2450E-0482-4759-9D6E-378B6D49FD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66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2450E-0482-4759-9D6E-378B6D49FDE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894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2450E-0482-4759-9D6E-378B6D49FDE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766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2450E-0482-4759-9D6E-378B6D49FDE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511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2450E-0482-4759-9D6E-378B6D49FDE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808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10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2450E-0482-4759-9D6E-378B6D49FDE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403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7417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045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8642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8743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355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8086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039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5631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2666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7541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6932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10/23/2023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236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19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0A2907-2B6E-31DB-0793-EABE9E30C1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699" y="871758"/>
            <a:ext cx="5227171" cy="3871143"/>
          </a:xfrm>
        </p:spPr>
        <p:txBody>
          <a:bodyPr>
            <a:normAutofit/>
          </a:bodyPr>
          <a:lstStyle/>
          <a:p>
            <a:r>
              <a:rPr lang="en-GB"/>
              <a:t>Defining and exploring crime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2B754C-EBA3-D525-2063-52BF9C97F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</p:spPr>
        <p:txBody>
          <a:bodyPr>
            <a:normAutofit/>
          </a:bodyPr>
          <a:lstStyle/>
          <a:p>
            <a:r>
              <a:rPr lang="en-GB"/>
              <a:t>Laura Knight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lue and yellow smoke&#10;&#10;Description automatically generated">
            <a:extLst>
              <a:ext uri="{FF2B5EF4-FFF2-40B4-BE49-F238E27FC236}">
                <a16:creationId xmlns:a16="http://schemas.microsoft.com/office/drawing/2014/main" id="{A182D265-682E-C716-A738-6C1A58FE8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68" r="18473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7477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38A09-AC89-14DD-3EA5-710938A85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87" y="907128"/>
            <a:ext cx="6699564" cy="1378871"/>
          </a:xfrm>
        </p:spPr>
        <p:txBody>
          <a:bodyPr>
            <a:normAutofit/>
          </a:bodyPr>
          <a:lstStyle/>
          <a:p>
            <a:r>
              <a:rPr lang="en-GB" dirty="0"/>
              <a:t>Learning objectives…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EBFFF-A2C8-FC0B-A00F-E89CFF75B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6" y="2285999"/>
            <a:ext cx="6766748" cy="36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By the end of this session, you should be able to …..</a:t>
            </a:r>
          </a:p>
          <a:p>
            <a:r>
              <a:rPr lang="en-GB" dirty="0"/>
              <a:t>Offer some explanations as to why people commit crime</a:t>
            </a:r>
          </a:p>
          <a:p>
            <a:r>
              <a:rPr lang="en-GB" dirty="0"/>
              <a:t>Explain why different types of crime can have different explanations</a:t>
            </a:r>
          </a:p>
          <a:p>
            <a:r>
              <a:rPr lang="en-GB" dirty="0"/>
              <a:t>Map explanations of crime to the blocks of theory we considered last week</a:t>
            </a:r>
          </a:p>
          <a:p>
            <a:r>
              <a:rPr lang="en-GB" dirty="0"/>
              <a:t>Map specific theories to the blocks of theory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2521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012E0E73-969D-D908-DC9C-BF4A8A4AFC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300" r="17020" b="-1"/>
          <a:stretch/>
        </p:blipFill>
        <p:spPr>
          <a:xfrm>
            <a:off x="8115300" y="10"/>
            <a:ext cx="40767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9985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52333073-74DF-271D-CD81-11A1E6DF392A}"/>
              </a:ext>
            </a:extLst>
          </p:cNvPr>
          <p:cNvSpPr/>
          <p:nvPr/>
        </p:nvSpPr>
        <p:spPr>
          <a:xfrm>
            <a:off x="2177143" y="1123406"/>
            <a:ext cx="6531428" cy="3344091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alpha val="34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7ED7AB-28D1-10AF-3233-8A1FAE44BB82}"/>
              </a:ext>
            </a:extLst>
          </p:cNvPr>
          <p:cNvSpPr txBox="1"/>
          <p:nvPr/>
        </p:nvSpPr>
        <p:spPr>
          <a:xfrm>
            <a:off x="2368730" y="2256842"/>
            <a:ext cx="64269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WHY DO PEOPLE COMMIT CRIME?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2E5FC7-5CE5-1D8C-054D-CB6C3F26DE2E}"/>
              </a:ext>
            </a:extLst>
          </p:cNvPr>
          <p:cNvSpPr txBox="1"/>
          <p:nvPr/>
        </p:nvSpPr>
        <p:spPr>
          <a:xfrm>
            <a:off x="8969829" y="1123406"/>
            <a:ext cx="21597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and economic inequalities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A83375-DAB9-8A83-2A66-77F5C869B9FA}"/>
              </a:ext>
            </a:extLst>
          </p:cNvPr>
          <p:cNvSpPr txBox="1"/>
          <p:nvPr/>
        </p:nvSpPr>
        <p:spPr>
          <a:xfrm>
            <a:off x="9161417" y="2838994"/>
            <a:ext cx="17939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Crime is normalised in some communities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FA6C42-E4DC-9D00-B11C-0C8312C1A8A4}"/>
              </a:ext>
            </a:extLst>
          </p:cNvPr>
          <p:cNvSpPr txBox="1"/>
          <p:nvPr/>
        </p:nvSpPr>
        <p:spPr>
          <a:xfrm>
            <a:off x="8969829" y="4868091"/>
            <a:ext cx="1985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Mental health issues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0EB6C8-10A7-5065-3198-8795C8E8E074}"/>
              </a:ext>
            </a:extLst>
          </p:cNvPr>
          <p:cNvSpPr txBox="1"/>
          <p:nvPr/>
        </p:nvSpPr>
        <p:spPr>
          <a:xfrm>
            <a:off x="5904411" y="4868091"/>
            <a:ext cx="1985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Substance misuse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77BA6A-6990-E628-F33E-2972E1676AEA}"/>
              </a:ext>
            </a:extLst>
          </p:cNvPr>
          <p:cNvSpPr txBox="1"/>
          <p:nvPr/>
        </p:nvSpPr>
        <p:spPr>
          <a:xfrm>
            <a:off x="1018903" y="4868091"/>
            <a:ext cx="1907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‘Buzz’ / excitement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F27499-1809-8E0C-F5B4-2E186EC9A8F8}"/>
              </a:ext>
            </a:extLst>
          </p:cNvPr>
          <p:cNvSpPr txBox="1"/>
          <p:nvPr/>
        </p:nvSpPr>
        <p:spPr>
          <a:xfrm>
            <a:off x="487680" y="3204754"/>
            <a:ext cx="1515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F5FAA4-6032-01A8-87FA-E9CE86D8FC00}"/>
              </a:ext>
            </a:extLst>
          </p:cNvPr>
          <p:cNvSpPr txBox="1"/>
          <p:nvPr/>
        </p:nvSpPr>
        <p:spPr>
          <a:xfrm>
            <a:off x="487680" y="1271451"/>
            <a:ext cx="2090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Feelings of injustice</a:t>
            </a:r>
          </a:p>
        </p:txBody>
      </p:sp>
    </p:spTree>
    <p:extLst>
      <p:ext uri="{BB962C8B-B14F-4D97-AF65-F5344CB8AC3E}">
        <p14:creationId xmlns:p14="http://schemas.microsoft.com/office/powerpoint/2010/main" val="26341083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2" grpId="0"/>
      <p:bldP spid="4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76DC5A-43C1-0C46-F37F-986FF462B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Do different types of crime have different explanations?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8AEB12D-2661-7CFD-219E-0D0154854E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930" y="4691338"/>
            <a:ext cx="2138864" cy="14233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F2A74A-35BB-AE31-69F7-C7B7E6AD4D90}"/>
              </a:ext>
            </a:extLst>
          </p:cNvPr>
          <p:cNvSpPr txBox="1"/>
          <p:nvPr/>
        </p:nvSpPr>
        <p:spPr>
          <a:xfrm>
            <a:off x="1677925" y="2328716"/>
            <a:ext cx="2652098" cy="31669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ACQUISITIVE CRIME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A478B6-FC0B-FC84-29B2-51C03A234B28}"/>
              </a:ext>
            </a:extLst>
          </p:cNvPr>
          <p:cNvSpPr txBox="1"/>
          <p:nvPr/>
        </p:nvSpPr>
        <p:spPr>
          <a:xfrm>
            <a:off x="7532403" y="2276474"/>
            <a:ext cx="2875530" cy="3166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EXPRESSIVE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1BBA30-85B5-C1C8-C11D-CF117F1E6CE1}"/>
              </a:ext>
            </a:extLst>
          </p:cNvPr>
          <p:cNvSpPr txBox="1"/>
          <p:nvPr/>
        </p:nvSpPr>
        <p:spPr>
          <a:xfrm>
            <a:off x="1677925" y="3005415"/>
            <a:ext cx="2533312" cy="136800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Specific and tangible gain for the offender</a:t>
            </a:r>
          </a:p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Money or an object of value</a:t>
            </a:r>
          </a:p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Shoplifting, fraud, theft, robbery, burglary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29FA6E-7136-3DA8-041D-C55717896CBC}"/>
              </a:ext>
            </a:extLst>
          </p:cNvPr>
          <p:cNvSpPr txBox="1"/>
          <p:nvPr/>
        </p:nvSpPr>
        <p:spPr>
          <a:xfrm>
            <a:off x="7456041" y="2682537"/>
            <a:ext cx="3096133" cy="211801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Specific and tangible gain is not the main aim. </a:t>
            </a:r>
          </a:p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The aim is a reaction or expression of some sort.</a:t>
            </a:r>
          </a:p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Violent act is usually the desired outcome</a:t>
            </a:r>
          </a:p>
          <a:p>
            <a:pPr defTabSz="740664">
              <a:spcAft>
                <a:spcPts val="600"/>
              </a:spcAft>
            </a:pPr>
            <a:r>
              <a:rPr lang="en-GB" sz="145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Violent assaults, criminal damage, sexual assaults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4E5E99F-0F8E-9771-C482-4F12E9D1CA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1896" y="4800553"/>
            <a:ext cx="2084421" cy="14622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2B8DA22-EC62-7472-B4A4-95F8C8BAF1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8649" y="3005415"/>
            <a:ext cx="1749980" cy="174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1142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837B8-AE17-8300-CA89-8D42650FF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11" y="870596"/>
            <a:ext cx="4671011" cy="3806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/>
              <a:t>Do explanations of crime need to change over time?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Graphic 11" descr="Document with solid fill">
            <a:extLst>
              <a:ext uri="{FF2B5EF4-FFF2-40B4-BE49-F238E27FC236}">
                <a16:creationId xmlns:a16="http://schemas.microsoft.com/office/drawing/2014/main" id="{5DC0B03B-5F23-892A-0E5E-A73BF55A23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76255" y="723900"/>
            <a:ext cx="2554389" cy="2554389"/>
          </a:xfrm>
          <a:prstGeom prst="rect">
            <a:avLst/>
          </a:prstGeom>
        </p:spPr>
      </p:pic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2EB2A705-F966-07B1-072D-5B783FC14E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000"/>
          <a:stretch/>
        </p:blipFill>
        <p:spPr>
          <a:xfrm>
            <a:off x="6282882" y="3579070"/>
            <a:ext cx="4541136" cy="25543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8CB5E24-5915-FC9D-7A02-F5226EF9BD21}"/>
              </a:ext>
            </a:extLst>
          </p:cNvPr>
          <p:cNvSpPr txBox="1"/>
          <p:nvPr/>
        </p:nvSpPr>
        <p:spPr>
          <a:xfrm>
            <a:off x="9746673" y="1288473"/>
            <a:ext cx="12988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TASK SHEET ON MOODLE</a:t>
            </a:r>
          </a:p>
        </p:txBody>
      </p:sp>
    </p:spTree>
    <p:extLst>
      <p:ext uri="{BB962C8B-B14F-4D97-AF65-F5344CB8AC3E}">
        <p14:creationId xmlns:p14="http://schemas.microsoft.com/office/powerpoint/2010/main" val="14690203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A7ABC-2E5E-FD0C-A0FC-685F0001E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blocks of theory (Murphy, 2023)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D044F9-2983-E421-9E20-996A8BB1DB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1883" y="1771746"/>
            <a:ext cx="2444617" cy="219773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6DF4F5-7A38-7F6E-2F7C-DC87BA21498B}"/>
              </a:ext>
            </a:extLst>
          </p:cNvPr>
          <p:cNvSpPr txBox="1"/>
          <p:nvPr/>
        </p:nvSpPr>
        <p:spPr>
          <a:xfrm>
            <a:off x="431883" y="5645837"/>
            <a:ext cx="2212848" cy="120032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ONE: CHOICE AND DECISION MAKING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E15050-A91E-6123-69EA-E9CC9C8B14E9}"/>
              </a:ext>
            </a:extLst>
          </p:cNvPr>
          <p:cNvSpPr txBox="1"/>
          <p:nvPr/>
        </p:nvSpPr>
        <p:spPr>
          <a:xfrm>
            <a:off x="2644731" y="5154047"/>
            <a:ext cx="239282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TWO: INDIVIDUAL PATHOLOGIES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BF4A7D-6C5A-D480-F0C8-30CD0FCA6366}"/>
              </a:ext>
            </a:extLst>
          </p:cNvPr>
          <p:cNvSpPr txBox="1"/>
          <p:nvPr/>
        </p:nvSpPr>
        <p:spPr>
          <a:xfrm>
            <a:off x="5037551" y="4230717"/>
            <a:ext cx="262890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THREE:</a:t>
            </a:r>
          </a:p>
          <a:p>
            <a:pPr algn="ctr"/>
            <a:r>
              <a:rPr lang="en-GB" b="1"/>
              <a:t> SOCIAL PATHOLOGIES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21D85D-36CF-22DB-66BD-B795D025EAE7}"/>
              </a:ext>
            </a:extLst>
          </p:cNvPr>
          <p:cNvSpPr txBox="1"/>
          <p:nvPr/>
        </p:nvSpPr>
        <p:spPr>
          <a:xfrm>
            <a:off x="7666450" y="3382655"/>
            <a:ext cx="2235065" cy="9233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FOUR:</a:t>
            </a:r>
          </a:p>
          <a:p>
            <a:pPr algn="ctr"/>
            <a:r>
              <a:rPr lang="en-GB" b="1"/>
              <a:t>CRITICAL APPROACHES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72CEF1-D51C-AAFC-8F48-8E923B93E540}"/>
              </a:ext>
            </a:extLst>
          </p:cNvPr>
          <p:cNvSpPr txBox="1"/>
          <p:nvPr/>
        </p:nvSpPr>
        <p:spPr>
          <a:xfrm>
            <a:off x="9777845" y="2459326"/>
            <a:ext cx="1797628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FIVE: </a:t>
            </a:r>
          </a:p>
          <a:p>
            <a:pPr algn="ctr"/>
            <a:r>
              <a:rPr lang="en-GB" b="1"/>
              <a:t>INTEGRATED ACCOUNTS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0FA7E4-F097-FBC6-054D-9B708FC93C34}"/>
              </a:ext>
            </a:extLst>
          </p:cNvPr>
          <p:cNvSpPr txBox="1"/>
          <p:nvPr/>
        </p:nvSpPr>
        <p:spPr>
          <a:xfrm>
            <a:off x="431883" y="4969381"/>
            <a:ext cx="1797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Classicism</a:t>
            </a:r>
          </a:p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6B179F-B131-A13B-48FF-06EFA9F6D4C2}"/>
              </a:ext>
            </a:extLst>
          </p:cNvPr>
          <p:cNvSpPr txBox="1"/>
          <p:nvPr/>
        </p:nvSpPr>
        <p:spPr>
          <a:xfrm>
            <a:off x="2824287" y="3575934"/>
            <a:ext cx="1797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Offending is a result of biological or psychological abnormalities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FD92F8-C786-6357-5C72-22EF11DB4B86}"/>
              </a:ext>
            </a:extLst>
          </p:cNvPr>
          <p:cNvSpPr txBox="1"/>
          <p:nvPr/>
        </p:nvSpPr>
        <p:spPr>
          <a:xfrm>
            <a:off x="5499565" y="2920991"/>
            <a:ext cx="1797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External influences such as community and culture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BBE87C-A63F-CBEB-2065-7966DEB99452}"/>
              </a:ext>
            </a:extLst>
          </p:cNvPr>
          <p:cNvSpPr txBox="1"/>
          <p:nvPr/>
        </p:nvSpPr>
        <p:spPr>
          <a:xfrm>
            <a:off x="7890971" y="1960728"/>
            <a:ext cx="17976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Wider social processes such as inequality, class and power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168E1A-FC82-D0F9-4321-5D7E8D2384FF}"/>
              </a:ext>
            </a:extLst>
          </p:cNvPr>
          <p:cNvSpPr txBox="1"/>
          <p:nvPr/>
        </p:nvSpPr>
        <p:spPr>
          <a:xfrm>
            <a:off x="9901516" y="1221364"/>
            <a:ext cx="1609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Combined elements from other blocks</a:t>
            </a:r>
          </a:p>
        </p:txBody>
      </p:sp>
    </p:spTree>
    <p:extLst>
      <p:ext uri="{BB962C8B-B14F-4D97-AF65-F5344CB8AC3E}">
        <p14:creationId xmlns:p14="http://schemas.microsoft.com/office/powerpoint/2010/main" val="19050803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F5B86-DAAF-2D69-0BBE-947BF5BFE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864072"/>
          </a:xfrm>
        </p:spPr>
        <p:txBody>
          <a:bodyPr>
            <a:normAutofit/>
          </a:bodyPr>
          <a:lstStyle/>
          <a:p>
            <a:r>
              <a:rPr lang="en-GB"/>
              <a:t>MAPPING THE BLOCKS</a:t>
            </a:r>
            <a:endParaRPr lang="en-GB" dirty="0"/>
          </a:p>
        </p:txBody>
      </p:sp>
      <p:cxnSp>
        <p:nvCxnSpPr>
          <p:cNvPr id="23" name="Straight Connector 15">
            <a:extLst>
              <a:ext uri="{FF2B5EF4-FFF2-40B4-BE49-F238E27FC236}">
                <a16:creationId xmlns:a16="http://schemas.microsoft.com/office/drawing/2014/main" id="{5EF1A8C6-8F60-4EF2-B4D7-A5A5E94F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EDA7A5F-3D79-5644-C263-4244B4E3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099" y="2130573"/>
            <a:ext cx="3398089" cy="3398089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4AA5199-9FF0-0D24-B823-5788CD5FD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971" y="1906418"/>
            <a:ext cx="6693941" cy="3923165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Revisit the answers you gave at the start of lesson for reasons why people commit crime and the reasons explored in the case study.</a:t>
            </a:r>
          </a:p>
          <a:p>
            <a:r>
              <a:rPr lang="en-US" dirty="0"/>
              <a:t>Now try and put the reasons within the blocks of theory. </a:t>
            </a:r>
          </a:p>
          <a:p>
            <a:r>
              <a:rPr lang="en-US" dirty="0"/>
              <a:t>You may find a mind map is a useful way to convey your decisions.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cxnSp>
        <p:nvCxnSpPr>
          <p:cNvPr id="24" name="Straight Connector 17">
            <a:extLst>
              <a:ext uri="{FF2B5EF4-FFF2-40B4-BE49-F238E27FC236}">
                <a16:creationId xmlns:a16="http://schemas.microsoft.com/office/drawing/2014/main" id="{FD9760AA-CA3F-4C65-B688-B44307731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77964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79833C7-FDE4-4657-B0B1-32BE833C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BE7C0B-A2D9-4202-A524-532DA2E2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182C2AD-CEB7-F2C7-395A-E452542E1D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44" b="4886"/>
          <a:stretch/>
        </p:blipFill>
        <p:spPr bwMode="auto">
          <a:xfrm>
            <a:off x="20" y="-72918"/>
            <a:ext cx="12191979" cy="685798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08045C-2BA5-89E9-D90F-B7DC800FF17E}"/>
              </a:ext>
            </a:extLst>
          </p:cNvPr>
          <p:cNvSpPr txBox="1"/>
          <p:nvPr/>
        </p:nvSpPr>
        <p:spPr>
          <a:xfrm>
            <a:off x="1088304" y="6137139"/>
            <a:ext cx="1565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Murphy, 2022</a:t>
            </a:r>
          </a:p>
        </p:txBody>
      </p:sp>
    </p:spTree>
    <p:extLst>
      <p:ext uri="{BB962C8B-B14F-4D97-AF65-F5344CB8AC3E}">
        <p14:creationId xmlns:p14="http://schemas.microsoft.com/office/powerpoint/2010/main" val="2422374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A970A-9809-4C68-85AF-D7FA81134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61" y="0"/>
            <a:ext cx="10691265" cy="816947"/>
          </a:xfrm>
        </p:spPr>
        <p:txBody>
          <a:bodyPr/>
          <a:lstStyle/>
          <a:p>
            <a:r>
              <a:rPr lang="en-GB" dirty="0"/>
              <a:t>Mapping specific theories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F3A4E0B-60D8-A6F6-6A26-07D1D2CF41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368709"/>
              </p:ext>
            </p:extLst>
          </p:nvPr>
        </p:nvGraphicFramePr>
        <p:xfrm>
          <a:off x="593502" y="2056738"/>
          <a:ext cx="10691810" cy="456565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138362">
                  <a:extLst>
                    <a:ext uri="{9D8B030D-6E8A-4147-A177-3AD203B41FA5}">
                      <a16:colId xmlns:a16="http://schemas.microsoft.com/office/drawing/2014/main" val="3873066020"/>
                    </a:ext>
                  </a:extLst>
                </a:gridCol>
                <a:gridCol w="2138362">
                  <a:extLst>
                    <a:ext uri="{9D8B030D-6E8A-4147-A177-3AD203B41FA5}">
                      <a16:colId xmlns:a16="http://schemas.microsoft.com/office/drawing/2014/main" val="1767574106"/>
                    </a:ext>
                  </a:extLst>
                </a:gridCol>
                <a:gridCol w="2138362">
                  <a:extLst>
                    <a:ext uri="{9D8B030D-6E8A-4147-A177-3AD203B41FA5}">
                      <a16:colId xmlns:a16="http://schemas.microsoft.com/office/drawing/2014/main" val="748767040"/>
                    </a:ext>
                  </a:extLst>
                </a:gridCol>
                <a:gridCol w="2138362">
                  <a:extLst>
                    <a:ext uri="{9D8B030D-6E8A-4147-A177-3AD203B41FA5}">
                      <a16:colId xmlns:a16="http://schemas.microsoft.com/office/drawing/2014/main" val="1292761495"/>
                    </a:ext>
                  </a:extLst>
                </a:gridCol>
                <a:gridCol w="2138362">
                  <a:extLst>
                    <a:ext uri="{9D8B030D-6E8A-4147-A177-3AD203B41FA5}">
                      <a16:colId xmlns:a16="http://schemas.microsoft.com/office/drawing/2014/main" val="3654793260"/>
                    </a:ext>
                  </a:extLst>
                </a:gridCol>
              </a:tblGrid>
              <a:tr h="1189315">
                <a:tc>
                  <a:txBody>
                    <a:bodyPr/>
                    <a:lstStyle/>
                    <a:p>
                      <a:r>
                        <a:rPr lang="en-GB" dirty="0"/>
                        <a:t>Block 1: </a:t>
                      </a:r>
                    </a:p>
                    <a:p>
                      <a:r>
                        <a:rPr lang="en-GB" dirty="0"/>
                        <a:t>Choice and 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Block 2:</a:t>
                      </a:r>
                    </a:p>
                    <a:p>
                      <a:r>
                        <a:rPr lang="en-GB" dirty="0"/>
                        <a:t>Individual pathologies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Block 3: Social pathologies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Block 4: Critical theories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Block 5: Integrated approaches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64096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74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298136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8451194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767422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833598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2252741"/>
                  </a:ext>
                </a:extLst>
              </a:tr>
              <a:tr h="48233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550809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5167BD1-6929-EC41-6CA1-222AC0B1FD95}"/>
              </a:ext>
            </a:extLst>
          </p:cNvPr>
          <p:cNvSpPr txBox="1"/>
          <p:nvPr/>
        </p:nvSpPr>
        <p:spPr>
          <a:xfrm>
            <a:off x="3332231" y="1056572"/>
            <a:ext cx="40502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TASK: CAN YOU ALLOCATE SPECIFIC THEORIES TO A BLOCK?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C48DFD-005F-6B10-9D92-25658BADECC5}"/>
              </a:ext>
            </a:extLst>
          </p:cNvPr>
          <p:cNvSpPr txBox="1"/>
          <p:nvPr/>
        </p:nvSpPr>
        <p:spPr>
          <a:xfrm>
            <a:off x="593502" y="3270523"/>
            <a:ext cx="21721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Rational choice theory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1A34ED-DB47-EED7-6E78-8404A6F05B0B}"/>
              </a:ext>
            </a:extLst>
          </p:cNvPr>
          <p:cNvSpPr txBox="1"/>
          <p:nvPr/>
        </p:nvSpPr>
        <p:spPr>
          <a:xfrm>
            <a:off x="2765639" y="3301300"/>
            <a:ext cx="21721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Psychological positivism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AD6363-32CB-1CB9-96E7-208F5947875F}"/>
              </a:ext>
            </a:extLst>
          </p:cNvPr>
          <p:cNvSpPr txBox="1"/>
          <p:nvPr/>
        </p:nvSpPr>
        <p:spPr>
          <a:xfrm>
            <a:off x="9256196" y="3301300"/>
            <a:ext cx="20291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Life course analysis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717F1D-1994-1F8C-7F57-DDB72212ECCC}"/>
              </a:ext>
            </a:extLst>
          </p:cNvPr>
          <p:cNvSpPr txBox="1"/>
          <p:nvPr/>
        </p:nvSpPr>
        <p:spPr>
          <a:xfrm>
            <a:off x="5206102" y="3178189"/>
            <a:ext cx="20659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Sociological positivism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C92ABEE-0C69-0E27-34CC-F7D219895B4B}"/>
              </a:ext>
            </a:extLst>
          </p:cNvPr>
          <p:cNvSpPr txBox="1"/>
          <p:nvPr/>
        </p:nvSpPr>
        <p:spPr>
          <a:xfrm>
            <a:off x="5206102" y="3827206"/>
            <a:ext cx="1415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Subcultural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E13839-266D-8296-A208-E28F7E56DD41}"/>
              </a:ext>
            </a:extLst>
          </p:cNvPr>
          <p:cNvSpPr txBox="1"/>
          <p:nvPr/>
        </p:nvSpPr>
        <p:spPr>
          <a:xfrm>
            <a:off x="7167716" y="3362632"/>
            <a:ext cx="1821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Conflict theories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1A996C0-EA1E-FFD5-337D-54D9949D6FA0}"/>
              </a:ext>
            </a:extLst>
          </p:cNvPr>
          <p:cNvSpPr txBox="1"/>
          <p:nvPr/>
        </p:nvSpPr>
        <p:spPr>
          <a:xfrm>
            <a:off x="7167716" y="3827206"/>
            <a:ext cx="1821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Radical theories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32D841-7672-ED01-2713-E1D6CAD80126}"/>
              </a:ext>
            </a:extLst>
          </p:cNvPr>
          <p:cNvSpPr txBox="1"/>
          <p:nvPr/>
        </p:nvSpPr>
        <p:spPr>
          <a:xfrm>
            <a:off x="9256196" y="3827206"/>
            <a:ext cx="1821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ICAP theory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C05B96-CB36-0A99-1DB7-2368CB2B1EE2}"/>
              </a:ext>
            </a:extLst>
          </p:cNvPr>
          <p:cNvSpPr txBox="1"/>
          <p:nvPr/>
        </p:nvSpPr>
        <p:spPr>
          <a:xfrm>
            <a:off x="671074" y="3827206"/>
            <a:ext cx="1865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Routine activities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4AFB3BB-BB01-6328-761A-95448B1DA071}"/>
              </a:ext>
            </a:extLst>
          </p:cNvPr>
          <p:cNvSpPr txBox="1"/>
          <p:nvPr/>
        </p:nvSpPr>
        <p:spPr>
          <a:xfrm>
            <a:off x="558704" y="4268005"/>
            <a:ext cx="22417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Space-time analysis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49EEC97-3FD9-E9B1-FAF1-8E76817E6A2A}"/>
              </a:ext>
            </a:extLst>
          </p:cNvPr>
          <p:cNvSpPr txBox="1"/>
          <p:nvPr/>
        </p:nvSpPr>
        <p:spPr>
          <a:xfrm>
            <a:off x="2668579" y="3805705"/>
            <a:ext cx="2405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Biological positivism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6B0970-EF1F-94A6-F00B-4B8A12EF29AE}"/>
              </a:ext>
            </a:extLst>
          </p:cNvPr>
          <p:cNvSpPr txBox="1"/>
          <p:nvPr/>
        </p:nvSpPr>
        <p:spPr>
          <a:xfrm>
            <a:off x="9130486" y="4339564"/>
            <a:ext cx="2241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Cultural criminology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7503793-9097-90A9-AF14-873359F3A940}"/>
              </a:ext>
            </a:extLst>
          </p:cNvPr>
          <p:cNvSpPr txBox="1"/>
          <p:nvPr/>
        </p:nvSpPr>
        <p:spPr>
          <a:xfrm>
            <a:off x="7272067" y="4339564"/>
            <a:ext cx="1252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Marxism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6E3E29-B41A-FA27-B562-800533A632A0}"/>
              </a:ext>
            </a:extLst>
          </p:cNvPr>
          <p:cNvSpPr txBox="1"/>
          <p:nvPr/>
        </p:nvSpPr>
        <p:spPr>
          <a:xfrm>
            <a:off x="7167716" y="4771103"/>
            <a:ext cx="1821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 realism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84402EE-5A89-B24E-5B92-3B566E984AE6}"/>
              </a:ext>
            </a:extLst>
          </p:cNvPr>
          <p:cNvSpPr txBox="1"/>
          <p:nvPr/>
        </p:nvSpPr>
        <p:spPr>
          <a:xfrm>
            <a:off x="4962542" y="4298782"/>
            <a:ext cx="20065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Social disorganisation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F8D29F-A2DA-97AF-046E-779D4F10F62E}"/>
              </a:ext>
            </a:extLst>
          </p:cNvPr>
          <p:cNvSpPr txBox="1"/>
          <p:nvPr/>
        </p:nvSpPr>
        <p:spPr>
          <a:xfrm>
            <a:off x="4962542" y="4822723"/>
            <a:ext cx="18214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Anomie and strain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22019F-EF32-11A6-4204-FA422ACDCD55}"/>
              </a:ext>
            </a:extLst>
          </p:cNvPr>
          <p:cNvSpPr txBox="1"/>
          <p:nvPr/>
        </p:nvSpPr>
        <p:spPr>
          <a:xfrm>
            <a:off x="781396" y="4708804"/>
            <a:ext cx="18656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Bonds and attachment models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8855247-FC4C-9501-E45D-98509A4241DB}"/>
              </a:ext>
            </a:extLst>
          </p:cNvPr>
          <p:cNvSpPr txBox="1"/>
          <p:nvPr/>
        </p:nvSpPr>
        <p:spPr>
          <a:xfrm>
            <a:off x="7167715" y="5232024"/>
            <a:ext cx="20535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Feminist perspectives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3A41ED1-632F-77AE-CA06-8265AA998F65}"/>
              </a:ext>
            </a:extLst>
          </p:cNvPr>
          <p:cNvSpPr txBox="1"/>
          <p:nvPr/>
        </p:nvSpPr>
        <p:spPr>
          <a:xfrm>
            <a:off x="4840496" y="5275921"/>
            <a:ext cx="21978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Differential association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66014E6-9977-4839-7AC0-ECAA859568BF}"/>
              </a:ext>
            </a:extLst>
          </p:cNvPr>
          <p:cNvSpPr txBox="1"/>
          <p:nvPr/>
        </p:nvSpPr>
        <p:spPr>
          <a:xfrm>
            <a:off x="4962542" y="5759245"/>
            <a:ext cx="20757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Cultural transmission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53AE4F7-FCF3-7616-C086-40E13F598E80}"/>
              </a:ext>
            </a:extLst>
          </p:cNvPr>
          <p:cNvSpPr txBox="1"/>
          <p:nvPr/>
        </p:nvSpPr>
        <p:spPr>
          <a:xfrm>
            <a:off x="7038317" y="5759245"/>
            <a:ext cx="22417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Race/ethnicity theories</a:t>
            </a:r>
          </a:p>
        </p:txBody>
      </p:sp>
    </p:spTree>
    <p:extLst>
      <p:ext uri="{BB962C8B-B14F-4D97-AF65-F5344CB8AC3E}">
        <p14:creationId xmlns:p14="http://schemas.microsoft.com/office/powerpoint/2010/main" val="2387430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28E36-836D-E40E-F040-6269D95B5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criminals born or made?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D8BB2FD-71DA-D266-4733-CF79618ED3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7510" y="1744881"/>
            <a:ext cx="2932165" cy="1649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139096-D846-8F6D-E04F-F22A365B8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6265" y="1856110"/>
            <a:ext cx="2552700" cy="1790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B2AED72-013A-7D56-EAB3-21DE38BD67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2145" y="1754849"/>
            <a:ext cx="1800225" cy="25336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EE0990-8189-79DB-A52B-4CDD6A158F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982" y="3745595"/>
            <a:ext cx="3800475" cy="23717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0658AB7-4628-B5F8-A283-41B3F175E8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9480" y="3745596"/>
            <a:ext cx="1924050" cy="23717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151448-C969-B6BC-20E7-A7BBE6B93E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5483" y="4521747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0775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AnalogousFromRegularSeedLeftStep">
      <a:dk1>
        <a:srgbClr val="000000"/>
      </a:dk1>
      <a:lt1>
        <a:srgbClr val="FFFFFF"/>
      </a:lt1>
      <a:dk2>
        <a:srgbClr val="243241"/>
      </a:dk2>
      <a:lt2>
        <a:srgbClr val="E8E8E2"/>
      </a:lt2>
      <a:accent1>
        <a:srgbClr val="4D54C3"/>
      </a:accent1>
      <a:accent2>
        <a:srgbClr val="3B74B1"/>
      </a:accent2>
      <a:accent3>
        <a:srgbClr val="4BB3BF"/>
      </a:accent3>
      <a:accent4>
        <a:srgbClr val="3BB18C"/>
      </a:accent4>
      <a:accent5>
        <a:srgbClr val="49B967"/>
      </a:accent5>
      <a:accent6>
        <a:srgbClr val="4CB13B"/>
      </a:accent6>
      <a:hlink>
        <a:srgbClr val="8D872F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410</Words>
  <Application>Microsoft Office PowerPoint</Application>
  <PresentationFormat>Widescreen</PresentationFormat>
  <Paragraphs>86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Calisto MT</vt:lpstr>
      <vt:lpstr>Univers Condensed</vt:lpstr>
      <vt:lpstr>ChronicleVTI</vt:lpstr>
      <vt:lpstr>Defining and exploring crime</vt:lpstr>
      <vt:lpstr>Learning objectives…</vt:lpstr>
      <vt:lpstr>PowerPoint Presentation</vt:lpstr>
      <vt:lpstr>Do different types of crime have different explanations?</vt:lpstr>
      <vt:lpstr>Do explanations of crime need to change over time?</vt:lpstr>
      <vt:lpstr>The blocks of theory (Murphy, 2023)</vt:lpstr>
      <vt:lpstr>MAPPING THE BLOCKS</vt:lpstr>
      <vt:lpstr>PowerPoint Presentation</vt:lpstr>
      <vt:lpstr>Mapping specific theories</vt:lpstr>
      <vt:lpstr>Are criminals born or made?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Defining and exploring crime</dc:title>
  <dc:creator>Laura Knight</dc:creator>
  <cp:lastModifiedBy>Laura Knight</cp:lastModifiedBy>
  <cp:revision>2</cp:revision>
  <dcterms:created xsi:type="dcterms:W3CDTF">2023-10-20T13:25:10Z</dcterms:created>
  <dcterms:modified xsi:type="dcterms:W3CDTF">2023-10-23T15:06:32Z</dcterms:modified>
</cp:coreProperties>
</file>