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60"/>
    <p:restoredTop sz="50067"/>
  </p:normalViewPr>
  <p:slideViewPr>
    <p:cSldViewPr snapToGrid="0" snapToObjects="1">
      <p:cViewPr>
        <p:scale>
          <a:sx n="45" d="100"/>
          <a:sy n="45" d="100"/>
        </p:scale>
        <p:origin x="186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2/25/2020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mazon.co.uk/s/ref=dp_byline_sr_book_1?ie=UTF8&amp;field-author=Charlotte+Ringsmose&amp;text=Charlotte+Ringsmose&amp;sort=relevancerank&amp;search-alias=books-uk"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amazon.co.uk/s/ref=dp_byline_sr_book_2?ie=UTF8&amp;field-author=Grethe+Kragh-M%C3%BCller&amp;text=Grethe+Kragh-M%C3%BCller&amp;sort=relevancerank&amp;search-alias=books-uk"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smtClean="0">
                <a:solidFill>
                  <a:srgbClr val="111111"/>
                </a:solidFill>
                <a:effectLst/>
                <a:latin typeface="Amazon Ember"/>
              </a:rPr>
              <a:t>Nordic Social Pedagogical Approach to Early Years (International Perspectives on Early Childhood Education and Development) </a:t>
            </a:r>
            <a:r>
              <a:rPr lang="en-GB" b="0" i="0" u="none" strike="noStrike" dirty="0" smtClean="0">
                <a:solidFill>
                  <a:srgbClr val="555555"/>
                </a:solidFill>
                <a:effectLst/>
                <a:latin typeface="Amazon Ember"/>
              </a:rPr>
              <a:t>Paperback</a:t>
            </a:r>
            <a:r>
              <a:rPr lang="en-GB" b="1" i="0" dirty="0" smtClean="0">
                <a:solidFill>
                  <a:srgbClr val="111111"/>
                </a:solidFill>
                <a:effectLst/>
                <a:latin typeface="Amazon Ember"/>
              </a:rPr>
              <a:t> </a:t>
            </a:r>
            <a:r>
              <a:rPr lang="en-GB" b="0" i="0" u="none" strike="noStrike" dirty="0" smtClean="0">
                <a:solidFill>
                  <a:srgbClr val="555555"/>
                </a:solidFill>
                <a:effectLst/>
                <a:latin typeface="Amazon Ember"/>
              </a:rPr>
              <a:t>– 11 Jul 2018</a:t>
            </a:r>
            <a:endParaRPr lang="en-GB" b="1" i="0" dirty="0" smtClean="0">
              <a:solidFill>
                <a:srgbClr val="111111"/>
              </a:solidFill>
              <a:effectLst/>
              <a:latin typeface="Amazon Ember"/>
            </a:endParaRPr>
          </a:p>
          <a:p>
            <a:pPr algn="l"/>
            <a:r>
              <a:rPr lang="en-GB" b="0" i="0" dirty="0" smtClean="0">
                <a:solidFill>
                  <a:srgbClr val="111111"/>
                </a:solidFill>
                <a:effectLst/>
                <a:latin typeface="Amazon Ember"/>
              </a:rPr>
              <a:t>by </a:t>
            </a:r>
            <a:r>
              <a:rPr lang="en-GB" b="0" i="0" u="none" strike="noStrike" dirty="0" smtClean="0">
                <a:solidFill>
                  <a:srgbClr val="0066C0"/>
                </a:solidFill>
                <a:effectLst/>
                <a:latin typeface="Amazon Ember"/>
                <a:hlinkClick r:id="rId3"/>
              </a:rPr>
              <a:t>Charlotte </a:t>
            </a:r>
            <a:r>
              <a:rPr lang="en-GB" b="0" i="0" u="none" strike="noStrike" dirty="0" err="1" smtClean="0">
                <a:solidFill>
                  <a:srgbClr val="0066C0"/>
                </a:solidFill>
                <a:effectLst/>
                <a:latin typeface="Amazon Ember"/>
                <a:hlinkClick r:id="rId3"/>
              </a:rPr>
              <a:t>Ringsmose</a:t>
            </a:r>
            <a:r>
              <a:rPr lang="en-GB" b="0" i="0" dirty="0" smtClean="0">
                <a:solidFill>
                  <a:srgbClr val="111111"/>
                </a:solidFill>
                <a:effectLst/>
                <a:latin typeface="Amazon Ember"/>
              </a:rPr>
              <a:t> </a:t>
            </a:r>
            <a:r>
              <a:rPr lang="en-GB" b="0" i="0" dirty="0" smtClean="0">
                <a:solidFill>
                  <a:srgbClr val="555555"/>
                </a:solidFill>
                <a:effectLst/>
                <a:latin typeface="Amazon Ember"/>
              </a:rPr>
              <a:t>(Editor), </a:t>
            </a:r>
            <a:r>
              <a:rPr lang="en-GB" b="0" i="0" u="none" strike="noStrike" dirty="0" err="1" smtClean="0">
                <a:solidFill>
                  <a:srgbClr val="0066C0"/>
                </a:solidFill>
                <a:effectLst/>
                <a:latin typeface="Amazon Ember"/>
                <a:hlinkClick r:id="rId4"/>
              </a:rPr>
              <a:t>Grethe</a:t>
            </a:r>
            <a:r>
              <a:rPr lang="en-GB" b="0" i="0" u="none" strike="noStrike" dirty="0" smtClean="0">
                <a:solidFill>
                  <a:srgbClr val="0066C0"/>
                </a:solidFill>
                <a:effectLst/>
                <a:latin typeface="Amazon Ember"/>
                <a:hlinkClick r:id="rId4"/>
              </a:rPr>
              <a:t> </a:t>
            </a:r>
            <a:r>
              <a:rPr lang="en-GB" b="0" i="0" u="none" strike="noStrike" dirty="0" err="1" smtClean="0">
                <a:solidFill>
                  <a:srgbClr val="0066C0"/>
                </a:solidFill>
                <a:effectLst/>
                <a:latin typeface="Amazon Ember"/>
                <a:hlinkClick r:id="rId4"/>
              </a:rPr>
              <a:t>Kragh</a:t>
            </a:r>
            <a:r>
              <a:rPr lang="en-GB" b="0" i="0" u="none" strike="noStrike" dirty="0" smtClean="0">
                <a:solidFill>
                  <a:srgbClr val="0066C0"/>
                </a:solidFill>
                <a:effectLst/>
                <a:latin typeface="Amazon Ember"/>
                <a:hlinkClick r:id="rId4"/>
              </a:rPr>
              <a:t>-Müller</a:t>
            </a:r>
            <a:r>
              <a:rPr lang="en-GB" b="0" i="0" dirty="0" smtClean="0">
                <a:solidFill>
                  <a:srgbClr val="111111"/>
                </a:solidFill>
                <a:effectLst/>
                <a:latin typeface="Amazon Ember"/>
              </a:rPr>
              <a:t> </a:t>
            </a:r>
            <a:r>
              <a:rPr lang="en-GB" b="0" i="0" dirty="0" smtClean="0">
                <a:solidFill>
                  <a:srgbClr val="555555"/>
                </a:solidFill>
                <a:effectLst/>
                <a:latin typeface="Amazon Ember"/>
              </a:rPr>
              <a:t>(Editor)</a:t>
            </a:r>
            <a:endParaRPr lang="en-GB" b="0" i="0" dirty="0" smtClean="0">
              <a:solidFill>
                <a:srgbClr val="111111"/>
              </a:solidFill>
              <a:effectLst/>
              <a:latin typeface="Amazon Ember"/>
            </a:endParaRPr>
          </a:p>
          <a:p>
            <a:endParaRPr lang="en-GB"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2656952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it too adult led – adult directed?</a:t>
            </a:r>
          </a:p>
          <a:p>
            <a:r>
              <a:rPr lang="en-GB" dirty="0" smtClean="0"/>
              <a:t>What does independence</a:t>
            </a:r>
            <a:r>
              <a:rPr lang="en-GB" baseline="0" dirty="0" smtClean="0"/>
              <a:t> mean in relation to education?</a:t>
            </a:r>
          </a:p>
          <a:p>
            <a:r>
              <a:rPr lang="en-GB" baseline="0" dirty="0" smtClean="0"/>
              <a:t>Consider intrinsically motivated play – does this happen- why not?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60722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222799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 Norman (2017) The Sociology of Early Childhood: Critical Perspectives. London: Sage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309585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Drakeford, M. (2007) ‘Social justice in a devolved Wales’ Benefits, Volume 15, Number 2, pp. 171–178.</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959323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Thompsons PCS analysis – Personal – Cultural and Structural influences</a:t>
            </a:r>
          </a:p>
          <a:p>
            <a:r>
              <a:rPr lang="en-GB" dirty="0" smtClean="0"/>
              <a:t>Neil Thompson designed a model for addressing social disadvantage, including discrimination and poverty: PCS analysis (Thompson, 1997, 2006). This has been influential in social work and also fits well with the </a:t>
            </a:r>
            <a:r>
              <a:rPr lang="en-GB" dirty="0" err="1" smtClean="0"/>
              <a:t>Rimmer</a:t>
            </a:r>
            <a:r>
              <a:rPr lang="en-GB" dirty="0" smtClean="0"/>
              <a:t> pyramid, which you will read about below. Thompson suggests that individuals are affected by what he calls personal, cultural and structural influences that come together to impact on how we fit into the social world. What Thompson calls ‘cultural’ influences encompass broader shared approaches – such as what is seen as acceptable behaviour. Structural issues refer to the ‘bigger picture’ of how society is organised and include aspects such as government policy and the shape of the welfare state.</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059488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Researchgate.net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155603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913866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2/25/2020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FB3_zMwHods" TargetMode="External"/><Relationship Id="rId2" Type="http://schemas.openxmlformats.org/officeDocument/2006/relationships/hyperlink" Target="https://www.youtube.com/watch?v=BlfJMFtHjbw"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oecd.org/dataoecd/23/36/31672150.pdf"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2540" y="4635795"/>
            <a:ext cx="2025234" cy="646331"/>
          </a:xfrm>
          <a:prstGeom prst="rect">
            <a:avLst/>
          </a:prstGeom>
          <a:noFill/>
        </p:spPr>
        <p:txBody>
          <a:bodyPr wrap="none" rtlCol="0">
            <a:spAutoFit/>
          </a:bodyPr>
          <a:lstStyle/>
          <a:p>
            <a:r>
              <a:rPr lang="en-GB" sz="3600" dirty="0" smtClean="0">
                <a:solidFill>
                  <a:schemeClr val="bg1"/>
                </a:solidFill>
              </a:rPr>
              <a:t>Lecture  3</a:t>
            </a:r>
            <a:endParaRPr lang="en-GB" sz="3600" dirty="0">
              <a:solidFill>
                <a:schemeClr val="bg1"/>
              </a:solidFill>
            </a:endParaRPr>
          </a:p>
        </p:txBody>
      </p:sp>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3387" y="663388"/>
            <a:ext cx="8139953" cy="7571303"/>
          </a:xfrm>
          <a:prstGeom prst="rect">
            <a:avLst/>
          </a:prstGeom>
          <a:noFill/>
        </p:spPr>
        <p:txBody>
          <a:bodyPr wrap="square" rtlCol="0">
            <a:spAutoFit/>
          </a:bodyPr>
          <a:lstStyle/>
          <a:p>
            <a:r>
              <a:rPr lang="en-GB" dirty="0" smtClean="0"/>
              <a:t>Evaluation of the Nordic approach to Early Years Practice:</a:t>
            </a:r>
          </a:p>
          <a:p>
            <a:endParaRPr lang="en-GB" dirty="0" smtClean="0"/>
          </a:p>
          <a:p>
            <a:pPr marL="285750" indent="-285750">
              <a:buFont typeface="Wingdings" panose="05000000000000000000" pitchFamily="2" charset="2"/>
              <a:buChar char="v"/>
            </a:pPr>
            <a:r>
              <a:rPr lang="en-GB" dirty="0" smtClean="0"/>
              <a:t>Socio- cultural theoretical stance</a:t>
            </a:r>
          </a:p>
          <a:p>
            <a:pPr marL="285750" indent="-285750">
              <a:buFont typeface="Wingdings" panose="05000000000000000000" pitchFamily="2" charset="2"/>
              <a:buChar char="v"/>
            </a:pPr>
            <a:r>
              <a:rPr lang="en-GB" dirty="0" smtClean="0"/>
              <a:t>Children grow through interaction and communication in shared activity</a:t>
            </a:r>
          </a:p>
          <a:p>
            <a:pPr marL="742950" lvl="1" indent="-285750">
              <a:buFont typeface="Wingdings" panose="05000000000000000000" pitchFamily="2" charset="2"/>
              <a:buChar char="v"/>
            </a:pPr>
            <a:r>
              <a:rPr lang="en-GB" dirty="0" smtClean="0"/>
              <a:t>Emphasis on play relationships and outdoor life.</a:t>
            </a:r>
          </a:p>
          <a:p>
            <a:pPr marL="742950" lvl="1" indent="-285750">
              <a:buFont typeface="Wingdings" panose="05000000000000000000" pitchFamily="2" charset="2"/>
              <a:buChar char="v"/>
            </a:pPr>
            <a:r>
              <a:rPr lang="en-GB" dirty="0" smtClean="0"/>
              <a:t>OECD(Organisation for Economic Cooperation and Development ) Report </a:t>
            </a:r>
            <a:r>
              <a:rPr lang="en-GB" i="1" dirty="0" smtClean="0"/>
              <a:t>Starting Strong (</a:t>
            </a:r>
            <a:r>
              <a:rPr lang="en-GB" dirty="0" smtClean="0"/>
              <a:t>2006)</a:t>
            </a:r>
          </a:p>
          <a:p>
            <a:pPr marL="742950" lvl="1" indent="-285750">
              <a:buFont typeface="Wingdings" panose="05000000000000000000" pitchFamily="2" charset="2"/>
              <a:buChar char="v"/>
            </a:pPr>
            <a:r>
              <a:rPr lang="en-GB" dirty="0" smtClean="0"/>
              <a:t>Identifies two trends 1) English /French tradition emphasise the child-care culture as </a:t>
            </a:r>
            <a:r>
              <a:rPr lang="en-GB" b="1" dirty="0" smtClean="0"/>
              <a:t>Pre-School. </a:t>
            </a:r>
            <a:r>
              <a:rPr lang="en-GB" dirty="0" smtClean="0"/>
              <a:t>2) Nordic tradition – Socio education approach with a focus on play – relationships and outdoor life.</a:t>
            </a:r>
          </a:p>
          <a:p>
            <a:pPr marL="742950" lvl="1" indent="-285750">
              <a:buFont typeface="Wingdings" panose="05000000000000000000" pitchFamily="2" charset="2"/>
              <a:buChar char="v"/>
            </a:pPr>
            <a:r>
              <a:rPr lang="en-GB" dirty="0" smtClean="0"/>
              <a:t>Setting are homely</a:t>
            </a:r>
          </a:p>
          <a:p>
            <a:pPr marL="742950" lvl="1" indent="-285750">
              <a:buFont typeface="Wingdings" panose="05000000000000000000" pitchFamily="2" charset="2"/>
              <a:buChar char="v"/>
            </a:pPr>
            <a:r>
              <a:rPr lang="en-GB" dirty="0" smtClean="0"/>
              <a:t>Settings have ‘pillow rooms/tumble rooms’ These allow children to withdraw from adult supervision to engage in rough and tumble play.</a:t>
            </a:r>
          </a:p>
          <a:p>
            <a:pPr marL="742950" lvl="1" indent="-285750">
              <a:buFont typeface="Wingdings" panose="05000000000000000000" pitchFamily="2" charset="2"/>
              <a:buChar char="v"/>
            </a:pPr>
            <a:r>
              <a:rPr lang="en-GB" dirty="0" smtClean="0"/>
              <a:t>Educational content is informal</a:t>
            </a:r>
          </a:p>
          <a:p>
            <a:pPr marL="742950" lvl="1" indent="-285750">
              <a:buFont typeface="Wingdings" panose="05000000000000000000" pitchFamily="2" charset="2"/>
              <a:buChar char="v"/>
            </a:pPr>
            <a:r>
              <a:rPr lang="en-GB" dirty="0" smtClean="0"/>
              <a:t>Pedagogues' have both professional but personal relationships with the children</a:t>
            </a:r>
          </a:p>
          <a:p>
            <a:pPr marL="742950" lvl="1" indent="-285750">
              <a:buFont typeface="Wingdings" panose="05000000000000000000" pitchFamily="2" charset="2"/>
              <a:buChar char="v"/>
            </a:pPr>
            <a:r>
              <a:rPr lang="en-GB" dirty="0" smtClean="0"/>
              <a:t>Children make continuous choices –</a:t>
            </a:r>
          </a:p>
          <a:p>
            <a:pPr marL="742950" lvl="1" indent="-285750">
              <a:buFont typeface="Wingdings" panose="05000000000000000000" pitchFamily="2" charset="2"/>
              <a:buChar char="v"/>
            </a:pPr>
            <a:r>
              <a:rPr lang="en-GB" dirty="0" smtClean="0"/>
              <a:t>Theme less </a:t>
            </a:r>
            <a:r>
              <a:rPr lang="en-GB" dirty="0" smtClean="0"/>
              <a:t>curriculum- Intrinsically motivated- not due to learning content.</a:t>
            </a:r>
          </a:p>
          <a:p>
            <a:pPr marL="742950" lvl="1" indent="-285750">
              <a:buFont typeface="Wingdings" panose="05000000000000000000" pitchFamily="2" charset="2"/>
              <a:buChar char="v"/>
            </a:pPr>
            <a:endParaRPr lang="en-GB" dirty="0" smtClean="0"/>
          </a:p>
          <a:p>
            <a:pPr marL="742950" lvl="1" indent="-285750">
              <a:buFont typeface="Wingdings" panose="05000000000000000000" pitchFamily="2" charset="2"/>
              <a:buChar char="v"/>
            </a:pP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7431188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5423" y="776177"/>
            <a:ext cx="8123275" cy="7848302"/>
          </a:xfrm>
          <a:prstGeom prst="rect">
            <a:avLst/>
          </a:prstGeom>
          <a:noFill/>
        </p:spPr>
        <p:txBody>
          <a:bodyPr wrap="square" rtlCol="0">
            <a:spAutoFit/>
          </a:bodyPr>
          <a:lstStyle/>
          <a:p>
            <a:pPr marL="285750" indent="-285750">
              <a:buFont typeface="Wingdings" panose="05000000000000000000" pitchFamily="2" charset="2"/>
              <a:buChar char="v"/>
            </a:pPr>
            <a:r>
              <a:rPr lang="en-GB" dirty="0" smtClean="0"/>
              <a:t>Children have the latitude to solve own problems and or resolve own conflicts</a:t>
            </a:r>
          </a:p>
          <a:p>
            <a:pPr marL="285750" indent="-285750">
              <a:buFont typeface="Wingdings" panose="05000000000000000000" pitchFamily="2" charset="2"/>
              <a:buChar char="v"/>
            </a:pPr>
            <a:r>
              <a:rPr lang="en-GB" dirty="0" smtClean="0"/>
              <a:t>The curriculum is flexible</a:t>
            </a:r>
          </a:p>
          <a:p>
            <a:pPr marL="285750" indent="-285750">
              <a:buFont typeface="Wingdings" panose="05000000000000000000" pitchFamily="2" charset="2"/>
              <a:buChar char="v"/>
            </a:pPr>
            <a:r>
              <a:rPr lang="en-GB" dirty="0" smtClean="0"/>
              <a:t>There is no excessive adult supervision or control</a:t>
            </a:r>
          </a:p>
          <a:p>
            <a:pPr marL="285750" indent="-285750">
              <a:buFont typeface="Wingdings" panose="05000000000000000000" pitchFamily="2" charset="2"/>
              <a:buChar char="v"/>
            </a:pPr>
            <a:r>
              <a:rPr lang="en-GB" dirty="0" smtClean="0"/>
              <a:t>Vygotsky (2004)  thinking is further developed by both Holtz camp (2005) and Dreier (</a:t>
            </a:r>
            <a:r>
              <a:rPr lang="en-GB" dirty="0" smtClean="0"/>
              <a:t>2008, cited in </a:t>
            </a:r>
            <a:r>
              <a:rPr lang="en-GB" dirty="0" smtClean="0"/>
              <a:t>R</a:t>
            </a:r>
            <a:r>
              <a:rPr lang="en-GB" dirty="0" smtClean="0"/>
              <a:t>ingmose and </a:t>
            </a:r>
            <a:r>
              <a:rPr lang="en-GB" dirty="0" err="1" smtClean="0"/>
              <a:t>Kragh</a:t>
            </a:r>
            <a:r>
              <a:rPr lang="en-GB" dirty="0" smtClean="0"/>
              <a:t>-Muller, 2017) </a:t>
            </a:r>
            <a:r>
              <a:rPr lang="en-GB" dirty="0" smtClean="0"/>
              <a:t>where development is interlinked with culture and society.</a:t>
            </a:r>
          </a:p>
          <a:p>
            <a:pPr marL="285750" indent="-285750">
              <a:buFont typeface="Wingdings" panose="05000000000000000000" pitchFamily="2" charset="2"/>
              <a:buChar char="v"/>
            </a:pPr>
            <a:r>
              <a:rPr lang="en-GB" dirty="0" smtClean="0"/>
              <a:t>Children at play enables Pedagogues to complete paperwork, or to observer children.</a:t>
            </a:r>
          </a:p>
          <a:p>
            <a:pPr marL="285750" indent="-285750">
              <a:buFont typeface="Wingdings" panose="05000000000000000000" pitchFamily="2" charset="2"/>
              <a:buChar char="v"/>
            </a:pPr>
            <a:r>
              <a:rPr lang="en-GB" dirty="0" smtClean="0"/>
              <a:t>Children's play with peers is seen as essential for their development.</a:t>
            </a:r>
          </a:p>
          <a:p>
            <a:pPr marL="285750" indent="-285750">
              <a:buFont typeface="Wingdings" panose="05000000000000000000" pitchFamily="2" charset="2"/>
              <a:buChar char="v"/>
            </a:pPr>
            <a:r>
              <a:rPr lang="en-GB" dirty="0" smtClean="0"/>
              <a:t>Access to the outdoors is seen as an essential ingredient for children's health and well being</a:t>
            </a:r>
          </a:p>
          <a:p>
            <a:pPr marL="285750" indent="-285750">
              <a:buFont typeface="Wingdings" panose="05000000000000000000" pitchFamily="2" charset="2"/>
              <a:buChar char="v"/>
            </a:pPr>
            <a:r>
              <a:rPr lang="en-GB" dirty="0" smtClean="0"/>
              <a:t>Nordic settings are seen as the child’s second home.</a:t>
            </a:r>
          </a:p>
          <a:p>
            <a:pPr marL="285750" indent="-285750">
              <a:buFont typeface="Wingdings" panose="05000000000000000000" pitchFamily="2" charset="2"/>
              <a:buChar char="v"/>
            </a:pPr>
            <a:r>
              <a:rPr lang="en-GB" dirty="0" smtClean="0"/>
              <a:t>Pedagogues are extremely resistant to terms such as School, classrooms and Teachers.</a:t>
            </a:r>
          </a:p>
          <a:p>
            <a:pPr marL="285750" indent="-285750">
              <a:buFont typeface="Wingdings" panose="05000000000000000000" pitchFamily="2" charset="2"/>
              <a:buChar char="v"/>
            </a:pPr>
            <a:r>
              <a:rPr lang="en-GB" dirty="0" smtClean="0"/>
              <a:t>Pedagogues have a high level of freedom to plan as they see fit based upon what  educational aspect is relevant or specific to that setting- what is their priority.</a:t>
            </a:r>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18316585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6447" y="850605"/>
            <a:ext cx="8250865" cy="7694414"/>
          </a:xfrm>
          <a:prstGeom prst="rect">
            <a:avLst/>
          </a:prstGeom>
          <a:noFill/>
        </p:spPr>
        <p:txBody>
          <a:bodyPr wrap="square" rtlCol="0">
            <a:spAutoFit/>
          </a:bodyPr>
          <a:lstStyle/>
          <a:p>
            <a:pPr algn="ctr"/>
            <a:r>
              <a:rPr lang="en-GB" sz="2000" b="1" dirty="0" smtClean="0"/>
              <a:t>The Reggio approach to professional Early Years practice</a:t>
            </a:r>
          </a:p>
          <a:p>
            <a:endParaRPr lang="en-GB" dirty="0"/>
          </a:p>
          <a:p>
            <a:endParaRPr lang="en-GB" dirty="0" smtClean="0"/>
          </a:p>
          <a:p>
            <a:pPr marL="342900" indent="-342900">
              <a:buFont typeface="Wingdings" panose="05000000000000000000" pitchFamily="2" charset="2"/>
              <a:buChar char="v"/>
            </a:pPr>
            <a:r>
              <a:rPr lang="en-GB" sz="2000" dirty="0" smtClean="0"/>
              <a:t>The </a:t>
            </a:r>
            <a:r>
              <a:rPr lang="en-GB" sz="2000" dirty="0"/>
              <a:t>approach is grounded </a:t>
            </a:r>
            <a:r>
              <a:rPr lang="en-GB" sz="2000" dirty="0" smtClean="0"/>
              <a:t>in </a:t>
            </a:r>
            <a:r>
              <a:rPr lang="en-GB" sz="2000" dirty="0" err="1" smtClean="0"/>
              <a:t>Malaguzzi’s</a:t>
            </a:r>
            <a:r>
              <a:rPr lang="en-GB" sz="2000" dirty="0" smtClean="0"/>
              <a:t> </a:t>
            </a:r>
            <a:r>
              <a:rPr lang="en-GB" sz="2000" dirty="0"/>
              <a:t>deep sensitivity to children’s potentialities to express themselves and learn by using different </a:t>
            </a:r>
            <a:r>
              <a:rPr lang="en-GB" sz="2000" dirty="0" smtClean="0"/>
              <a:t>symbolic codes </a:t>
            </a:r>
            <a:r>
              <a:rPr lang="en-GB" sz="2000" dirty="0"/>
              <a:t>and is connected to an eclectic combination of Piagetian psychology, </a:t>
            </a:r>
            <a:endParaRPr lang="en-GB" sz="2000" dirty="0" smtClean="0"/>
          </a:p>
          <a:p>
            <a:r>
              <a:rPr lang="en-GB" sz="2000" dirty="0" smtClean="0"/>
              <a:t>     Bruner’s </a:t>
            </a:r>
            <a:r>
              <a:rPr lang="en-GB" sz="2000" dirty="0"/>
              <a:t>socio-constructivism, </a:t>
            </a:r>
            <a:endParaRPr lang="en-GB" sz="2000" dirty="0" smtClean="0"/>
          </a:p>
          <a:p>
            <a:r>
              <a:rPr lang="en-GB" sz="2000" dirty="0" smtClean="0"/>
              <a:t>     And Gardner’s </a:t>
            </a:r>
            <a:r>
              <a:rPr lang="en-GB" sz="2000" dirty="0"/>
              <a:t>theory of multiple intelligences. </a:t>
            </a:r>
          </a:p>
          <a:p>
            <a:r>
              <a:rPr lang="en-GB" sz="2000" dirty="0" smtClean="0"/>
              <a:t>The Reggio Approach is a collection of Values and Principles</a:t>
            </a:r>
            <a:endParaRPr lang="en-GB" sz="2000" dirty="0"/>
          </a:p>
          <a:p>
            <a:r>
              <a:rPr lang="en-GB" sz="2000" dirty="0" smtClean="0"/>
              <a:t>The </a:t>
            </a:r>
            <a:r>
              <a:rPr lang="en-GB" sz="2000" dirty="0"/>
              <a:t>driving principles include unique conceptions of </a:t>
            </a:r>
            <a:endParaRPr lang="en-GB" sz="2000" dirty="0" smtClean="0"/>
          </a:p>
          <a:p>
            <a:pPr marL="342900" indent="-342900">
              <a:buAutoNum type="alphaLcParenBoth"/>
            </a:pPr>
            <a:r>
              <a:rPr lang="en-GB" sz="2000" dirty="0" smtClean="0"/>
              <a:t>the </a:t>
            </a:r>
            <a:r>
              <a:rPr lang="en-GB" sz="2000" dirty="0"/>
              <a:t>image of the child; </a:t>
            </a:r>
            <a:endParaRPr lang="en-GB" sz="2000" dirty="0" smtClean="0"/>
          </a:p>
          <a:p>
            <a:pPr marL="342900" indent="-342900">
              <a:buAutoNum type="alphaLcParenBoth"/>
            </a:pPr>
            <a:r>
              <a:rPr lang="en-GB" sz="2000" dirty="0" smtClean="0"/>
              <a:t> </a:t>
            </a:r>
            <a:r>
              <a:rPr lang="en-GB" sz="2000" dirty="0"/>
              <a:t>the roles of parents, space, time and the community; </a:t>
            </a:r>
            <a:endParaRPr lang="en-GB" sz="2000" dirty="0" smtClean="0"/>
          </a:p>
          <a:p>
            <a:pPr marL="342900" indent="-342900">
              <a:buAutoNum type="alphaLcParenBoth"/>
            </a:pPr>
            <a:r>
              <a:rPr lang="en-GB" sz="2000" dirty="0" smtClean="0"/>
              <a:t> </a:t>
            </a:r>
            <a:r>
              <a:rPr lang="en-GB" sz="2000" dirty="0"/>
              <a:t>documentation; </a:t>
            </a:r>
            <a:endParaRPr lang="en-GB" sz="2000" dirty="0" smtClean="0"/>
          </a:p>
          <a:p>
            <a:pPr marL="342900" indent="-342900">
              <a:buAutoNum type="alphaLcParenBoth"/>
            </a:pPr>
            <a:r>
              <a:rPr lang="en-GB" sz="2000" dirty="0" smtClean="0"/>
              <a:t> </a:t>
            </a:r>
            <a:r>
              <a:rPr lang="en-GB" sz="2000" dirty="0"/>
              <a:t>cooperation; (e) collaboration; (f) projects </a:t>
            </a:r>
            <a:endParaRPr lang="en-GB" sz="2000" dirty="0" smtClean="0"/>
          </a:p>
          <a:p>
            <a:r>
              <a:rPr lang="en-GB" sz="2000" dirty="0" smtClean="0"/>
              <a:t>and </a:t>
            </a:r>
            <a:r>
              <a:rPr lang="en-GB" sz="2000" dirty="0"/>
              <a:t>(g) attention to the visual arts (Morrow 2010). </a:t>
            </a:r>
            <a:endParaRPr lang="en-GB" sz="2000"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1202344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1628" y="903768"/>
            <a:ext cx="8165805" cy="2554545"/>
          </a:xfrm>
          <a:prstGeom prst="rect">
            <a:avLst/>
          </a:prstGeom>
          <a:noFill/>
        </p:spPr>
        <p:txBody>
          <a:bodyPr wrap="square" rtlCol="0">
            <a:spAutoFit/>
          </a:bodyPr>
          <a:lstStyle/>
          <a:p>
            <a:endParaRPr lang="en-GB" sz="2000" dirty="0" smtClean="0">
              <a:solidFill>
                <a:srgbClr val="333333"/>
              </a:solidFill>
            </a:endParaRPr>
          </a:p>
          <a:p>
            <a:pPr marL="342900" indent="-342900">
              <a:buFont typeface="Wingdings" panose="05000000000000000000" pitchFamily="2" charset="2"/>
              <a:buChar char="v"/>
            </a:pPr>
            <a:r>
              <a:rPr lang="en-GB" sz="2000" dirty="0" smtClean="0">
                <a:solidFill>
                  <a:srgbClr val="333333"/>
                </a:solidFill>
              </a:rPr>
              <a:t>This approach is an ever evolving experience.</a:t>
            </a:r>
          </a:p>
          <a:p>
            <a:pPr marL="342900" indent="-342900">
              <a:buFont typeface="Wingdings" panose="05000000000000000000" pitchFamily="2" charset="2"/>
              <a:buChar char="v"/>
            </a:pPr>
            <a:r>
              <a:rPr lang="en-GB" sz="2000" dirty="0" smtClean="0">
                <a:solidFill>
                  <a:srgbClr val="333333"/>
                </a:solidFill>
              </a:rPr>
              <a:t>It provides opportunities for continuous growth and development- to engage with discovery and invention.</a:t>
            </a:r>
          </a:p>
          <a:p>
            <a:pPr marL="342900" indent="-342900">
              <a:buFont typeface="Wingdings" panose="05000000000000000000" pitchFamily="2" charset="2"/>
              <a:buChar char="v"/>
            </a:pPr>
            <a:r>
              <a:rPr lang="en-GB" sz="2000" dirty="0" smtClean="0">
                <a:solidFill>
                  <a:srgbClr val="333333"/>
                </a:solidFill>
              </a:rPr>
              <a:t>This </a:t>
            </a:r>
            <a:r>
              <a:rPr lang="en-GB" sz="2000" dirty="0">
                <a:solidFill>
                  <a:srgbClr val="333333"/>
                </a:solidFill>
              </a:rPr>
              <a:t>conceptualization rejects the notion of measuring children’s educational outcomes because, ‘a predictor that predetermines the result … becomes a sort of prison for the child and for the teacher, and for the human being’ (Rinaldi 2006, 143).</a:t>
            </a:r>
            <a:endParaRPr lang="en-GB" sz="2000" dirty="0"/>
          </a:p>
        </p:txBody>
      </p:sp>
    </p:spTree>
    <p:extLst>
      <p:ext uri="{BB962C8B-B14F-4D97-AF65-F5344CB8AC3E}">
        <p14:creationId xmlns:p14="http://schemas.microsoft.com/office/powerpoint/2010/main" val="1327938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6809" y="988828"/>
            <a:ext cx="7846828" cy="4154984"/>
          </a:xfrm>
          <a:prstGeom prst="rect">
            <a:avLst/>
          </a:prstGeom>
          <a:noFill/>
        </p:spPr>
        <p:txBody>
          <a:bodyPr wrap="square" rtlCol="0">
            <a:spAutoFit/>
          </a:bodyPr>
          <a:lstStyle/>
          <a:p>
            <a:r>
              <a:rPr lang="en-GB" sz="2400" dirty="0" smtClean="0"/>
              <a:t>The </a:t>
            </a:r>
            <a:r>
              <a:rPr lang="en-GB" sz="2400" dirty="0"/>
              <a:t>philosophical approach in Reggio Emilia pedagogy supports communicating education in diverse ways with writing where words and images interweave to make the educational approach adopted visible and perceptible. This is a new, hybrid language based on competencies unknown in traditional training for teachers, cross-bordering into new forms of knowledge to declare and underline the importance of an aesthetic dimension in teaching and learning. (Reggio Children, 2008, page ii) This methodological statement is signed by the collective name of “Reggio Children,” indicating a shared orient</a:t>
            </a:r>
          </a:p>
        </p:txBody>
      </p:sp>
    </p:spTree>
    <p:extLst>
      <p:ext uri="{BB962C8B-B14F-4D97-AF65-F5344CB8AC3E}">
        <p14:creationId xmlns:p14="http://schemas.microsoft.com/office/powerpoint/2010/main" val="39489195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4038" y="517082"/>
            <a:ext cx="8474148" cy="7602081"/>
          </a:xfrm>
          <a:prstGeom prst="rect">
            <a:avLst/>
          </a:prstGeom>
          <a:noFill/>
        </p:spPr>
        <p:txBody>
          <a:bodyPr wrap="square" rtlCol="0">
            <a:spAutoFit/>
          </a:bodyPr>
          <a:lstStyle/>
          <a:p>
            <a:pPr algn="ctr"/>
            <a:r>
              <a:rPr lang="en-GB" sz="2000" b="1" dirty="0" smtClean="0"/>
              <a:t>The High Scope approach to  professional Early Years Practice</a:t>
            </a:r>
          </a:p>
          <a:p>
            <a:endParaRPr lang="en-GB" dirty="0"/>
          </a:p>
          <a:p>
            <a:endParaRPr lang="en-GB" dirty="0" smtClean="0"/>
          </a:p>
          <a:p>
            <a:r>
              <a:rPr lang="en-GB" dirty="0">
                <a:hlinkClick r:id="rId2"/>
              </a:rPr>
              <a:t>https://</a:t>
            </a:r>
            <a:r>
              <a:rPr lang="en-GB" dirty="0" smtClean="0">
                <a:hlinkClick r:id="rId2"/>
              </a:rPr>
              <a:t>www.youtube.com/watch?v=BlfJMFtHjbw</a:t>
            </a:r>
            <a:endParaRPr lang="en-GB" dirty="0" smtClean="0"/>
          </a:p>
          <a:p>
            <a:endParaRPr lang="en-GB" dirty="0" smtClean="0"/>
          </a:p>
          <a:p>
            <a:endParaRPr lang="en-GB" dirty="0"/>
          </a:p>
          <a:p>
            <a:endParaRPr lang="en-GB" dirty="0" smtClean="0"/>
          </a:p>
          <a:p>
            <a:endParaRPr lang="en-GB" dirty="0"/>
          </a:p>
          <a:p>
            <a:r>
              <a:rPr lang="en-GB" dirty="0"/>
              <a:t>The return on investment in high-quality preschool: Larry </a:t>
            </a:r>
            <a:r>
              <a:rPr lang="en-GB" dirty="0" err="1"/>
              <a:t>Schweinhart</a:t>
            </a:r>
            <a:r>
              <a:rPr lang="en-GB" dirty="0"/>
              <a:t> at </a:t>
            </a:r>
            <a:r>
              <a:rPr lang="en-GB" dirty="0" err="1"/>
              <a:t>TEDxMiamiUniversity</a:t>
            </a:r>
            <a:endParaRPr lang="en-GB" dirty="0" smtClean="0"/>
          </a:p>
          <a:p>
            <a:endParaRPr lang="en-GB" dirty="0"/>
          </a:p>
          <a:p>
            <a:endParaRPr lang="en-GB" dirty="0" smtClean="0"/>
          </a:p>
          <a:p>
            <a:r>
              <a:rPr lang="en-GB" dirty="0">
                <a:hlinkClick r:id="rId3"/>
              </a:rPr>
              <a:t>https://</a:t>
            </a:r>
            <a:r>
              <a:rPr lang="en-GB" dirty="0" smtClean="0">
                <a:hlinkClick r:id="rId3"/>
              </a:rPr>
              <a:t>www.youtube.com/watch?v=FB3_zMwHods</a:t>
            </a:r>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1025" name="Picture 1" descr="AGF-l7-2O9LFxajWApV6cHzaz5bZxMpaQ-MR4F2eeA=s88-c-k-c0x00ffffff-no-rj"/>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838200" cy="83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26233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Exploration of own skills</a:t>
            </a:r>
            <a:endParaRPr lang="en-GB" dirty="0"/>
          </a:p>
        </p:txBody>
      </p:sp>
      <p:sp>
        <p:nvSpPr>
          <p:cNvPr id="3" name="TextBox 2"/>
          <p:cNvSpPr txBox="1"/>
          <p:nvPr/>
        </p:nvSpPr>
        <p:spPr>
          <a:xfrm>
            <a:off x="1073888" y="1265274"/>
            <a:ext cx="7814931" cy="4031873"/>
          </a:xfrm>
          <a:prstGeom prst="rect">
            <a:avLst/>
          </a:prstGeom>
          <a:noFill/>
        </p:spPr>
        <p:txBody>
          <a:bodyPr wrap="square" rtlCol="0">
            <a:spAutoFit/>
          </a:bodyPr>
          <a:lstStyle/>
          <a:p>
            <a:r>
              <a:rPr lang="en-GB" sz="3200" dirty="0" smtClean="0"/>
              <a:t>Take 10 minutes to reflect upon your own skills</a:t>
            </a:r>
          </a:p>
          <a:p>
            <a:r>
              <a:rPr lang="en-GB" sz="3200" dirty="0" smtClean="0"/>
              <a:t>How do you encourage children to learn?</a:t>
            </a:r>
          </a:p>
          <a:p>
            <a:r>
              <a:rPr lang="en-GB" sz="3200" dirty="0" smtClean="0"/>
              <a:t>How do you support children to become independent?</a:t>
            </a:r>
          </a:p>
          <a:p>
            <a:r>
              <a:rPr lang="en-GB" sz="3200" dirty="0" smtClean="0"/>
              <a:t>Consider whether the current curriculum framework supports you as practitioners to be able to achieve these goals.</a:t>
            </a:r>
            <a:endParaRPr lang="en-GB" sz="3200" dirty="0"/>
          </a:p>
        </p:txBody>
      </p:sp>
    </p:spTree>
    <p:extLst>
      <p:ext uri="{BB962C8B-B14F-4D97-AF65-F5344CB8AC3E}">
        <p14:creationId xmlns:p14="http://schemas.microsoft.com/office/powerpoint/2010/main" val="22178421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 the political issues relating to children’s services.</a:t>
            </a:r>
            <a:endParaRPr lang="en-GB" dirty="0"/>
          </a:p>
        </p:txBody>
      </p:sp>
      <p:sp>
        <p:nvSpPr>
          <p:cNvPr id="3" name="TextBox 2"/>
          <p:cNvSpPr txBox="1"/>
          <p:nvPr/>
        </p:nvSpPr>
        <p:spPr>
          <a:xfrm>
            <a:off x="170121" y="1424763"/>
            <a:ext cx="8973879" cy="4801314"/>
          </a:xfrm>
          <a:prstGeom prst="rect">
            <a:avLst/>
          </a:prstGeom>
          <a:noFill/>
        </p:spPr>
        <p:txBody>
          <a:bodyPr wrap="square" rtlCol="0">
            <a:spAutoFit/>
          </a:bodyPr>
          <a:lstStyle/>
          <a:p>
            <a:r>
              <a:rPr lang="en-GB" sz="2400" dirty="0" smtClean="0"/>
              <a:t>OECD countries have increased investment in early intervention (OECD, 2009).</a:t>
            </a:r>
          </a:p>
          <a:p>
            <a:r>
              <a:rPr lang="en-GB" sz="2400" dirty="0" smtClean="0"/>
              <a:t>Consider New Labour- targeting socially disadvantaged communities and families to reduce social  exclusion. The government was concerned that stable family homes were not keeping apace with vulnerable family formations. This was a change in strategy as it placed responsibility upon parents for their own children. And is </a:t>
            </a:r>
            <a:r>
              <a:rPr lang="en-GB" sz="2400" dirty="0" smtClean="0"/>
              <a:t>known </a:t>
            </a:r>
            <a:r>
              <a:rPr lang="en-GB" sz="2400" dirty="0" smtClean="0"/>
              <a:t>as a broad approach. (Rodger, 2012)</a:t>
            </a:r>
          </a:p>
          <a:p>
            <a:r>
              <a:rPr lang="en-GB" sz="2400" dirty="0" smtClean="0"/>
              <a:t>Little et al. (2002) explains how government have looked to redefine the relationships between the state- young children and families, by providing social support, regulations,  surveillance and early intervention.</a:t>
            </a:r>
          </a:p>
          <a:p>
            <a:endParaRPr lang="en-GB" dirty="0"/>
          </a:p>
        </p:txBody>
      </p:sp>
    </p:spTree>
    <p:extLst>
      <p:ext uri="{BB962C8B-B14F-4D97-AF65-F5344CB8AC3E}">
        <p14:creationId xmlns:p14="http://schemas.microsoft.com/office/powerpoint/2010/main" val="16099319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Children’s Health and Well-being.</a:t>
            </a:r>
            <a:endParaRPr lang="en-GB" dirty="0"/>
          </a:p>
        </p:txBody>
      </p:sp>
      <p:sp>
        <p:nvSpPr>
          <p:cNvPr id="3" name="TextBox 2"/>
          <p:cNvSpPr txBox="1"/>
          <p:nvPr/>
        </p:nvSpPr>
        <p:spPr>
          <a:xfrm>
            <a:off x="733647" y="2094613"/>
            <a:ext cx="7878725" cy="3416320"/>
          </a:xfrm>
          <a:prstGeom prst="rect">
            <a:avLst/>
          </a:prstGeom>
          <a:noFill/>
        </p:spPr>
        <p:txBody>
          <a:bodyPr wrap="square" rtlCol="0">
            <a:spAutoFit/>
          </a:bodyPr>
          <a:lstStyle/>
          <a:p>
            <a:r>
              <a:rPr lang="en-GB" sz="2400" dirty="0" smtClean="0"/>
              <a:t>Discourse according to </a:t>
            </a:r>
            <a:r>
              <a:rPr lang="en-GB" sz="2400" dirty="0" err="1" smtClean="0"/>
              <a:t>Foucalt</a:t>
            </a:r>
            <a:r>
              <a:rPr lang="en-GB" sz="2400" dirty="0" smtClean="0"/>
              <a:t> explains how certain popular trends become legitimised. Therefore become true and powerful. </a:t>
            </a:r>
          </a:p>
          <a:p>
            <a:r>
              <a:rPr lang="en-GB" sz="2400" dirty="0" smtClean="0"/>
              <a:t>They become ‘dominant discursive regimes’</a:t>
            </a:r>
          </a:p>
          <a:p>
            <a:r>
              <a:rPr lang="en-GB" sz="2400" dirty="0" smtClean="0"/>
              <a:t>These can be used to explain early childhood and the exercise of professional power ( social workers, health visitors, doctors </a:t>
            </a:r>
            <a:r>
              <a:rPr lang="en-GB" sz="2400" dirty="0" err="1" smtClean="0"/>
              <a:t>etc</a:t>
            </a:r>
            <a:r>
              <a:rPr lang="en-GB" sz="2400" dirty="0" smtClean="0"/>
              <a:t>)</a:t>
            </a:r>
          </a:p>
          <a:p>
            <a:r>
              <a:rPr lang="en-GB" sz="2400" dirty="0" smtClean="0"/>
              <a:t>These all form part of the scrutiny and intervention upon families and young children (Norman, 2017).</a:t>
            </a:r>
          </a:p>
        </p:txBody>
      </p:sp>
    </p:spTree>
    <p:extLst>
      <p:ext uri="{BB962C8B-B14F-4D97-AF65-F5344CB8AC3E}">
        <p14:creationId xmlns:p14="http://schemas.microsoft.com/office/powerpoint/2010/main" val="28417851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Wales context.</a:t>
            </a:r>
            <a:endParaRPr lang="en-GB" dirty="0"/>
          </a:p>
        </p:txBody>
      </p:sp>
      <p:sp>
        <p:nvSpPr>
          <p:cNvPr id="3" name="TextBox 2"/>
          <p:cNvSpPr txBox="1"/>
          <p:nvPr/>
        </p:nvSpPr>
        <p:spPr>
          <a:xfrm>
            <a:off x="276447" y="1690689"/>
            <a:ext cx="8569841" cy="4524315"/>
          </a:xfrm>
          <a:prstGeom prst="rect">
            <a:avLst/>
          </a:prstGeom>
          <a:noFill/>
        </p:spPr>
        <p:txBody>
          <a:bodyPr wrap="square" rtlCol="0">
            <a:spAutoFit/>
          </a:bodyPr>
          <a:lstStyle/>
          <a:p>
            <a:r>
              <a:rPr lang="en-GB" dirty="0" smtClean="0"/>
              <a:t>Following the referendum in 2011 primary law making powers were devolved to Wales</a:t>
            </a:r>
          </a:p>
          <a:p>
            <a:r>
              <a:rPr lang="en-GB" dirty="0" smtClean="0"/>
              <a:t>There were 20 devolved areas- Health and Social care was one of these. (W.G, 2012).</a:t>
            </a:r>
          </a:p>
          <a:p>
            <a:endParaRPr lang="en-GB" dirty="0" smtClean="0"/>
          </a:p>
          <a:p>
            <a:r>
              <a:rPr lang="en-GB" dirty="0" smtClean="0"/>
              <a:t>Services in Wales have moved away from a ‘market model’ of care provision aspiring to a model of ‘Progressive Universalism’ ( Drakeford, 2007)</a:t>
            </a:r>
          </a:p>
          <a:p>
            <a:endParaRPr lang="en-GB" dirty="0" smtClean="0"/>
          </a:p>
          <a:p>
            <a:r>
              <a:rPr lang="en-GB" dirty="0" smtClean="0"/>
              <a:t>There is a greater commitment to children’s rights in all policy and legislation with the first </a:t>
            </a:r>
            <a:r>
              <a:rPr lang="en-GB" dirty="0" err="1" smtClean="0"/>
              <a:t>Uk</a:t>
            </a:r>
            <a:r>
              <a:rPr lang="en-GB" dirty="0" smtClean="0"/>
              <a:t> independent human rights specifically for children – The Children’s Commissioner for Wales.</a:t>
            </a:r>
          </a:p>
          <a:p>
            <a:endParaRPr lang="en-GB" dirty="0" smtClean="0"/>
          </a:p>
          <a:p>
            <a:r>
              <a:rPr lang="en-GB" dirty="0" smtClean="0"/>
              <a:t>The White Paper Sustainable Social Services: A Framework for Action ( Welsh Assembly Government, 2011) Looks to bring about action – High quality responsive citizen centred social services.</a:t>
            </a:r>
          </a:p>
          <a:p>
            <a:endParaRPr lang="en-GB" dirty="0" smtClean="0"/>
          </a:p>
          <a:p>
            <a:endParaRPr lang="en-GB" dirty="0"/>
          </a:p>
          <a:p>
            <a:endParaRPr lang="en-GB" dirty="0"/>
          </a:p>
        </p:txBody>
      </p:sp>
    </p:spTree>
    <p:extLst>
      <p:ext uri="{BB962C8B-B14F-4D97-AF65-F5344CB8AC3E}">
        <p14:creationId xmlns:p14="http://schemas.microsoft.com/office/powerpoint/2010/main" val="19614492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467293" y="871870"/>
            <a:ext cx="6666614" cy="4306185"/>
          </a:xfrm>
          <a:prstGeom prst="rect">
            <a:avLst/>
          </a:prstGeom>
        </p:spPr>
      </p:pic>
      <p:sp>
        <p:nvSpPr>
          <p:cNvPr id="5" name="TextBox 4"/>
          <p:cNvSpPr txBox="1"/>
          <p:nvPr/>
        </p:nvSpPr>
        <p:spPr>
          <a:xfrm flipH="1">
            <a:off x="1215300" y="5178055"/>
            <a:ext cx="7152523" cy="369332"/>
          </a:xfrm>
          <a:prstGeom prst="rect">
            <a:avLst/>
          </a:prstGeom>
          <a:noFill/>
        </p:spPr>
        <p:txBody>
          <a:bodyPr wrap="square" rtlCol="0">
            <a:spAutoFit/>
          </a:bodyPr>
          <a:lstStyle/>
          <a:p>
            <a:r>
              <a:rPr lang="en-GB" dirty="0" smtClean="0"/>
              <a:t>Blogs. </a:t>
            </a:r>
            <a:r>
              <a:rPr lang="en-GB" dirty="0" err="1" smtClean="0"/>
              <a:t>brighton</a:t>
            </a:r>
            <a:r>
              <a:rPr lang="en-GB" dirty="0" smtClean="0"/>
              <a:t>. ac.uk</a:t>
            </a:r>
            <a:endParaRPr lang="en-GB" dirty="0"/>
          </a:p>
        </p:txBody>
      </p:sp>
    </p:spTree>
    <p:extLst>
      <p:ext uri="{BB962C8B-B14F-4D97-AF65-F5344CB8AC3E}">
        <p14:creationId xmlns:p14="http://schemas.microsoft.com/office/powerpoint/2010/main" val="15661708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5302" y="393404"/>
            <a:ext cx="8346558" cy="4710223"/>
          </a:xfrm>
          <a:prstGeom prst="rect">
            <a:avLst/>
          </a:prstGeom>
          <a:noFill/>
        </p:spPr>
        <p:txBody>
          <a:bodyPr wrap="square" rtlCol="0">
            <a:spAutoFit/>
          </a:bodyPr>
          <a:lstStyle/>
          <a:p>
            <a:endParaRPr lang="en-GB" dirty="0"/>
          </a:p>
        </p:txBody>
      </p:sp>
      <p:pic>
        <p:nvPicPr>
          <p:cNvPr id="5" name="Picture 4"/>
          <p:cNvPicPr>
            <a:picLocks noChangeAspect="1"/>
          </p:cNvPicPr>
          <p:nvPr/>
        </p:nvPicPr>
        <p:blipFill>
          <a:blip r:embed="rId3"/>
          <a:stretch>
            <a:fillRect/>
          </a:stretch>
        </p:blipFill>
        <p:spPr>
          <a:xfrm>
            <a:off x="350874" y="393403"/>
            <a:ext cx="8420985" cy="5124895"/>
          </a:xfrm>
          <a:prstGeom prst="rect">
            <a:avLst/>
          </a:prstGeom>
        </p:spPr>
      </p:pic>
    </p:spTree>
    <p:extLst>
      <p:ext uri="{BB962C8B-B14F-4D97-AF65-F5344CB8AC3E}">
        <p14:creationId xmlns:p14="http://schemas.microsoft.com/office/powerpoint/2010/main" val="7021770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321" y="489097"/>
            <a:ext cx="1424763" cy="369332"/>
          </a:xfrm>
          <a:prstGeom prst="rect">
            <a:avLst/>
          </a:prstGeom>
          <a:noFill/>
        </p:spPr>
        <p:txBody>
          <a:bodyPr wrap="square" rtlCol="0">
            <a:spAutoFit/>
          </a:bodyPr>
          <a:lstStyle/>
          <a:p>
            <a:r>
              <a:rPr lang="en-GB" dirty="0" smtClean="0"/>
              <a:t>Reading:</a:t>
            </a:r>
            <a:endParaRPr lang="en-GB" dirty="0"/>
          </a:p>
        </p:txBody>
      </p:sp>
      <p:sp>
        <p:nvSpPr>
          <p:cNvPr id="3" name="Rectangle 2"/>
          <p:cNvSpPr/>
          <p:nvPr/>
        </p:nvSpPr>
        <p:spPr>
          <a:xfrm>
            <a:off x="244549" y="943490"/>
            <a:ext cx="8803758" cy="5724644"/>
          </a:xfrm>
          <a:prstGeom prst="rect">
            <a:avLst/>
          </a:prstGeom>
        </p:spPr>
        <p:txBody>
          <a:bodyPr wrap="square">
            <a:spAutoFit/>
          </a:bodyPr>
          <a:lstStyle/>
          <a:p>
            <a:r>
              <a:rPr lang="en-GB" sz="2400" dirty="0">
                <a:latin typeface="FrutigerLTStd-Roman"/>
              </a:rPr>
              <a:t>Drakeford, M. (2007) ‘Social justice in a devolved Wales’ Benefits, Volume 15, Number 2, pp. 171–178.</a:t>
            </a:r>
          </a:p>
          <a:p>
            <a:endParaRPr lang="en-GB" sz="2400" dirty="0" smtClean="0">
              <a:latin typeface="FrutigerLTStd-Roman"/>
            </a:endParaRPr>
          </a:p>
          <a:p>
            <a:r>
              <a:rPr lang="en-GB" sz="2400" dirty="0" smtClean="0">
                <a:latin typeface="FrutigerLTStd-Roman"/>
              </a:rPr>
              <a:t>G</a:t>
            </a:r>
            <a:r>
              <a:rPr lang="en-GB" sz="2400" dirty="0">
                <a:latin typeface="FrutigerLTStd-Roman"/>
              </a:rPr>
              <a:t>, Norman (2017) The Sociology of Early Childhood: Critical Perspectives. London: Sage</a:t>
            </a:r>
          </a:p>
          <a:p>
            <a:endParaRPr lang="en-GB" sz="2400" dirty="0" smtClean="0">
              <a:latin typeface="FrutigerLTStd-Roman"/>
            </a:endParaRPr>
          </a:p>
          <a:p>
            <a:r>
              <a:rPr lang="en-GB" sz="2400" dirty="0">
                <a:latin typeface="FrutigerLTStd-Roman"/>
              </a:rPr>
              <a:t>Ringmose, C. and </a:t>
            </a:r>
            <a:r>
              <a:rPr lang="en-GB" sz="2400" dirty="0" err="1">
                <a:latin typeface="FrutigerLTStd-Roman"/>
              </a:rPr>
              <a:t>Kragh</a:t>
            </a:r>
            <a:r>
              <a:rPr lang="en-GB" sz="2400" dirty="0">
                <a:latin typeface="FrutigerLTStd-Roman"/>
              </a:rPr>
              <a:t>-Muller, G. (2018) Nordic Social Pedagogical Approach to Early Years (International Perspectives on Early Childhood Education and Development)</a:t>
            </a:r>
          </a:p>
          <a:p>
            <a:endParaRPr lang="en-GB" sz="2400" dirty="0">
              <a:latin typeface="FrutigerLTStd-Roman"/>
            </a:endParaRPr>
          </a:p>
          <a:p>
            <a:r>
              <a:rPr lang="en-GB" dirty="0" smtClean="0"/>
              <a:t>20/02/2020)</a:t>
            </a:r>
          </a:p>
          <a:p>
            <a:endParaRPr lang="en-GB" dirty="0" smtClean="0"/>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776402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121" y="148856"/>
            <a:ext cx="8973879" cy="2308324"/>
          </a:xfrm>
          <a:prstGeom prst="rect">
            <a:avLst/>
          </a:prstGeom>
        </p:spPr>
        <p:txBody>
          <a:bodyPr wrap="square">
            <a:spAutoFit/>
          </a:bodyPr>
          <a:lstStyle/>
          <a:p>
            <a:r>
              <a:rPr lang="en-GB" sz="2400" dirty="0"/>
              <a:t>Welsh Government (2011) Sustainable Social Services for Wales: A Framework for Action. Cardiff: Available at :http://www.wales.nhs.uk/sitesplus/documents/829/WAG%20-%20Sustainable%20Social%20Services%20for%20Wales%202011.pdf </a:t>
            </a:r>
            <a:r>
              <a:rPr lang="en-GB" sz="2400" dirty="0" smtClean="0"/>
              <a:t> </a:t>
            </a:r>
            <a:r>
              <a:rPr lang="en-GB" sz="2400" dirty="0"/>
              <a:t>Accessed: </a:t>
            </a:r>
            <a:r>
              <a:rPr lang="en-GB" sz="2400" dirty="0" smtClean="0"/>
              <a:t>(20/02/2020</a:t>
            </a:r>
            <a:r>
              <a:rPr lang="en-GB" sz="2400" dirty="0"/>
              <a:t>)</a:t>
            </a:r>
          </a:p>
          <a:p>
            <a:endParaRPr lang="en-GB" sz="2400" dirty="0"/>
          </a:p>
        </p:txBody>
      </p:sp>
    </p:spTree>
    <p:extLst>
      <p:ext uri="{BB962C8B-B14F-4D97-AF65-F5344CB8AC3E}">
        <p14:creationId xmlns:p14="http://schemas.microsoft.com/office/powerpoint/2010/main" val="1070543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23702"/>
          </a:xfrm>
        </p:spPr>
        <p:txBody>
          <a:bodyPr>
            <a:normAutofit fontScale="90000"/>
          </a:bodyPr>
          <a:lstStyle/>
          <a:p>
            <a:r>
              <a:rPr lang="en-GB" dirty="0" smtClean="0"/>
              <a:t>References</a:t>
            </a:r>
            <a:endParaRPr lang="en-GB" dirty="0"/>
          </a:p>
        </p:txBody>
      </p:sp>
      <p:sp>
        <p:nvSpPr>
          <p:cNvPr id="3" name="TextBox 2"/>
          <p:cNvSpPr txBox="1"/>
          <p:nvPr/>
        </p:nvSpPr>
        <p:spPr>
          <a:xfrm>
            <a:off x="95693" y="839971"/>
            <a:ext cx="8766544" cy="6186309"/>
          </a:xfrm>
          <a:prstGeom prst="rect">
            <a:avLst/>
          </a:prstGeom>
          <a:noFill/>
        </p:spPr>
        <p:txBody>
          <a:bodyPr wrap="square" rtlCol="0">
            <a:spAutoFit/>
          </a:bodyPr>
          <a:lstStyle/>
          <a:p>
            <a:r>
              <a:rPr lang="en-GB" dirty="0" err="1"/>
              <a:t>Drakeford</a:t>
            </a:r>
            <a:r>
              <a:rPr lang="en-GB" dirty="0"/>
              <a:t>, M. (2007) ‘Social justice in a devolved Wales’ Benefits, Volume 15, Number 2, pp. 171–178</a:t>
            </a:r>
            <a:r>
              <a:rPr lang="en-GB" dirty="0" smtClean="0"/>
              <a:t>.</a:t>
            </a:r>
          </a:p>
          <a:p>
            <a:endParaRPr lang="en-GB" dirty="0"/>
          </a:p>
          <a:p>
            <a:r>
              <a:rPr lang="en-GB" dirty="0" smtClean="0"/>
              <a:t>Little, et al. (2002) ‘Research Review: Risk and Protection in the (1) Context of Services for Children in Need’, </a:t>
            </a:r>
            <a:r>
              <a:rPr lang="en-GB" i="1" dirty="0" smtClean="0"/>
              <a:t>Child and Family Social Work</a:t>
            </a:r>
            <a:r>
              <a:rPr lang="en-GB" dirty="0" smtClean="0"/>
              <a:t>, 9 : 105-117</a:t>
            </a:r>
          </a:p>
          <a:p>
            <a:endParaRPr lang="en-GB" dirty="0" smtClean="0"/>
          </a:p>
          <a:p>
            <a:r>
              <a:rPr lang="en-GB" dirty="0"/>
              <a:t>G, Norman (2017) The Sociology of Early Childhood: Critical Perspectives. London: Sage</a:t>
            </a:r>
          </a:p>
          <a:p>
            <a:endParaRPr lang="en-GB" dirty="0" smtClean="0"/>
          </a:p>
          <a:p>
            <a:r>
              <a:rPr lang="en-GB" dirty="0" smtClean="0"/>
              <a:t>OECD ‘Starting Strong’ (2006)  11 Available at: Early Childhood Education and Care Paris: OECD. </a:t>
            </a:r>
            <a:r>
              <a:rPr lang="en-GB" dirty="0" smtClean="0">
                <a:hlinkClick r:id="rId3"/>
              </a:rPr>
              <a:t>http://www.oecd.org/dataoecd/23/36/31672150.pdf</a:t>
            </a:r>
            <a:r>
              <a:rPr lang="en-GB" dirty="0" smtClean="0"/>
              <a:t> (Accessed: 24/02/2020)</a:t>
            </a:r>
          </a:p>
          <a:p>
            <a:endParaRPr lang="en-GB" dirty="0" smtClean="0"/>
          </a:p>
          <a:p>
            <a:r>
              <a:rPr lang="en-GB" dirty="0" smtClean="0"/>
              <a:t>OECD (2009) Doing Better for Children. Paris: OCED.</a:t>
            </a:r>
          </a:p>
          <a:p>
            <a:endParaRPr lang="en-GB" dirty="0" smtClean="0"/>
          </a:p>
          <a:p>
            <a:r>
              <a:rPr lang="en-GB" dirty="0" smtClean="0"/>
              <a:t>Morrow</a:t>
            </a:r>
            <a:r>
              <a:rPr lang="en-GB" dirty="0"/>
              <a:t>, L. </a:t>
            </a:r>
            <a:r>
              <a:rPr lang="en-GB" dirty="0" smtClean="0"/>
              <a:t>(2010). ‘Indications</a:t>
            </a:r>
            <a:r>
              <a:rPr lang="en-GB" dirty="0"/>
              <a:t>: Preschools and Infant-Toddler Centres of the Municipality of Reggio </a:t>
            </a:r>
            <a:r>
              <a:rPr lang="en-GB" dirty="0" smtClean="0"/>
              <a:t>Emilia’. </a:t>
            </a:r>
            <a:r>
              <a:rPr lang="en-GB" dirty="0"/>
              <a:t>Reggio Emilia, Italy: Infant-toddler Centres and Preschools </a:t>
            </a:r>
            <a:r>
              <a:rPr lang="en-GB" dirty="0" err="1"/>
              <a:t>Istituzione</a:t>
            </a:r>
            <a:r>
              <a:rPr lang="en-GB" dirty="0"/>
              <a:t> of the Municipality of Reggio Emilia</a:t>
            </a:r>
            <a:r>
              <a:rPr lang="en-GB" dirty="0" smtClean="0"/>
              <a:t>.</a:t>
            </a:r>
          </a:p>
          <a:p>
            <a:endParaRPr lang="en-GB" dirty="0" smtClean="0"/>
          </a:p>
          <a:p>
            <a:endParaRPr lang="en-GB" dirty="0" smtClean="0"/>
          </a:p>
          <a:p>
            <a:endParaRPr lang="en-GB" dirty="0" smtClean="0"/>
          </a:p>
          <a:p>
            <a:endParaRPr lang="en-GB" dirty="0"/>
          </a:p>
          <a:p>
            <a:endParaRPr lang="en-GB" i="1" dirty="0"/>
          </a:p>
          <a:p>
            <a:endParaRPr lang="en-GB" i="1" dirty="0"/>
          </a:p>
        </p:txBody>
      </p:sp>
    </p:spTree>
    <p:extLst>
      <p:ext uri="{BB962C8B-B14F-4D97-AF65-F5344CB8AC3E}">
        <p14:creationId xmlns:p14="http://schemas.microsoft.com/office/powerpoint/2010/main" val="3392176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8224" y="233916"/>
            <a:ext cx="8569842" cy="5632311"/>
          </a:xfrm>
          <a:prstGeom prst="rect">
            <a:avLst/>
          </a:prstGeom>
          <a:noFill/>
        </p:spPr>
        <p:txBody>
          <a:bodyPr wrap="square" rtlCol="0">
            <a:spAutoFit/>
          </a:bodyPr>
          <a:lstStyle/>
          <a:p>
            <a:r>
              <a:rPr lang="en-GB" dirty="0"/>
              <a:t>Reggio Children. (2008). Introduction. In Pablo Picasso Infant Toddler </a:t>
            </a:r>
            <a:r>
              <a:rPr lang="en-GB" dirty="0" err="1"/>
              <a:t>Center</a:t>
            </a:r>
            <a:r>
              <a:rPr lang="en-GB" dirty="0"/>
              <a:t> (Author), We write shapes that look like a book (pp. </a:t>
            </a:r>
            <a:r>
              <a:rPr lang="en-GB" dirty="0" err="1"/>
              <a:t>i</a:t>
            </a:r>
            <a:r>
              <a:rPr lang="en-GB" dirty="0"/>
              <a:t>-ii). Reggio Emilia, Italy: Author.</a:t>
            </a:r>
          </a:p>
          <a:p>
            <a:endParaRPr lang="en-GB" dirty="0" smtClean="0"/>
          </a:p>
          <a:p>
            <a:r>
              <a:rPr lang="en-GB" dirty="0" smtClean="0"/>
              <a:t>Rinaldi</a:t>
            </a:r>
            <a:r>
              <a:rPr lang="en-GB" dirty="0"/>
              <a:t>, C. 2006. Dialogue with Reggio Emilia: Listening, Researching and Learning. London: Psychology Press</a:t>
            </a:r>
            <a:r>
              <a:rPr lang="en-GB" dirty="0" smtClean="0"/>
              <a:t>.</a:t>
            </a:r>
          </a:p>
          <a:p>
            <a:endParaRPr lang="en-GB" dirty="0"/>
          </a:p>
          <a:p>
            <a:r>
              <a:rPr lang="en-GB" dirty="0" smtClean="0"/>
              <a:t>Ringmose</a:t>
            </a:r>
            <a:r>
              <a:rPr lang="en-GB" dirty="0"/>
              <a:t>, C. and </a:t>
            </a:r>
            <a:r>
              <a:rPr lang="en-GB" dirty="0" err="1"/>
              <a:t>Kragh</a:t>
            </a:r>
            <a:r>
              <a:rPr lang="en-GB" dirty="0"/>
              <a:t>-Muller, G. (2018)(</a:t>
            </a:r>
            <a:r>
              <a:rPr lang="en-GB" dirty="0" err="1"/>
              <a:t>eds</a:t>
            </a:r>
            <a:r>
              <a:rPr lang="en-GB" dirty="0"/>
              <a:t>) ‘ Nordic Social Pedagogical Approach to Early Years’. International Perspectives on Early Childhood Education and Development. 15</a:t>
            </a:r>
          </a:p>
          <a:p>
            <a:endParaRPr lang="en-GB" dirty="0" smtClean="0"/>
          </a:p>
          <a:p>
            <a:endParaRPr lang="en-GB" dirty="0"/>
          </a:p>
          <a:p>
            <a:r>
              <a:rPr lang="en-GB" dirty="0" smtClean="0"/>
              <a:t>Rodger, J.J.(2012) ‘“Regulating the Poor” : Observations on the “Structural Coupling” of Welfare, Criminal Justice and the Voluntary Sector in a “Big Society”’: , </a:t>
            </a:r>
            <a:r>
              <a:rPr lang="en-GB" i="1" dirty="0" smtClean="0"/>
              <a:t>Social Policy and Administration</a:t>
            </a:r>
            <a:r>
              <a:rPr lang="en-GB" dirty="0" smtClean="0"/>
              <a:t>, 46 (4): 413-443</a:t>
            </a:r>
          </a:p>
          <a:p>
            <a:endParaRPr lang="en-GB" dirty="0"/>
          </a:p>
          <a:p>
            <a:endParaRPr lang="en-GB" dirty="0" smtClean="0"/>
          </a:p>
          <a:p>
            <a:r>
              <a:rPr lang="en-GB" dirty="0"/>
              <a:t>Welsh Government (2011) Sustainable Social Services for Wales: A Framework for Action. Cardiff: Available at :http://www.wales.nhs.uk/sitesplus/documents/829/WAG%20-%20Sustainable%20Social%20Services%20for%20Wales%202011.pdf  Accessed: (20/02/2020)</a:t>
            </a:r>
          </a:p>
          <a:p>
            <a:endParaRPr lang="en-GB" dirty="0"/>
          </a:p>
        </p:txBody>
      </p:sp>
    </p:spTree>
    <p:extLst>
      <p:ext uri="{BB962C8B-B14F-4D97-AF65-F5344CB8AC3E}">
        <p14:creationId xmlns:p14="http://schemas.microsoft.com/office/powerpoint/2010/main" val="34648683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611</TotalTime>
  <Words>1675</Words>
  <Application>Microsoft Office PowerPoint</Application>
  <PresentationFormat>On-screen Show (4:3)</PresentationFormat>
  <Paragraphs>176</Paragraphs>
  <Slides>17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Amazon Ember</vt:lpstr>
      <vt:lpstr>Arial</vt:lpstr>
      <vt:lpstr>Calibri</vt:lpstr>
      <vt:lpstr>Calibri Light</vt:lpstr>
      <vt:lpstr>FrutigerLTStd-Roman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Exploration of own skills</vt:lpstr>
      <vt:lpstr>Consider the political issues relating to children’s services.</vt:lpstr>
      <vt:lpstr>Young Children’s Health and Well-being.</vt:lpstr>
      <vt:lpstr>The Wales context.</vt:lpstr>
      <vt:lpstr>PowerPoint Presentation</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Dawn Jones</cp:lastModifiedBy>
  <cp:revision>57</cp:revision>
  <dcterms:created xsi:type="dcterms:W3CDTF">2017-02-08T11:33:06Z</dcterms:created>
  <dcterms:modified xsi:type="dcterms:W3CDTF">2020-02-25T11:44:38Z</dcterms:modified>
</cp:coreProperties>
</file>