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2993" autoAdjust="0"/>
  </p:normalViewPr>
  <p:slideViewPr>
    <p:cSldViewPr snapToGrid="0">
      <p:cViewPr varScale="1">
        <p:scale>
          <a:sx n="41" d="100"/>
          <a:sy n="41" d="100"/>
        </p:scale>
        <p:origin x="1628" y="44"/>
      </p:cViewPr>
      <p:guideLst/>
    </p:cSldViewPr>
  </p:slideViewPr>
  <p:notesTextViewPr>
    <p:cViewPr>
      <p:scale>
        <a:sx n="1" d="1"/>
        <a:sy n="1" d="1"/>
      </p:scale>
      <p:origin x="0" y="-728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E7EDD1-BDFD-42D9-9346-5484328A0793}"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5309D7-717D-4656-8232-EBB1E30B3CED}" type="slidenum">
              <a:rPr lang="en-GB" smtClean="0"/>
              <a:t>‹#›</a:t>
            </a:fld>
            <a:endParaRPr lang="en-GB"/>
          </a:p>
        </p:txBody>
      </p:sp>
    </p:spTree>
    <p:extLst>
      <p:ext uri="{BB962C8B-B14F-4D97-AF65-F5344CB8AC3E}">
        <p14:creationId xmlns:p14="http://schemas.microsoft.com/office/powerpoint/2010/main" val="2243637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p>
          <a:p>
            <a:r>
              <a:rPr lang="en-US" dirty="0"/>
              <a:t>Emotional Intelligence has been known to play an important role and a driving force towards success in both personal as well as professional settings (</a:t>
            </a:r>
            <a:r>
              <a:rPr lang="en-US" dirty="0" err="1"/>
              <a:t>Durnali</a:t>
            </a:r>
            <a:r>
              <a:rPr lang="en-US" dirty="0"/>
              <a:t> et al., 2023). The key dimensions of emotional intelligence include self-awareness, self-regulation, demonstration of empathy, and social skills and they have enabled me in regards to navigate the challenges that occur in the workplace, develop strong relationships and contribute towards a positive environment for working.</a:t>
            </a:r>
          </a:p>
          <a:p>
            <a:r>
              <a:rPr lang="en-US" dirty="0"/>
              <a:t>1st) Reflect on your own EI </a:t>
            </a:r>
          </a:p>
          <a:p>
            <a:r>
              <a:rPr lang="en-US" dirty="0"/>
              <a:t>Emotional Intelligence has played a very important role in the development of my professional as well as personal situations. With the reflecting on my own emotional intelligence, I have been able to recognise my strengths in these aspects </a:t>
            </a:r>
          </a:p>
          <a:p>
            <a:r>
              <a:rPr lang="en-US" dirty="0"/>
              <a:t>One of my main strengths is to have awareness of myself. I am an individual who is quite conscious about emotions and the various ways they influence my thoughts as well as my actions. I reflected that when I am in situations that are stressful or full of excitement, it allows me to make decisions in a conscious manner rather than reacting to them in an impulsive way (Allen et al., 2021). Despite this, there have been situations that led to the closing of my judgment and made it difficult for me to distinguish my feelings from facts. To improve this, I aimed at practising mindfulness on a daily basis and kept seeking feedback from both colleagues as well as mentors to understand my responses. </a:t>
            </a:r>
          </a:p>
          <a:p>
            <a:r>
              <a:rPr lang="en-US" dirty="0"/>
              <a:t>Self-regulation is another area that I reflected deeply. When I face pressures in various situations, in most cases, I am able to handle them, particularly during the deadline period or if being faced with challenges in an unexpected manner. Despite this, I make a conscious effort from my side to remain calm as well as composed and this helps to make sure that my emotions are not being impacted in a negative manner. Despite this, I struggle with impatience sometimes when the work takes longer than expected. In order to enhance this, I continuously focus on developing resilience emotionally on a greater scale and have learned to embrace the failures as an opportunity to grow (Kumari et al., 2022). </a:t>
            </a:r>
          </a:p>
          <a:p>
            <a:r>
              <a:rPr lang="en-US" dirty="0"/>
              <a:t>Motivation has been a strong aspect for me when it comes to emotional intelligence. The goals that I have set professionally as well as for personal achievement have always enabled me to seek various ways in order to improve my skills as well as contribute to the success of my team in a meaningful way. I have found satisfaction when I overcome challenges and continuously seek ways to enhance my ability to solve problems. I aim to balance my sensitivity in the emotional realm in a more better and enhanced way. </a:t>
            </a:r>
          </a:p>
          <a:p>
            <a:endParaRPr lang="en-US" dirty="0"/>
          </a:p>
          <a:p>
            <a:r>
              <a:rPr lang="en-US" dirty="0"/>
              <a:t>2nd) Asses how to use or reason out about your own emotion(s) </a:t>
            </a:r>
          </a:p>
          <a:p>
            <a:r>
              <a:rPr lang="en-US" dirty="0"/>
              <a:t>Emotional intelligence provides me with the ability to recognise, interpret as well as regulate my emotions so that I am able to make decisions that are sound and in turn, build relationships that are strong as well as navigate challenges effectively. With this reflection, I have been able to asses on ways to </a:t>
            </a:r>
            <a:r>
              <a:rPr lang="en-US" dirty="0" err="1"/>
              <a:t>utilise</a:t>
            </a:r>
            <a:r>
              <a:rPr lang="en-US" dirty="0"/>
              <a:t> the guiding of emotional reasoning, solving problems as well as having interactions with other people. </a:t>
            </a:r>
          </a:p>
          <a:p>
            <a:r>
              <a:rPr lang="en-US" dirty="0"/>
              <a:t>One of the aspects of using my emotions in a critical and effective way is being self-aware. I have learned to recognise the triggers that happen due to emotional instability and understand the ways my thoughts and actions are being influenced. To counter such instability and adverse reactions, I have taken the work on regulating my emotions before responding to the situation as well as practising mindfulness and self-reflection further helps with the controlling of impulsive reactions and making rational decisions effectively (</a:t>
            </a:r>
            <a:r>
              <a:rPr lang="en-US" dirty="0" err="1"/>
              <a:t>Gunasekera</a:t>
            </a:r>
            <a:r>
              <a:rPr lang="en-US" dirty="0"/>
              <a:t> et al., 2021). </a:t>
            </a:r>
          </a:p>
          <a:p>
            <a:r>
              <a:rPr lang="en-US" dirty="0"/>
              <a:t>In addition to this, I have started to </a:t>
            </a:r>
            <a:r>
              <a:rPr lang="en-US" dirty="0" err="1"/>
              <a:t>utilise</a:t>
            </a:r>
            <a:r>
              <a:rPr lang="en-US" dirty="0"/>
              <a:t> self-regulation which helps me with the aligning of goals as well as values. In situations that are of high pressure, I start to feel a little bit anxious as well as overwhelmed. I reframe my emotions as a source of motivation in order to stay focused as well as determined, instead of allowing them to impact me and my productivity in a negative manner. Due to this, I have been able to stay calm, as well as composed ensuring that stress does not get the best of me with my process of making decisions. </a:t>
            </a:r>
          </a:p>
          <a:p>
            <a:r>
              <a:rPr lang="en-US" dirty="0"/>
              <a:t>Another aspect of having to reason with the emotions is to understand the role I have in interpersonal relationships and empathy helps me with the assessment of both myself and other’s emotions. When I am working in a team, I make sure to pay close attention to the cues regarding the emotions of my colleagues and assessment helps with the adjusting of my communications according to the situation. If I see that one of my team members is quite struggling with stress, I approach them by providing both support as well as encouragement and motivating them aligned with listening to their concerns. Due to this emotional reasoning, I am able to strengthen my collaboration and foster a positive environment in the workplace (</a:t>
            </a:r>
            <a:r>
              <a:rPr lang="en-US" dirty="0" err="1"/>
              <a:t>Drigas</a:t>
            </a:r>
            <a:r>
              <a:rPr lang="en-US" dirty="0"/>
              <a:t> et al., 2023). </a:t>
            </a:r>
          </a:p>
          <a:p>
            <a:endParaRPr lang="en-US" dirty="0"/>
          </a:p>
          <a:p>
            <a:r>
              <a:rPr lang="en-US" dirty="0"/>
              <a:t>3rd) Explore how to improve and </a:t>
            </a:r>
            <a:r>
              <a:rPr lang="en-US" dirty="0" err="1"/>
              <a:t>capitalise</a:t>
            </a:r>
            <a:r>
              <a:rPr lang="en-US" dirty="0"/>
              <a:t> on your EI </a:t>
            </a:r>
          </a:p>
          <a:p>
            <a:r>
              <a:rPr lang="en-US" dirty="0"/>
              <a:t>One of the most effective ways to improve my emotional intelligence is to make sure to deepen my self-awareness. I will be able to achieve this through engaging with self-reflection on a regular basis, journaling my emotions, as well as seeking feedback from colleagues as well as mentors. By making sure to understand my triggers in the emotional form and the way they influence my responses will help me to make decisions in a conscious manner rather than reacting to them in an impulsive manner. Furthermore, practising techniques related to mindfulness will lead to the enhancement of my ability in order to recognise as well as manage emotions in the present moment (Park and Kim, 2021). </a:t>
            </a:r>
          </a:p>
          <a:p>
            <a:r>
              <a:rPr lang="en-US" dirty="0"/>
              <a:t>Self-regulation is another area that can lead to the development of my emotional intelligence and help with the </a:t>
            </a:r>
            <a:r>
              <a:rPr lang="en-US" dirty="0" err="1"/>
              <a:t>capitalising</a:t>
            </a:r>
            <a:r>
              <a:rPr lang="en-US" dirty="0"/>
              <a:t> on it. Managing stress as well as maintaining composure and adapting to the challenges are extremely important for professional growth. To improve the aspect of self-regulation, I will continue to work on developing my patience, as well as managing frustration in a constructive manner as well as practising breathing exercises to remain calm in situations that are difficult in nature. Furthermore, with the reframing of emotions that are negative into various opportunities for both learning as well as growing, I can make sure that the responses I provide with are being aligned with the goals set for a longer period rather than having impulsive reactions with short-lived emotions. </a:t>
            </a:r>
          </a:p>
          <a:p>
            <a:r>
              <a:rPr lang="en-US" dirty="0"/>
              <a:t>Motivation is also known to play an important role that ensures with the driving of success and I can further enhance this through setting goals, maintaining a mindset that focuses on doing smart work and learning things that will help me to grow, as well as staying committed to continuous learning. I have started to surround myself with people that influence positivity and this has helped me to shift my perspective as well as regulate my emotions. This particular environment tends to celebrate achievements that are both small and big and focus on having an ingrained motivation in order to help me sustain my driving force. The utilisation of emotions as a source of energy rather than presenting as a distraction has helped me to remain focused as well as productive (Wang et al., 2022). </a:t>
            </a:r>
          </a:p>
          <a:p>
            <a:endParaRPr lang="en-US" dirty="0"/>
          </a:p>
          <a:p>
            <a:r>
              <a:rPr lang="en-US" dirty="0"/>
              <a:t>Conclusion </a:t>
            </a:r>
          </a:p>
          <a:p>
            <a:r>
              <a:rPr lang="en-US" dirty="0"/>
              <a:t>Managing stress as well as maintaining composure and adapting to the challenges are extremely important for professional growth. To improve the aspect of self-regulation, I will continue to work on developing my patience, as well as managing frustration in a constructive manner as well as practising breathing exercises to remain calm in situations that are difficult in nature.</a:t>
            </a:r>
          </a:p>
          <a:p>
            <a:endParaRPr lang="en-US" dirty="0"/>
          </a:p>
          <a:p>
            <a:r>
              <a:rPr lang="en-US" dirty="0"/>
              <a:t>Reference List</a:t>
            </a:r>
          </a:p>
          <a:p>
            <a:r>
              <a:rPr lang="en-US" dirty="0" err="1"/>
              <a:t>Durnali</a:t>
            </a:r>
            <a:r>
              <a:rPr lang="en-US" dirty="0"/>
              <a:t>, M., </a:t>
            </a:r>
            <a:r>
              <a:rPr lang="en-US" dirty="0" err="1"/>
              <a:t>Orakci</a:t>
            </a:r>
            <a:r>
              <a:rPr lang="en-US" dirty="0"/>
              <a:t>, Ş. and Khalili, T., 2023. Fostering creative thinking skills to burst the effect of emotional intelligence on entrepreneurial skills. Thinking Skills and Creativity, 47, p.101200.</a:t>
            </a:r>
          </a:p>
          <a:p>
            <a:r>
              <a:rPr lang="en-US" dirty="0"/>
              <a:t>Allen, J.S., Stevenson, R.M., O'Boyle, E.H. and Seibert, S., 2021. What matters more for entrepreneurship success? A meta‐analysis comparing general mental ability and emotional intelligence in entrepreneurial settings. Strategic Entrepreneurship Journal, 15(3), pp.352-376.</a:t>
            </a:r>
          </a:p>
          <a:p>
            <a:r>
              <a:rPr lang="en-US" dirty="0"/>
              <a:t>Kumari, K., Abbas, J., Hwang, J. and </a:t>
            </a:r>
            <a:r>
              <a:rPr lang="en-US" dirty="0" err="1"/>
              <a:t>Cioca</a:t>
            </a:r>
            <a:r>
              <a:rPr lang="en-US" dirty="0"/>
              <a:t>, L.I., 2022. Does servant leadership promote emotional intelligence and organizational citizenship </a:t>
            </a:r>
            <a:r>
              <a:rPr lang="en-US" dirty="0" err="1"/>
              <a:t>behaviour</a:t>
            </a:r>
            <a:r>
              <a:rPr lang="en-US" dirty="0"/>
              <a:t> among employees? A structural analysis. Sustainability, 14(9), p.5231.</a:t>
            </a:r>
          </a:p>
          <a:p>
            <a:r>
              <a:rPr lang="en-US" dirty="0" err="1"/>
              <a:t>Gunasekera</a:t>
            </a:r>
            <a:r>
              <a:rPr lang="en-US" dirty="0"/>
              <a:t>, G., </a:t>
            </a:r>
            <a:r>
              <a:rPr lang="en-US" dirty="0" err="1"/>
              <a:t>Liyanagamage</a:t>
            </a:r>
            <a:r>
              <a:rPr lang="en-US" dirty="0"/>
              <a:t>, N. and Fernando, M., 2021. The role of emotional intelligence in student-supervisor relationships: Implications on the psychological safety of doctoral students. The International Journal of Management Education, 19(2), p.100491.</a:t>
            </a:r>
          </a:p>
          <a:p>
            <a:r>
              <a:rPr lang="en-US" dirty="0" err="1"/>
              <a:t>Drigas</a:t>
            </a:r>
            <a:r>
              <a:rPr lang="en-US" dirty="0"/>
              <a:t>, A., </a:t>
            </a:r>
            <a:r>
              <a:rPr lang="en-US" dirty="0" err="1"/>
              <a:t>Papanastasiou</a:t>
            </a:r>
            <a:r>
              <a:rPr lang="en-US" dirty="0"/>
              <a:t>, G. and </a:t>
            </a:r>
            <a:r>
              <a:rPr lang="en-US" dirty="0" err="1"/>
              <a:t>Skianis</a:t>
            </a:r>
            <a:r>
              <a:rPr lang="en-US" dirty="0"/>
              <a:t>, C., 2023. The school of the future: The role of digital technologies, metacognition and emotional intelligence. International Journal of Emerging Technologies in Learning (Online), 18(9), p.65.</a:t>
            </a:r>
          </a:p>
          <a:p>
            <a:r>
              <a:rPr lang="en-US" dirty="0"/>
              <a:t>Park, K.H. and Kim, D.K., 2021. Understanding the relationships among emotional exhaustion, job satisfaction, and emotional intelligence of hotel front desk employees. Asia Pacific Journal of Tourism Research, 26(5), pp.504-515.</a:t>
            </a:r>
          </a:p>
          <a:p>
            <a:r>
              <a:rPr lang="en-US" dirty="0"/>
              <a:t>Wang, K., Li, Y., Zhang, T. and Luo, J., 2022. The relationship among college students’ physical exercise, self-efficacy, emotional intelligence, and subjective well-being. International journal of environmental research and public health, 19(18), p.11596.</a:t>
            </a:r>
          </a:p>
          <a:p>
            <a:endParaRPr lang="en-GB" dirty="0"/>
          </a:p>
        </p:txBody>
      </p:sp>
      <p:sp>
        <p:nvSpPr>
          <p:cNvPr id="4" name="Slide Number Placeholder 3"/>
          <p:cNvSpPr>
            <a:spLocks noGrp="1"/>
          </p:cNvSpPr>
          <p:nvPr>
            <p:ph type="sldNum" sz="quarter" idx="5"/>
          </p:nvPr>
        </p:nvSpPr>
        <p:spPr/>
        <p:txBody>
          <a:bodyPr/>
          <a:lstStyle/>
          <a:p>
            <a:fld id="{9E5309D7-717D-4656-8232-EBB1E30B3CED}" type="slidenum">
              <a:rPr lang="en-GB" smtClean="0"/>
              <a:t>1</a:t>
            </a:fld>
            <a:endParaRPr lang="en-GB"/>
          </a:p>
        </p:txBody>
      </p:sp>
    </p:spTree>
    <p:extLst>
      <p:ext uri="{BB962C8B-B14F-4D97-AF65-F5344CB8AC3E}">
        <p14:creationId xmlns:p14="http://schemas.microsoft.com/office/powerpoint/2010/main" val="1517139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DEDD2-860C-4A2A-7134-5E88DAC1F9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9D7AB0-F379-03D3-1E1D-65C5FE4417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A56ECF-5083-B4A4-A9ED-2F968F3F0527}"/>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5" name="Footer Placeholder 4">
            <a:extLst>
              <a:ext uri="{FF2B5EF4-FFF2-40B4-BE49-F238E27FC236}">
                <a16:creationId xmlns:a16="http://schemas.microsoft.com/office/drawing/2014/main" id="{239910E8-0013-5111-CCF6-66DD277501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A4FEBA-37AE-DD36-C464-E504A6F1566D}"/>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729512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B0A6F-51ED-DF6D-55D1-3BEAF101F0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5DA6B2-ECA7-DA1C-2459-33BBBC757C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A65F6D-A787-BD81-4465-35ECBBED1441}"/>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5" name="Footer Placeholder 4">
            <a:extLst>
              <a:ext uri="{FF2B5EF4-FFF2-40B4-BE49-F238E27FC236}">
                <a16:creationId xmlns:a16="http://schemas.microsoft.com/office/drawing/2014/main" id="{AC38D4F6-3F15-86F8-08F3-F5623F374F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BA9EB3-43C9-8190-DAB1-C342575D4439}"/>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2875209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1B500-144C-EA80-97DD-73FC60619C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F3BB76-1164-790F-33CC-158A59E8B3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BF2CE9-AC31-5ABA-F4CE-02BF4A5E7DA3}"/>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5" name="Footer Placeholder 4">
            <a:extLst>
              <a:ext uri="{FF2B5EF4-FFF2-40B4-BE49-F238E27FC236}">
                <a16:creationId xmlns:a16="http://schemas.microsoft.com/office/drawing/2014/main" id="{8875D7DE-77AF-478F-A2E0-4EE7DACC55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D9BF0E-BE45-2611-6C63-5D9FFA647D2B}"/>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323356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D6CA1-2404-C386-AA43-6CA7ECA918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A8AEC4-6F88-A659-A009-E2D586242C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8C9194-4DB8-42EF-96B3-9B9DC2CA95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11BAB5-98AE-4F2F-C411-DBC26F2547F0}"/>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6" name="Footer Placeholder 5">
            <a:extLst>
              <a:ext uri="{FF2B5EF4-FFF2-40B4-BE49-F238E27FC236}">
                <a16:creationId xmlns:a16="http://schemas.microsoft.com/office/drawing/2014/main" id="{287AA880-54F1-2717-3483-D52447FF83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ECFD95-AF2E-1DE6-839C-42F583E36925}"/>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85728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75D9A-8220-5EBD-D9E9-7A3E53AE8F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4307AC-2AAA-2826-3DC0-7027F03569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4DC98E-E84E-E1AD-7B32-194AFBB87B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5C591B-33F1-0520-D60B-D2728E9D0A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5CCDDA-A66C-D031-A31D-445D5A678A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A2C102-2EFD-4CE8-BDF2-62E72A80B86C}"/>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8" name="Footer Placeholder 7">
            <a:extLst>
              <a:ext uri="{FF2B5EF4-FFF2-40B4-BE49-F238E27FC236}">
                <a16:creationId xmlns:a16="http://schemas.microsoft.com/office/drawing/2014/main" id="{E951AC12-749A-6F29-3DF2-3EEC463BBD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45F3A0-6994-EF4A-52E0-0CACC9921028}"/>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3671498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D9A33-E7B3-9466-3EBC-8322417EF5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07BF82-DA0A-E25F-234A-F3AB7B9D4730}"/>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4" name="Footer Placeholder 3">
            <a:extLst>
              <a:ext uri="{FF2B5EF4-FFF2-40B4-BE49-F238E27FC236}">
                <a16:creationId xmlns:a16="http://schemas.microsoft.com/office/drawing/2014/main" id="{E49261F6-F386-79FE-D865-DC198AC551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5279A3-2125-2EC5-91AC-F17A40A471F8}"/>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3986444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4CA1D8-D017-D4FC-D2BD-E0EDC6E221F6}"/>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3" name="Footer Placeholder 2">
            <a:extLst>
              <a:ext uri="{FF2B5EF4-FFF2-40B4-BE49-F238E27FC236}">
                <a16:creationId xmlns:a16="http://schemas.microsoft.com/office/drawing/2014/main" id="{FE40E7E6-D7CF-AEBC-A62D-354ABD0CDF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0FBB38-BE51-7464-E5A9-37AD4C78FE50}"/>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573425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EE4A3-4A70-BF4E-7E8E-1A4E87ABA0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9CAFA7-3687-DE33-60FE-D2FA406B87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5A04E9-629E-9F18-79D1-5655C90632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F4EBAB-3F74-0FB1-A9B7-9985684AB7DA}"/>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6" name="Footer Placeholder 5">
            <a:extLst>
              <a:ext uri="{FF2B5EF4-FFF2-40B4-BE49-F238E27FC236}">
                <a16:creationId xmlns:a16="http://schemas.microsoft.com/office/drawing/2014/main" id="{414E0460-36CC-682F-23F1-DB8214C76A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9B96A3-EE09-1B39-61C9-DB6EA1A98EAA}"/>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779614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8C900-F0DF-59BF-96CF-CBA059F711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4FD945-6AFC-AF33-D245-42DFF00770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D438B2-BA4F-3990-E9E5-B35D7F22AD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067FBC-014E-E08A-10C7-AC26E4A2B03C}"/>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6" name="Footer Placeholder 5">
            <a:extLst>
              <a:ext uri="{FF2B5EF4-FFF2-40B4-BE49-F238E27FC236}">
                <a16:creationId xmlns:a16="http://schemas.microsoft.com/office/drawing/2014/main" id="{1312413E-AEF5-2BB5-EBBB-647B3FC830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CA6828-E1D2-F390-330D-29145E2E981E}"/>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3307322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D2644-8AE8-9ED9-067F-70FE8F55CB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74DFAF-8C16-D9E5-5368-B5BE382D45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CA4982-FC3C-3AB6-7DDB-1CD519037D4E}"/>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5" name="Footer Placeholder 4">
            <a:extLst>
              <a:ext uri="{FF2B5EF4-FFF2-40B4-BE49-F238E27FC236}">
                <a16:creationId xmlns:a16="http://schemas.microsoft.com/office/drawing/2014/main" id="{69DFA1CE-5D05-DB9B-8E8B-DF3A031F46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206D31-0EFF-6B56-25AC-8AAE74DA12BD}"/>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328689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C83C0C-38C1-FF91-31B6-2F2DCD294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0A3679-0F55-FAC6-32D4-A46CBB1F5F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FEF7FE-5FD4-F94B-8C5A-CE5986AD4440}"/>
              </a:ext>
            </a:extLst>
          </p:cNvPr>
          <p:cNvSpPr>
            <a:spLocks noGrp="1"/>
          </p:cNvSpPr>
          <p:nvPr>
            <p:ph type="dt" sz="half" idx="10"/>
          </p:nvPr>
        </p:nvSpPr>
        <p:spPr/>
        <p:txBody>
          <a:bodyPr/>
          <a:lstStyle/>
          <a:p>
            <a:fld id="{21A97AC4-FE36-430C-ADF4-244AEF35E0C2}" type="datetimeFigureOut">
              <a:rPr lang="en-GB" smtClean="0"/>
              <a:t>18/02/2025</a:t>
            </a:fld>
            <a:endParaRPr lang="en-GB"/>
          </a:p>
        </p:txBody>
      </p:sp>
      <p:sp>
        <p:nvSpPr>
          <p:cNvPr id="5" name="Footer Placeholder 4">
            <a:extLst>
              <a:ext uri="{FF2B5EF4-FFF2-40B4-BE49-F238E27FC236}">
                <a16:creationId xmlns:a16="http://schemas.microsoft.com/office/drawing/2014/main" id="{CB742E9C-CF0D-13C6-9B95-F4A71BBEB7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12DB3A-2741-A8B9-DC03-5B7E7786B15F}"/>
              </a:ext>
            </a:extLst>
          </p:cNvPr>
          <p:cNvSpPr>
            <a:spLocks noGrp="1"/>
          </p:cNvSpPr>
          <p:nvPr>
            <p:ph type="sldNum" sz="quarter" idx="12"/>
          </p:nvPr>
        </p:nvSpPr>
        <p:spPr/>
        <p:txBody>
          <a:bodyPr/>
          <a:lstStyle/>
          <a:p>
            <a:fld id="{6F7F48D6-3042-4A9A-B354-102BD3913FE4}" type="slidenum">
              <a:rPr lang="en-GB" smtClean="0"/>
              <a:t>‹#›</a:t>
            </a:fld>
            <a:endParaRPr lang="en-GB"/>
          </a:p>
        </p:txBody>
      </p:sp>
    </p:spTree>
    <p:extLst>
      <p:ext uri="{BB962C8B-B14F-4D97-AF65-F5344CB8AC3E}">
        <p14:creationId xmlns:p14="http://schemas.microsoft.com/office/powerpoint/2010/main" val="674138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30F82F-A9F8-6EC0-E5B1-136F6B9A85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663CDA-B85F-7095-2181-B561E5E7F8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DA34C6-741B-CD8C-F101-3AF5D3797A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A97AC4-FE36-430C-ADF4-244AEF35E0C2}" type="datetimeFigureOut">
              <a:rPr lang="en-GB" smtClean="0"/>
              <a:t>18/02/2025</a:t>
            </a:fld>
            <a:endParaRPr lang="en-GB"/>
          </a:p>
        </p:txBody>
      </p:sp>
      <p:sp>
        <p:nvSpPr>
          <p:cNvPr id="5" name="Footer Placeholder 4">
            <a:extLst>
              <a:ext uri="{FF2B5EF4-FFF2-40B4-BE49-F238E27FC236}">
                <a16:creationId xmlns:a16="http://schemas.microsoft.com/office/drawing/2014/main" id="{9551F762-79AB-D991-B14A-6938692297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BBE439-7422-B3B5-7254-CD455464C4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7F48D6-3042-4A9A-B354-102BD3913FE4}" type="slidenum">
              <a:rPr lang="en-GB" smtClean="0"/>
              <a:t>‹#›</a:t>
            </a:fld>
            <a:endParaRPr lang="en-GB"/>
          </a:p>
        </p:txBody>
      </p:sp>
    </p:spTree>
    <p:extLst>
      <p:ext uri="{BB962C8B-B14F-4D97-AF65-F5344CB8AC3E}">
        <p14:creationId xmlns:p14="http://schemas.microsoft.com/office/powerpoint/2010/main" val="14385413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7237CF1-57CD-E29E-326D-358D73702E65}"/>
              </a:ext>
            </a:extLst>
          </p:cNvPr>
          <p:cNvSpPr/>
          <p:nvPr/>
        </p:nvSpPr>
        <p:spPr>
          <a:xfrm>
            <a:off x="0" y="0"/>
            <a:ext cx="12192000" cy="6858000"/>
          </a:xfrm>
          <a:prstGeom prst="rect">
            <a:avLst/>
          </a:prstGeom>
          <a:solidFill>
            <a:schemeClr val="accent6">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5D49517-57BA-8734-EE69-60E2EBDA5860}"/>
              </a:ext>
            </a:extLst>
          </p:cNvPr>
          <p:cNvSpPr txBox="1"/>
          <p:nvPr/>
        </p:nvSpPr>
        <p:spPr>
          <a:xfrm>
            <a:off x="1140431" y="0"/>
            <a:ext cx="9811821" cy="1200329"/>
          </a:xfrm>
          <a:prstGeom prst="rect">
            <a:avLst/>
          </a:prstGeom>
          <a:solidFill>
            <a:schemeClr val="accent2">
              <a:lumMod val="40000"/>
              <a:lumOff val="60000"/>
            </a:schemeClr>
          </a:solidFill>
          <a:ln>
            <a:noFill/>
          </a:ln>
        </p:spPr>
        <p:txBody>
          <a:bodyPr wrap="square" rtlCol="0">
            <a:spAutoFit/>
          </a:bodyPr>
          <a:lstStyle/>
          <a:p>
            <a:pPr algn="ctr"/>
            <a:r>
              <a:rPr lang="en-US" sz="3600" b="1" dirty="0">
                <a:latin typeface="Times New Roman" panose="02020603050405020304" pitchFamily="18" charset="0"/>
                <a:cs typeface="Times New Roman" panose="02020603050405020304" pitchFamily="18" charset="0"/>
              </a:rPr>
              <a:t>Developing Emotional Intelligence Skills for the Workplace</a:t>
            </a:r>
          </a:p>
        </p:txBody>
      </p:sp>
      <p:sp>
        <p:nvSpPr>
          <p:cNvPr id="6" name="TextBox 5">
            <a:extLst>
              <a:ext uri="{FF2B5EF4-FFF2-40B4-BE49-F238E27FC236}">
                <a16:creationId xmlns:a16="http://schemas.microsoft.com/office/drawing/2014/main" id="{932B8359-A240-3615-D396-220A82E8E033}"/>
              </a:ext>
            </a:extLst>
          </p:cNvPr>
          <p:cNvSpPr txBox="1"/>
          <p:nvPr/>
        </p:nvSpPr>
        <p:spPr>
          <a:xfrm>
            <a:off x="113015" y="1417834"/>
            <a:ext cx="3750067" cy="1384995"/>
          </a:xfrm>
          <a:prstGeom prst="rect">
            <a:avLst/>
          </a:prstGeom>
          <a:solidFill>
            <a:schemeClr val="accent3">
              <a:lumMod val="20000"/>
              <a:lumOff val="80000"/>
            </a:schemeClr>
          </a:solidFill>
        </p:spPr>
        <p:txBody>
          <a:bodyPr wrap="square" rtlCol="0">
            <a:spAutoFit/>
          </a:bodyPr>
          <a:lstStyle/>
          <a:p>
            <a:pPr algn="just"/>
            <a:r>
              <a:rPr lang="en-US" sz="1200" b="1" dirty="0">
                <a:latin typeface="Times New Roman" panose="02020603050405020304" pitchFamily="18" charset="0"/>
                <a:cs typeface="Times New Roman" panose="02020603050405020304" pitchFamily="18" charset="0"/>
              </a:rPr>
              <a:t>The key dimensions of emotional intelligence include self-awareness, self-regulation, demonstration of empathy, and social skills and they have enabled me in regards to navigate the challenges that occur in the workplace, develop strong relationships and contribute towards a positive environment for working.</a:t>
            </a:r>
            <a:endParaRPr lang="en-GB" sz="1200" b="1"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414BE7C6-7E0E-B5D9-895B-76AFCE141719}"/>
              </a:ext>
            </a:extLst>
          </p:cNvPr>
          <p:cNvSpPr txBox="1"/>
          <p:nvPr/>
        </p:nvSpPr>
        <p:spPr>
          <a:xfrm>
            <a:off x="113015" y="5250094"/>
            <a:ext cx="3750067" cy="1384995"/>
          </a:xfrm>
          <a:prstGeom prst="rect">
            <a:avLst/>
          </a:prstGeom>
          <a:solidFill>
            <a:schemeClr val="accent6">
              <a:lumMod val="20000"/>
              <a:lumOff val="80000"/>
            </a:schemeClr>
          </a:solidFill>
        </p:spPr>
        <p:txBody>
          <a:bodyPr wrap="square" rtlCol="0">
            <a:spAutoFit/>
          </a:bodyPr>
          <a:lstStyle/>
          <a:p>
            <a:pPr algn="just"/>
            <a:r>
              <a:rPr lang="en-US" sz="1200" b="1" dirty="0">
                <a:latin typeface="Times New Roman" panose="02020603050405020304" pitchFamily="18" charset="0"/>
                <a:cs typeface="Times New Roman" panose="02020603050405020304" pitchFamily="18" charset="0"/>
              </a:rPr>
              <a:t>One of my main strengths is to have awareness of myself. I am an individual who is quite conscious about emotions and the various ways they influence my thoughts as well as my actions. I make a conscious effort from my side to remain calm as well as composed and this helps to make sure that my emotions are not being impacted in a negative manner. </a:t>
            </a:r>
            <a:endParaRPr lang="en-GB" sz="1200" b="1"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606CC6E7-95E8-9C8F-C2D4-D182B434F948}"/>
              </a:ext>
            </a:extLst>
          </p:cNvPr>
          <p:cNvPicPr>
            <a:picLocks noChangeAspect="1"/>
          </p:cNvPicPr>
          <p:nvPr/>
        </p:nvPicPr>
        <p:blipFill>
          <a:blip r:embed="rId3"/>
          <a:stretch>
            <a:fillRect/>
          </a:stretch>
        </p:blipFill>
        <p:spPr>
          <a:xfrm>
            <a:off x="113015" y="2802828"/>
            <a:ext cx="2393906" cy="2447265"/>
          </a:xfrm>
          <a:prstGeom prst="rect">
            <a:avLst/>
          </a:prstGeom>
        </p:spPr>
      </p:pic>
      <p:pic>
        <p:nvPicPr>
          <p:cNvPr id="10" name="Picture 9">
            <a:extLst>
              <a:ext uri="{FF2B5EF4-FFF2-40B4-BE49-F238E27FC236}">
                <a16:creationId xmlns:a16="http://schemas.microsoft.com/office/drawing/2014/main" id="{5719D6DB-AFE0-A692-16CC-CAFE437E5691}"/>
              </a:ext>
            </a:extLst>
          </p:cNvPr>
          <p:cNvPicPr>
            <a:picLocks noChangeAspect="1"/>
          </p:cNvPicPr>
          <p:nvPr/>
        </p:nvPicPr>
        <p:blipFill>
          <a:blip r:embed="rId4"/>
          <a:stretch>
            <a:fillRect/>
          </a:stretch>
        </p:blipFill>
        <p:spPr>
          <a:xfrm>
            <a:off x="2506921" y="2802828"/>
            <a:ext cx="2447265" cy="2447265"/>
          </a:xfrm>
          <a:prstGeom prst="rect">
            <a:avLst/>
          </a:prstGeom>
        </p:spPr>
      </p:pic>
      <p:sp>
        <p:nvSpPr>
          <p:cNvPr id="11" name="TextBox 10">
            <a:extLst>
              <a:ext uri="{FF2B5EF4-FFF2-40B4-BE49-F238E27FC236}">
                <a16:creationId xmlns:a16="http://schemas.microsoft.com/office/drawing/2014/main" id="{DD5A2711-F1F5-6E8F-168D-3E2288A6C2CF}"/>
              </a:ext>
            </a:extLst>
          </p:cNvPr>
          <p:cNvSpPr txBox="1"/>
          <p:nvPr/>
        </p:nvSpPr>
        <p:spPr>
          <a:xfrm>
            <a:off x="8328918" y="1417833"/>
            <a:ext cx="3750067" cy="1384995"/>
          </a:xfrm>
          <a:prstGeom prst="rect">
            <a:avLst/>
          </a:prstGeom>
          <a:solidFill>
            <a:schemeClr val="accent4">
              <a:lumMod val="60000"/>
              <a:lumOff val="40000"/>
            </a:schemeClr>
          </a:solidFill>
        </p:spPr>
        <p:txBody>
          <a:bodyPr wrap="square" rtlCol="0">
            <a:spAutoFit/>
          </a:bodyPr>
          <a:lstStyle/>
          <a:p>
            <a:pPr algn="just"/>
            <a:r>
              <a:rPr lang="en-US" sz="1200" b="1" dirty="0">
                <a:latin typeface="Times New Roman" panose="02020603050405020304" pitchFamily="18" charset="0"/>
                <a:cs typeface="Times New Roman" panose="02020603050405020304" pitchFamily="18" charset="0"/>
              </a:rPr>
              <a:t>I have learned to recognise the triggers that happen due to emotional instability and understand the ways my thoughts and actions are being influenced. When I am working in a team, I make sure to pay close attention to the cues regarding the emotions of my colleagues and assessment helps with the adjusting of my communications according to the situation.</a:t>
            </a:r>
            <a:endParaRPr lang="en-GB" sz="1200" b="1" dirty="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3A23114D-EC93-1A69-89C6-309214242D4A}"/>
              </a:ext>
            </a:extLst>
          </p:cNvPr>
          <p:cNvPicPr>
            <a:picLocks noChangeAspect="1"/>
          </p:cNvPicPr>
          <p:nvPr/>
        </p:nvPicPr>
        <p:blipFill>
          <a:blip r:embed="rId5"/>
          <a:stretch>
            <a:fillRect/>
          </a:stretch>
        </p:blipFill>
        <p:spPr>
          <a:xfrm>
            <a:off x="4954185" y="2802827"/>
            <a:ext cx="3627351" cy="2447265"/>
          </a:xfrm>
          <a:prstGeom prst="rect">
            <a:avLst/>
          </a:prstGeom>
        </p:spPr>
      </p:pic>
      <p:pic>
        <p:nvPicPr>
          <p:cNvPr id="13" name="Picture 12">
            <a:extLst>
              <a:ext uri="{FF2B5EF4-FFF2-40B4-BE49-F238E27FC236}">
                <a16:creationId xmlns:a16="http://schemas.microsoft.com/office/drawing/2014/main" id="{77A3FA2E-6B30-FDEA-FCA5-B79D45162C70}"/>
              </a:ext>
            </a:extLst>
          </p:cNvPr>
          <p:cNvPicPr>
            <a:picLocks noChangeAspect="1"/>
          </p:cNvPicPr>
          <p:nvPr/>
        </p:nvPicPr>
        <p:blipFill>
          <a:blip r:embed="rId6"/>
          <a:stretch>
            <a:fillRect/>
          </a:stretch>
        </p:blipFill>
        <p:spPr>
          <a:xfrm>
            <a:off x="8581536" y="2802827"/>
            <a:ext cx="3497449" cy="2447265"/>
          </a:xfrm>
          <a:prstGeom prst="rect">
            <a:avLst/>
          </a:prstGeom>
        </p:spPr>
      </p:pic>
      <p:pic>
        <p:nvPicPr>
          <p:cNvPr id="14" name="Picture 13">
            <a:extLst>
              <a:ext uri="{FF2B5EF4-FFF2-40B4-BE49-F238E27FC236}">
                <a16:creationId xmlns:a16="http://schemas.microsoft.com/office/drawing/2014/main" id="{9DB024CC-75B0-7F1F-95ED-4326F1D826C8}"/>
              </a:ext>
            </a:extLst>
          </p:cNvPr>
          <p:cNvPicPr>
            <a:picLocks noChangeAspect="1"/>
          </p:cNvPicPr>
          <p:nvPr/>
        </p:nvPicPr>
        <p:blipFill>
          <a:blip r:embed="rId7"/>
          <a:stretch>
            <a:fillRect/>
          </a:stretch>
        </p:blipFill>
        <p:spPr>
          <a:xfrm>
            <a:off x="3868327" y="1417833"/>
            <a:ext cx="2265944" cy="1384993"/>
          </a:xfrm>
          <a:prstGeom prst="rect">
            <a:avLst/>
          </a:prstGeom>
        </p:spPr>
      </p:pic>
      <p:pic>
        <p:nvPicPr>
          <p:cNvPr id="15" name="Picture 14">
            <a:extLst>
              <a:ext uri="{FF2B5EF4-FFF2-40B4-BE49-F238E27FC236}">
                <a16:creationId xmlns:a16="http://schemas.microsoft.com/office/drawing/2014/main" id="{E3A1824A-6186-2182-03D7-BA1C20502D15}"/>
              </a:ext>
            </a:extLst>
          </p:cNvPr>
          <p:cNvPicPr>
            <a:picLocks noChangeAspect="1"/>
          </p:cNvPicPr>
          <p:nvPr/>
        </p:nvPicPr>
        <p:blipFill>
          <a:blip r:embed="rId8"/>
          <a:stretch>
            <a:fillRect/>
          </a:stretch>
        </p:blipFill>
        <p:spPr>
          <a:xfrm>
            <a:off x="6134271" y="1417831"/>
            <a:ext cx="2265944" cy="1384996"/>
          </a:xfrm>
          <a:prstGeom prst="rect">
            <a:avLst/>
          </a:prstGeom>
        </p:spPr>
      </p:pic>
      <p:sp>
        <p:nvSpPr>
          <p:cNvPr id="16" name="TextBox 15">
            <a:extLst>
              <a:ext uri="{FF2B5EF4-FFF2-40B4-BE49-F238E27FC236}">
                <a16:creationId xmlns:a16="http://schemas.microsoft.com/office/drawing/2014/main" id="{E0A2CF66-8BEC-8E84-54CD-344B603B709B}"/>
              </a:ext>
            </a:extLst>
          </p:cNvPr>
          <p:cNvSpPr txBox="1"/>
          <p:nvPr/>
        </p:nvSpPr>
        <p:spPr>
          <a:xfrm>
            <a:off x="8328918" y="5250092"/>
            <a:ext cx="3750067" cy="1384995"/>
          </a:xfrm>
          <a:prstGeom prst="rect">
            <a:avLst/>
          </a:prstGeom>
          <a:solidFill>
            <a:schemeClr val="accent1">
              <a:lumMod val="60000"/>
              <a:lumOff val="40000"/>
            </a:schemeClr>
          </a:solidFill>
        </p:spPr>
        <p:txBody>
          <a:bodyPr wrap="square" rtlCol="0">
            <a:spAutoFit/>
          </a:bodyPr>
          <a:lstStyle/>
          <a:p>
            <a:pPr algn="just"/>
            <a:r>
              <a:rPr lang="en-US" sz="1200" b="1" dirty="0">
                <a:latin typeface="Times New Roman" panose="02020603050405020304" pitchFamily="18" charset="0"/>
                <a:cs typeface="Times New Roman" panose="02020603050405020304" pitchFamily="18" charset="0"/>
              </a:rPr>
              <a:t>Managing stress as well as maintaining composure and adapting to the challenges are extremely important for professional growth. To improve the aspect of self-regulation, I will continue to work on developing my patience, as well as managing frustration in a constructive manner as well as practising breathing exercises to remain calm in situations. </a:t>
            </a:r>
            <a:endParaRPr lang="en-GB" sz="1200" b="1" dirty="0">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id="{544844F5-52B5-3B6E-FFB6-BE6D1429F499}"/>
              </a:ext>
            </a:extLst>
          </p:cNvPr>
          <p:cNvPicPr>
            <a:picLocks noChangeAspect="1"/>
          </p:cNvPicPr>
          <p:nvPr/>
        </p:nvPicPr>
        <p:blipFill>
          <a:blip r:embed="rId9"/>
          <a:srcRect b="8239"/>
          <a:stretch/>
        </p:blipFill>
        <p:spPr>
          <a:xfrm>
            <a:off x="3868166" y="5250093"/>
            <a:ext cx="2058863" cy="1384994"/>
          </a:xfrm>
          <a:prstGeom prst="rect">
            <a:avLst/>
          </a:prstGeom>
        </p:spPr>
      </p:pic>
      <p:pic>
        <p:nvPicPr>
          <p:cNvPr id="18" name="Picture 17">
            <a:extLst>
              <a:ext uri="{FF2B5EF4-FFF2-40B4-BE49-F238E27FC236}">
                <a16:creationId xmlns:a16="http://schemas.microsoft.com/office/drawing/2014/main" id="{82FA55E9-C754-BA72-76E9-048F4BD36B59}"/>
              </a:ext>
            </a:extLst>
          </p:cNvPr>
          <p:cNvPicPr>
            <a:picLocks noChangeAspect="1"/>
          </p:cNvPicPr>
          <p:nvPr/>
        </p:nvPicPr>
        <p:blipFill>
          <a:blip r:embed="rId10"/>
          <a:srcRect b="8239"/>
          <a:stretch/>
        </p:blipFill>
        <p:spPr>
          <a:xfrm>
            <a:off x="5927029" y="5250090"/>
            <a:ext cx="2401889" cy="1384994"/>
          </a:xfrm>
          <a:prstGeom prst="rect">
            <a:avLst/>
          </a:prstGeom>
        </p:spPr>
      </p:pic>
    </p:spTree>
    <p:extLst>
      <p:ext uri="{BB962C8B-B14F-4D97-AF65-F5344CB8AC3E}">
        <p14:creationId xmlns:p14="http://schemas.microsoft.com/office/powerpoint/2010/main" val="6087864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1978</Words>
  <Application>Microsoft Office PowerPoint</Application>
  <PresentationFormat>Widescreen</PresentationFormat>
  <Paragraphs>36</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Deeya Roy</dc:creator>
  <cp:lastModifiedBy>Deeya Roy</cp:lastModifiedBy>
  <cp:revision>1</cp:revision>
  <dcterms:created xsi:type="dcterms:W3CDTF">2025-02-18T11:20:39Z</dcterms:created>
  <dcterms:modified xsi:type="dcterms:W3CDTF">2025-02-18T11:21:02Z</dcterms:modified>
</cp:coreProperties>
</file>