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sldIdLst>
    <p:sldId id="258" r:id="rId2"/>
    <p:sldId id="263" r:id="rId3"/>
    <p:sldId id="264" r:id="rId4"/>
    <p:sldId id="265" r:id="rId5"/>
    <p:sldId id="271" r:id="rId6"/>
    <p:sldId id="272" r:id="rId7"/>
    <p:sldId id="266" r:id="rId8"/>
    <p:sldId id="267" r:id="rId9"/>
    <p:sldId id="268" r:id="rId10"/>
    <p:sldId id="269" r:id="rId11"/>
    <p:sldId id="270" r:id="rId12"/>
    <p:sldId id="260" r:id="rId13"/>
    <p:sldId id="261" r:id="rId14"/>
    <p:sldId id="262"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7C3D53C8-A7C6-432B-89D8-687E9B72E1F6}" type="datetimeFigureOut">
              <a:rPr lang="en-US" smtClean="0"/>
              <a:t>11/12/2015</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C8E5D16F-83EC-45AF-AA12-DCA2F8C8C25C}"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7C3D53C8-A7C6-432B-89D8-687E9B72E1F6}" type="datetimeFigureOut">
              <a:rPr lang="en-US" smtClean="0"/>
              <a:t>11/12/2015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C8E5D16F-83EC-45AF-AA12-DCA2F8C8C25C}"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7C3D53C8-A7C6-432B-89D8-687E9B72E1F6}" type="datetimeFigureOut">
              <a:rPr lang="en-US" smtClean="0"/>
              <a:t>11/12/2015</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C8E5D16F-83EC-45AF-AA12-DCA2F8C8C25C}"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7C3D53C8-A7C6-432B-89D8-687E9B72E1F6}" type="datetimeFigureOut">
              <a:rPr lang="en-US" smtClean="0"/>
              <a:t>11/12/2015</a:t>
            </a:fld>
            <a:endParaRPr lang="en-US"/>
          </a:p>
        </p:txBody>
      </p:sp>
      <p:sp>
        <p:nvSpPr>
          <p:cNvPr id="10" name="Slide Number Placeholder 9"/>
          <p:cNvSpPr>
            <a:spLocks noGrp="1"/>
          </p:cNvSpPr>
          <p:nvPr>
            <p:ph type="sldNum" sz="quarter" idx="16"/>
          </p:nvPr>
        </p:nvSpPr>
        <p:spPr/>
        <p:txBody>
          <a:bodyPr rtlCol="0"/>
          <a:lstStyle/>
          <a:p>
            <a:fld id="{C8E5D16F-83EC-45AF-AA12-DCA2F8C8C25C}"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7C3D53C8-A7C6-432B-89D8-687E9B72E1F6}" type="datetimeFigureOut">
              <a:rPr lang="en-US" smtClean="0"/>
              <a:t>11/12/2015</a:t>
            </a:fld>
            <a:endParaRPr lang="en-US"/>
          </a:p>
        </p:txBody>
      </p:sp>
      <p:sp>
        <p:nvSpPr>
          <p:cNvPr id="12" name="Slide Number Placeholder 11"/>
          <p:cNvSpPr>
            <a:spLocks noGrp="1"/>
          </p:cNvSpPr>
          <p:nvPr>
            <p:ph type="sldNum" sz="quarter" idx="16"/>
          </p:nvPr>
        </p:nvSpPr>
        <p:spPr/>
        <p:txBody>
          <a:bodyPr rtlCol="0"/>
          <a:lstStyle/>
          <a:p>
            <a:fld id="{C8E5D16F-83EC-45AF-AA12-DCA2F8C8C25C}"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C3D53C8-A7C6-432B-89D8-687E9B72E1F6}" type="datetimeFigureOut">
              <a:rPr lang="en-US" smtClean="0"/>
              <a:t>11/12/2015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C8E5D16F-83EC-45AF-AA12-DCA2F8C8C25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3D53C8-A7C6-432B-89D8-687E9B72E1F6}" type="datetimeFigureOut">
              <a:rPr lang="en-US" smtClean="0"/>
              <a:t>11/12/2015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C8E5D16F-83EC-45AF-AA12-DCA2F8C8C25C}"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C3D53C8-A7C6-432B-89D8-687E9B72E1F6}" type="datetimeFigureOut">
              <a:rPr lang="en-US" smtClean="0"/>
              <a:t>11/12/2015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C8E5D16F-83EC-45AF-AA12-DCA2F8C8C25C}"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7C3D53C8-A7C6-432B-89D8-687E9B72E1F6}" type="datetimeFigureOut">
              <a:rPr lang="en-US" smtClean="0"/>
              <a:t>11/12/2015</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C8E5D16F-83EC-45AF-AA12-DCA2F8C8C25C}"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C3D53C8-A7C6-432B-89D8-687E9B72E1F6}" type="datetimeFigureOut">
              <a:rPr lang="en-US" smtClean="0"/>
              <a:t>11/12/2015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8E5D16F-83EC-45AF-AA12-DCA2F8C8C25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7C3D53C8-A7C6-432B-89D8-687E9B72E1F6}" type="datetimeFigureOut">
              <a:rPr lang="en-US" smtClean="0"/>
              <a:t>11/12/2015</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C8E5D16F-83EC-45AF-AA12-DCA2F8C8C25C}"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7C3D53C8-A7C6-432B-89D8-687E9B72E1F6}" type="datetimeFigureOut">
              <a:rPr lang="en-US" smtClean="0"/>
              <a:t>11/12/2015</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C8E5D16F-83EC-45AF-AA12-DCA2F8C8C25C}"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dirty="0"/>
          </a:p>
        </p:txBody>
      </p:sp>
      <p:sp>
        <p:nvSpPr>
          <p:cNvPr id="2" name="Content Placeholder 1"/>
          <p:cNvSpPr>
            <a:spLocks noGrp="1"/>
          </p:cNvSpPr>
          <p:nvPr>
            <p:ph sz="quarter" idx="1"/>
          </p:nvPr>
        </p:nvSpPr>
        <p:spPr/>
        <p:txBody>
          <a:bodyPr/>
          <a:lstStyle/>
          <a:p>
            <a:pPr>
              <a:defRPr/>
            </a:pPr>
            <a:endParaRPr lang="en-GB" dirty="0" smtClean="0"/>
          </a:p>
          <a:p>
            <a:pPr>
              <a:defRPr/>
            </a:pPr>
            <a:r>
              <a:rPr lang="en-GB" dirty="0" smtClean="0"/>
              <a:t>The Action plan sets out the actions required to improve the nutritional standards of food and drink in all schools in Wales (Welsh Government, 2008)</a:t>
            </a:r>
          </a:p>
          <a:p>
            <a:pPr>
              <a:defRPr/>
            </a:pPr>
            <a:endParaRPr lang="en-GB" dirty="0"/>
          </a:p>
          <a:p>
            <a:pPr>
              <a:defRPr/>
            </a:pPr>
            <a:r>
              <a:rPr lang="en-GB" dirty="0" smtClean="0"/>
              <a:t>Encourages and promotes a whole school approach to food and fitness</a:t>
            </a:r>
          </a:p>
          <a:p>
            <a:endParaRPr lang="en-GB" dirty="0"/>
          </a:p>
        </p:txBody>
      </p:sp>
      <p:pic>
        <p:nvPicPr>
          <p:cNvPr id="4" name="Picture 5" descr="docopen"/>
          <p:cNvPicPr>
            <a:picLocks noChangeAspect="1" noChangeArrowheads="1"/>
          </p:cNvPicPr>
          <p:nvPr/>
        </p:nvPicPr>
        <p:blipFill>
          <a:blip r:embed="rId2" cstate="print"/>
          <a:srcRect/>
          <a:stretch>
            <a:fillRect/>
          </a:stretch>
        </p:blipFill>
        <p:spPr bwMode="auto">
          <a:xfrm>
            <a:off x="755650" y="188913"/>
            <a:ext cx="7620000" cy="1457325"/>
          </a:xfrm>
          <a:prstGeom prst="rect">
            <a:avLst/>
          </a:prstGeom>
          <a:noFill/>
          <a:ln w="9525">
            <a:noFill/>
            <a:miter lim="800000"/>
            <a:headEnd/>
            <a:tailEnd/>
          </a:ln>
        </p:spPr>
      </p:pic>
    </p:spTree>
    <p:extLst>
      <p:ext uri="{BB962C8B-B14F-4D97-AF65-F5344CB8AC3E}">
        <p14:creationId xmlns:p14="http://schemas.microsoft.com/office/powerpoint/2010/main" val="26911248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
          </p:nvPr>
        </p:nvSpPr>
        <p:spPr/>
        <p:txBody>
          <a:bodyPr>
            <a:normAutofit lnSpcReduction="10000"/>
          </a:bodyPr>
          <a:lstStyle/>
          <a:p>
            <a:endParaRPr lang="en-GB" dirty="0">
              <a:latin typeface="Calibri" pitchFamily="34" charset="0"/>
              <a:cs typeface="Times New Roman" panose="02020603050405020304" pitchFamily="18" charset="0"/>
            </a:endParaRPr>
          </a:p>
          <a:p>
            <a:r>
              <a:rPr lang="en-GB" dirty="0">
                <a:cs typeface="Times New Roman" panose="02020603050405020304" pitchFamily="18" charset="0"/>
              </a:rPr>
              <a:t>The Appetite for Life Strategy is part of a broader agenda on food and fitness for children and young people which is set out in the Welsh Government’s Food and Fitness Implementation Plan</a:t>
            </a:r>
            <a:r>
              <a:rPr lang="en-GB" dirty="0" smtClean="0">
                <a:cs typeface="Times New Roman" panose="02020603050405020304" pitchFamily="18" charset="0"/>
              </a:rPr>
              <a:t>.</a:t>
            </a:r>
          </a:p>
          <a:p>
            <a:pPr marL="0" indent="0">
              <a:buNone/>
            </a:pPr>
            <a:endParaRPr lang="en-GB" dirty="0">
              <a:cs typeface="Times New Roman" panose="02020603050405020304" pitchFamily="18" charset="0"/>
            </a:endParaRPr>
          </a:p>
          <a:p>
            <a:r>
              <a:rPr lang="en-GB" dirty="0">
                <a:cs typeface="Times New Roman" panose="02020603050405020304" pitchFamily="18" charset="0"/>
              </a:rPr>
              <a:t>Developed through a consultation exercise with </a:t>
            </a:r>
            <a:r>
              <a:rPr lang="en-GB" dirty="0" smtClean="0">
                <a:cs typeface="Times New Roman" panose="02020603050405020304" pitchFamily="18" charset="0"/>
              </a:rPr>
              <a:t>children </a:t>
            </a:r>
            <a:r>
              <a:rPr lang="en-GB" dirty="0">
                <a:cs typeface="Times New Roman" panose="02020603050405020304" pitchFamily="18" charset="0"/>
              </a:rPr>
              <a:t>as well as detailed discussions with the Local Authority Catering Association and from lessons learned from other parts of the UK.  </a:t>
            </a:r>
          </a:p>
          <a:p>
            <a:endParaRPr lang="en-US" dirty="0"/>
          </a:p>
        </p:txBody>
      </p:sp>
      <p:pic>
        <p:nvPicPr>
          <p:cNvPr id="4" name="Picture 5" descr="docopen"/>
          <p:cNvPicPr>
            <a:picLocks noChangeAspect="1" noChangeArrowheads="1"/>
          </p:cNvPicPr>
          <p:nvPr/>
        </p:nvPicPr>
        <p:blipFill>
          <a:blip r:embed="rId2" cstate="print"/>
          <a:srcRect/>
          <a:stretch>
            <a:fillRect/>
          </a:stretch>
        </p:blipFill>
        <p:spPr bwMode="auto">
          <a:xfrm>
            <a:off x="755650" y="188913"/>
            <a:ext cx="7620000" cy="1457325"/>
          </a:xfrm>
          <a:prstGeom prst="rect">
            <a:avLst/>
          </a:prstGeom>
          <a:noFill/>
          <a:ln w="9525">
            <a:noFill/>
            <a:miter lim="800000"/>
            <a:headEnd/>
            <a:tailEnd/>
          </a:ln>
        </p:spPr>
      </p:pic>
    </p:spTree>
    <p:extLst>
      <p:ext uri="{BB962C8B-B14F-4D97-AF65-F5344CB8AC3E}">
        <p14:creationId xmlns:p14="http://schemas.microsoft.com/office/powerpoint/2010/main" val="619324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
          </p:nvPr>
        </p:nvSpPr>
        <p:spPr/>
        <p:txBody>
          <a:bodyPr>
            <a:normAutofit fontScale="92500" lnSpcReduction="10000"/>
          </a:bodyPr>
          <a:lstStyle/>
          <a:p>
            <a:endParaRPr lang="en-GB" dirty="0" smtClean="0">
              <a:cs typeface="Times New Roman" panose="02020603050405020304" pitchFamily="18" charset="0"/>
            </a:endParaRPr>
          </a:p>
          <a:p>
            <a:r>
              <a:rPr lang="en-GB" dirty="0" smtClean="0">
                <a:cs typeface="Times New Roman" panose="02020603050405020304" pitchFamily="18" charset="0"/>
              </a:rPr>
              <a:t>A </a:t>
            </a:r>
            <a:r>
              <a:rPr lang="en-GB" dirty="0">
                <a:cs typeface="Times New Roman" panose="02020603050405020304" pitchFamily="18" charset="0"/>
              </a:rPr>
              <a:t>two year action research project was launched in 2008, involving nine pilot schools across four Local Authority areas. Later become a legislative requirement in all schools across Wales in 2013.</a:t>
            </a:r>
          </a:p>
          <a:p>
            <a:endParaRPr lang="en-GB" dirty="0" smtClean="0">
              <a:cs typeface="Times New Roman" panose="02020603050405020304" pitchFamily="18" charset="0"/>
            </a:endParaRPr>
          </a:p>
          <a:p>
            <a:r>
              <a:rPr lang="en-GB" dirty="0" smtClean="0">
                <a:cs typeface="Times New Roman" panose="02020603050405020304" pitchFamily="18" charset="0"/>
              </a:rPr>
              <a:t>The </a:t>
            </a:r>
            <a:r>
              <a:rPr lang="en-GB" dirty="0">
                <a:cs typeface="Times New Roman" panose="02020603050405020304" pitchFamily="18" charset="0"/>
              </a:rPr>
              <a:t>plan recognises that children matter for the future of Wales and that their needs are central to the Welsh Assembly Government’s vision of a healthy, prosperous and sustainable country. (Welsh Assembly Government, 2010)</a:t>
            </a:r>
          </a:p>
          <a:p>
            <a:endParaRPr lang="en-US" dirty="0"/>
          </a:p>
        </p:txBody>
      </p:sp>
      <p:pic>
        <p:nvPicPr>
          <p:cNvPr id="4" name="Picture 5" descr="docopen"/>
          <p:cNvPicPr>
            <a:picLocks noChangeAspect="1" noChangeArrowheads="1"/>
          </p:cNvPicPr>
          <p:nvPr/>
        </p:nvPicPr>
        <p:blipFill>
          <a:blip r:embed="rId2" cstate="print"/>
          <a:srcRect/>
          <a:stretch>
            <a:fillRect/>
          </a:stretch>
        </p:blipFill>
        <p:spPr bwMode="auto">
          <a:xfrm>
            <a:off x="755650" y="188913"/>
            <a:ext cx="7620000" cy="1457325"/>
          </a:xfrm>
          <a:prstGeom prst="rect">
            <a:avLst/>
          </a:prstGeom>
          <a:noFill/>
          <a:ln w="9525">
            <a:noFill/>
            <a:miter lim="800000"/>
            <a:headEnd/>
            <a:tailEnd/>
          </a:ln>
        </p:spPr>
      </p:pic>
    </p:spTree>
    <p:extLst>
      <p:ext uri="{BB962C8B-B14F-4D97-AF65-F5344CB8AC3E}">
        <p14:creationId xmlns:p14="http://schemas.microsoft.com/office/powerpoint/2010/main" val="3454725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
          </p:nvPr>
        </p:nvSpPr>
        <p:spPr/>
        <p:txBody>
          <a:bodyPr>
            <a:normAutofit lnSpcReduction="10000"/>
          </a:bodyPr>
          <a:lstStyle/>
          <a:p>
            <a:endParaRPr lang="en-US" dirty="0" smtClean="0"/>
          </a:p>
          <a:p>
            <a:r>
              <a:rPr lang="en-US" dirty="0" smtClean="0"/>
              <a:t>A </a:t>
            </a:r>
            <a:r>
              <a:rPr lang="en-US" dirty="0"/>
              <a:t>balanced diet and an active lifestyle are essential for our children and young people as they develop and grow into healthy adults</a:t>
            </a:r>
            <a:r>
              <a:rPr lang="en-US" dirty="0" smtClean="0"/>
              <a:t>.</a:t>
            </a:r>
          </a:p>
          <a:p>
            <a:pPr marL="0" indent="0">
              <a:buNone/>
            </a:pPr>
            <a:endParaRPr lang="en-US" dirty="0"/>
          </a:p>
          <a:p>
            <a:r>
              <a:rPr lang="en-US" dirty="0"/>
              <a:t>Pupils who eat healthy balanced meals and who have access to drinking water are known to display better concentration, improved attention spans, are less likely to be hyperactive, and are calmer and more alert in class.</a:t>
            </a:r>
          </a:p>
          <a:p>
            <a:endParaRPr lang="en-US" dirty="0"/>
          </a:p>
        </p:txBody>
      </p:sp>
      <p:pic>
        <p:nvPicPr>
          <p:cNvPr id="4" name="Picture 5" descr="docopen"/>
          <p:cNvPicPr>
            <a:picLocks noChangeAspect="1" noChangeArrowheads="1"/>
          </p:cNvPicPr>
          <p:nvPr/>
        </p:nvPicPr>
        <p:blipFill>
          <a:blip r:embed="rId2" cstate="print"/>
          <a:srcRect/>
          <a:stretch>
            <a:fillRect/>
          </a:stretch>
        </p:blipFill>
        <p:spPr bwMode="auto">
          <a:xfrm>
            <a:off x="755650" y="188913"/>
            <a:ext cx="7620000" cy="1457325"/>
          </a:xfrm>
          <a:prstGeom prst="rect">
            <a:avLst/>
          </a:prstGeom>
          <a:noFill/>
          <a:ln w="9525">
            <a:noFill/>
            <a:miter lim="800000"/>
            <a:headEnd/>
            <a:tailEnd/>
          </a:ln>
        </p:spPr>
      </p:pic>
    </p:spTree>
    <p:extLst>
      <p:ext uri="{BB962C8B-B14F-4D97-AF65-F5344CB8AC3E}">
        <p14:creationId xmlns:p14="http://schemas.microsoft.com/office/powerpoint/2010/main" val="3807750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b="1" dirty="0"/>
              <a:t>How sustainable development applies in relation to the promotion of</a:t>
            </a:r>
            <a:br>
              <a:rPr lang="en-US" sz="3200" b="1" dirty="0"/>
            </a:br>
            <a:r>
              <a:rPr lang="en-US" sz="3200" b="1" dirty="0"/>
              <a:t>healthy eating and drinking?</a:t>
            </a:r>
            <a:endParaRPr lang="en-US" sz="3200" dirty="0"/>
          </a:p>
        </p:txBody>
      </p:sp>
      <p:sp>
        <p:nvSpPr>
          <p:cNvPr id="3" name="Content Placeholder 2"/>
          <p:cNvSpPr>
            <a:spLocks noGrp="1"/>
          </p:cNvSpPr>
          <p:nvPr>
            <p:ph sz="quarter" idx="1"/>
          </p:nvPr>
        </p:nvSpPr>
        <p:spPr/>
        <p:txBody>
          <a:bodyPr>
            <a:normAutofit fontScale="55000" lnSpcReduction="20000"/>
          </a:bodyPr>
          <a:lstStyle/>
          <a:p>
            <a:r>
              <a:rPr lang="en-US" sz="4400" dirty="0" smtClean="0">
                <a:solidFill>
                  <a:srgbClr val="000000"/>
                </a:solidFill>
                <a:latin typeface="Arial"/>
              </a:rPr>
              <a:t>Sustainable </a:t>
            </a:r>
            <a:r>
              <a:rPr lang="en-US" sz="4400" dirty="0">
                <a:solidFill>
                  <a:srgbClr val="000000"/>
                </a:solidFill>
                <a:latin typeface="Arial"/>
              </a:rPr>
              <a:t>development is about enhancing the economic, social </a:t>
            </a:r>
            <a:r>
              <a:rPr lang="en-US" sz="4400" dirty="0" smtClean="0">
                <a:solidFill>
                  <a:srgbClr val="000000"/>
                </a:solidFill>
                <a:latin typeface="Arial"/>
              </a:rPr>
              <a:t>and environmental </a:t>
            </a:r>
            <a:r>
              <a:rPr lang="en-US" sz="4400" dirty="0">
                <a:solidFill>
                  <a:srgbClr val="000000"/>
                </a:solidFill>
                <a:latin typeface="Arial"/>
              </a:rPr>
              <a:t>wellbeing of people and communities, achieving a </a:t>
            </a:r>
            <a:r>
              <a:rPr lang="en-US" sz="4400" dirty="0" smtClean="0">
                <a:solidFill>
                  <a:srgbClr val="000000"/>
                </a:solidFill>
                <a:latin typeface="Arial"/>
              </a:rPr>
              <a:t>better quality </a:t>
            </a:r>
            <a:r>
              <a:rPr lang="en-US" sz="4400" dirty="0">
                <a:solidFill>
                  <a:srgbClr val="000000"/>
                </a:solidFill>
                <a:latin typeface="Arial"/>
              </a:rPr>
              <a:t>of life for our own and future generations</a:t>
            </a:r>
            <a:r>
              <a:rPr lang="en-US" sz="4400" dirty="0" smtClean="0">
                <a:solidFill>
                  <a:srgbClr val="000000"/>
                </a:solidFill>
                <a:latin typeface="Arial"/>
              </a:rPr>
              <a:t>.</a:t>
            </a:r>
          </a:p>
          <a:p>
            <a:endParaRPr lang="en-US" sz="4400" dirty="0">
              <a:solidFill>
                <a:srgbClr val="000000"/>
              </a:solidFill>
              <a:latin typeface="Arial"/>
            </a:endParaRPr>
          </a:p>
          <a:p>
            <a:r>
              <a:rPr lang="en-US" sz="4400" dirty="0">
                <a:solidFill>
                  <a:srgbClr val="000000"/>
                </a:solidFill>
                <a:latin typeface="Arial"/>
              </a:rPr>
              <a:t>In practice this means making decisions which will have benefits in the </a:t>
            </a:r>
            <a:r>
              <a:rPr lang="en-US" sz="4400" dirty="0" smtClean="0">
                <a:solidFill>
                  <a:srgbClr val="000000"/>
                </a:solidFill>
                <a:latin typeface="Arial"/>
              </a:rPr>
              <a:t>long term </a:t>
            </a:r>
            <a:r>
              <a:rPr lang="en-US" sz="4400" dirty="0">
                <a:solidFill>
                  <a:srgbClr val="000000"/>
                </a:solidFill>
                <a:latin typeface="Arial"/>
              </a:rPr>
              <a:t>as well as the short-term, and which prevent problems from occurring </a:t>
            </a:r>
            <a:r>
              <a:rPr lang="en-US" sz="4400" dirty="0" smtClean="0">
                <a:solidFill>
                  <a:srgbClr val="000000"/>
                </a:solidFill>
                <a:latin typeface="Arial"/>
              </a:rPr>
              <a:t>in the </a:t>
            </a:r>
            <a:r>
              <a:rPr lang="en-US" sz="4400" dirty="0">
                <a:solidFill>
                  <a:srgbClr val="000000"/>
                </a:solidFill>
                <a:latin typeface="Arial"/>
              </a:rPr>
              <a:t>long-term. An emphasis on healthy eating in schools is an example of </a:t>
            </a:r>
            <a:r>
              <a:rPr lang="en-US" sz="4400" dirty="0" smtClean="0">
                <a:solidFill>
                  <a:srgbClr val="000000"/>
                </a:solidFill>
                <a:latin typeface="Arial"/>
              </a:rPr>
              <a:t>a sustainable </a:t>
            </a:r>
            <a:r>
              <a:rPr lang="en-US" sz="4400" dirty="0">
                <a:solidFill>
                  <a:srgbClr val="000000"/>
                </a:solidFill>
                <a:latin typeface="Arial"/>
              </a:rPr>
              <a:t>approach in practice, by helping to reduce future health </a:t>
            </a:r>
            <a:r>
              <a:rPr lang="en-US" sz="4400" dirty="0" smtClean="0">
                <a:solidFill>
                  <a:srgbClr val="000000"/>
                </a:solidFill>
                <a:latin typeface="Arial"/>
              </a:rPr>
              <a:t>problems such </a:t>
            </a:r>
            <a:r>
              <a:rPr lang="en-US" sz="4400" dirty="0">
                <a:solidFill>
                  <a:srgbClr val="000000"/>
                </a:solidFill>
                <a:latin typeface="Arial"/>
              </a:rPr>
              <a:t>as obesity. </a:t>
            </a:r>
            <a:endParaRPr lang="en-US" sz="4400" dirty="0" smtClean="0">
              <a:solidFill>
                <a:srgbClr val="000000"/>
              </a:solidFill>
              <a:latin typeface="Arial"/>
            </a:endParaRPr>
          </a:p>
          <a:p>
            <a:pPr marL="0" indent="0">
              <a:buNone/>
            </a:pPr>
            <a:endParaRPr lang="en-GB" sz="3200" dirty="0" smtClean="0">
              <a:solidFill>
                <a:srgbClr val="000000"/>
              </a:solidFill>
              <a:latin typeface="Arial"/>
            </a:endParaRPr>
          </a:p>
          <a:p>
            <a:pPr marL="0" indent="0">
              <a:buNone/>
            </a:pPr>
            <a:endParaRPr lang="en-GB" sz="3200" dirty="0" smtClean="0">
              <a:solidFill>
                <a:srgbClr val="000000"/>
              </a:solidFill>
              <a:latin typeface="Arial"/>
            </a:endParaRPr>
          </a:p>
          <a:p>
            <a:pPr marL="0" indent="0">
              <a:buNone/>
            </a:pPr>
            <a:r>
              <a:rPr lang="en-GB" sz="3200" dirty="0" smtClean="0">
                <a:solidFill>
                  <a:srgbClr val="000000"/>
                </a:solidFill>
                <a:latin typeface="Arial"/>
              </a:rPr>
              <a:t>(Taken from Healthy Eating in Maintained Schools (Welsh Government), 2014)</a:t>
            </a:r>
            <a:endParaRPr lang="en-US" sz="3200" dirty="0" smtClean="0">
              <a:solidFill>
                <a:srgbClr val="000000"/>
              </a:solidFill>
              <a:latin typeface="Arial"/>
            </a:endParaRPr>
          </a:p>
        </p:txBody>
      </p:sp>
    </p:spTree>
    <p:extLst>
      <p:ext uri="{BB962C8B-B14F-4D97-AF65-F5344CB8AC3E}">
        <p14:creationId xmlns:p14="http://schemas.microsoft.com/office/powerpoint/2010/main" val="546023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3200" dirty="0"/>
              <a:t>How sustainable development applies in relation to the promotion of</a:t>
            </a:r>
            <a:br>
              <a:rPr lang="en-US" sz="3200" dirty="0"/>
            </a:br>
            <a:r>
              <a:rPr lang="en-US" sz="3200" dirty="0"/>
              <a:t>healthy eating and drinking?</a:t>
            </a:r>
          </a:p>
        </p:txBody>
      </p:sp>
      <p:sp>
        <p:nvSpPr>
          <p:cNvPr id="3" name="Content Placeholder 2"/>
          <p:cNvSpPr>
            <a:spLocks noGrp="1"/>
          </p:cNvSpPr>
          <p:nvPr>
            <p:ph sz="quarter" idx="1"/>
          </p:nvPr>
        </p:nvSpPr>
        <p:spPr/>
        <p:txBody>
          <a:bodyPr>
            <a:normAutofit fontScale="70000" lnSpcReduction="20000"/>
          </a:bodyPr>
          <a:lstStyle/>
          <a:p>
            <a:r>
              <a:rPr lang="en-US" sz="2800" dirty="0" smtClean="0">
                <a:solidFill>
                  <a:srgbClr val="000000"/>
                </a:solidFill>
                <a:latin typeface="Arial"/>
              </a:rPr>
              <a:t>Moreover</a:t>
            </a:r>
            <a:r>
              <a:rPr lang="en-US" sz="2800" dirty="0">
                <a:solidFill>
                  <a:srgbClr val="000000"/>
                </a:solidFill>
                <a:latin typeface="Arial"/>
              </a:rPr>
              <a:t>, since </a:t>
            </a:r>
            <a:r>
              <a:rPr lang="en-US" sz="2800" dirty="0" err="1">
                <a:solidFill>
                  <a:srgbClr val="000000"/>
                </a:solidFill>
                <a:latin typeface="Arial"/>
              </a:rPr>
              <a:t>behaviour</a:t>
            </a:r>
            <a:r>
              <a:rPr lang="en-US" sz="2800" dirty="0">
                <a:solidFill>
                  <a:srgbClr val="000000"/>
                </a:solidFill>
                <a:latin typeface="Arial"/>
              </a:rPr>
              <a:t> is passed down through families, successful intervention is essential to safeguard the health of future generations. Evidence suggests that supporting healthy decisions at an early age can lead to better outcomes in the long term. Encouraging children to eat a healthy diet is likely to improve their quality of life.</a:t>
            </a:r>
          </a:p>
          <a:p>
            <a:endParaRPr lang="en-US" sz="2800" dirty="0" smtClean="0">
              <a:solidFill>
                <a:srgbClr val="000000"/>
              </a:solidFill>
              <a:latin typeface="Arial"/>
            </a:endParaRPr>
          </a:p>
          <a:p>
            <a:endParaRPr lang="en-US" sz="2800" dirty="0">
              <a:solidFill>
                <a:srgbClr val="000000"/>
              </a:solidFill>
              <a:latin typeface="Arial"/>
            </a:endParaRPr>
          </a:p>
          <a:p>
            <a:r>
              <a:rPr lang="en-US" sz="2800" dirty="0" smtClean="0">
                <a:solidFill>
                  <a:srgbClr val="000000"/>
                </a:solidFill>
                <a:latin typeface="Arial"/>
              </a:rPr>
              <a:t>Enhancing </a:t>
            </a:r>
            <a:r>
              <a:rPr lang="en-US" sz="2800" dirty="0">
                <a:solidFill>
                  <a:srgbClr val="000000"/>
                </a:solidFill>
                <a:latin typeface="Arial"/>
              </a:rPr>
              <a:t>understanding of food at an early age can also provide opportunities for learning about a range of economic, social and environmental issues. These include the importance of personal responsibility for health and the environmental issues associated with local and global food production and consumption.</a:t>
            </a:r>
            <a:endParaRPr lang="en-US" sz="2800" dirty="0"/>
          </a:p>
          <a:p>
            <a:pPr marL="0" indent="0">
              <a:buNone/>
            </a:pPr>
            <a:endParaRPr lang="en-US" sz="2400" dirty="0" smtClean="0"/>
          </a:p>
          <a:p>
            <a:pPr marL="0" indent="0">
              <a:buNone/>
            </a:pPr>
            <a:r>
              <a:rPr lang="en-US" sz="2400" dirty="0" smtClean="0"/>
              <a:t>(</a:t>
            </a:r>
            <a:r>
              <a:rPr lang="en-US" sz="2400" dirty="0"/>
              <a:t>Taken from Healthy Eating in Maintained Schools (Welsh Government), 2014)</a:t>
            </a:r>
          </a:p>
          <a:p>
            <a:endParaRPr lang="en-US" sz="2800" dirty="0"/>
          </a:p>
        </p:txBody>
      </p:sp>
    </p:spTree>
    <p:extLst>
      <p:ext uri="{BB962C8B-B14F-4D97-AF65-F5344CB8AC3E}">
        <p14:creationId xmlns:p14="http://schemas.microsoft.com/office/powerpoint/2010/main" val="1034730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Aims and Objectives</a:t>
            </a:r>
            <a:br>
              <a:rPr lang="en-US" dirty="0"/>
            </a:br>
            <a:endParaRPr lang="en-US" dirty="0"/>
          </a:p>
        </p:txBody>
      </p:sp>
      <p:sp>
        <p:nvSpPr>
          <p:cNvPr id="3" name="Content Placeholder 2"/>
          <p:cNvSpPr>
            <a:spLocks noGrp="1"/>
          </p:cNvSpPr>
          <p:nvPr>
            <p:ph sz="quarter" idx="1"/>
          </p:nvPr>
        </p:nvSpPr>
        <p:spPr/>
        <p:txBody>
          <a:bodyPr>
            <a:normAutofit fontScale="92500" lnSpcReduction="20000"/>
          </a:bodyPr>
          <a:lstStyle/>
          <a:p>
            <a:pPr marL="0" indent="0">
              <a:buNone/>
            </a:pPr>
            <a:r>
              <a:rPr lang="en-US" dirty="0" smtClean="0"/>
              <a:t>The </a:t>
            </a:r>
            <a:r>
              <a:rPr lang="en-US" dirty="0"/>
              <a:t>Action Plan focuses key priority areas for taking forward the food in schools agenda</a:t>
            </a:r>
            <a:r>
              <a:rPr lang="en-US" dirty="0" smtClean="0"/>
              <a:t>.</a:t>
            </a:r>
          </a:p>
          <a:p>
            <a:pPr marL="0" indent="0">
              <a:buNone/>
            </a:pPr>
            <a:endParaRPr lang="en-US" dirty="0"/>
          </a:p>
          <a:p>
            <a:r>
              <a:rPr lang="en-US" dirty="0"/>
              <a:t>Introduce and implement new nutrient, food and drink based </a:t>
            </a:r>
            <a:r>
              <a:rPr lang="en-US" dirty="0" smtClean="0"/>
              <a:t>standards</a:t>
            </a:r>
          </a:p>
          <a:p>
            <a:pPr marL="0" indent="0">
              <a:buNone/>
            </a:pPr>
            <a:endParaRPr lang="en-US" dirty="0"/>
          </a:p>
          <a:p>
            <a:r>
              <a:rPr lang="en-US" dirty="0"/>
              <a:t>Develop and </a:t>
            </a:r>
            <a:r>
              <a:rPr lang="en-US" dirty="0" err="1"/>
              <a:t>utilise</a:t>
            </a:r>
            <a:r>
              <a:rPr lang="en-US" dirty="0"/>
              <a:t> catering staff and equipment to maximum effect to support the delivery of the </a:t>
            </a:r>
            <a:r>
              <a:rPr lang="en-US" dirty="0" smtClean="0"/>
              <a:t>change</a:t>
            </a:r>
          </a:p>
          <a:p>
            <a:pPr marL="0" indent="0">
              <a:buNone/>
            </a:pPr>
            <a:endParaRPr lang="en-US" dirty="0"/>
          </a:p>
          <a:p>
            <a:r>
              <a:rPr lang="en-US" dirty="0"/>
              <a:t>Support schools in developing a whole school approach to food and nutrition</a:t>
            </a:r>
          </a:p>
          <a:p>
            <a:endParaRPr lang="en-US" dirty="0" smtClean="0"/>
          </a:p>
          <a:p>
            <a:endParaRPr lang="en-US" dirty="0"/>
          </a:p>
        </p:txBody>
      </p:sp>
    </p:spTree>
    <p:extLst>
      <p:ext uri="{BB962C8B-B14F-4D97-AF65-F5344CB8AC3E}">
        <p14:creationId xmlns:p14="http://schemas.microsoft.com/office/powerpoint/2010/main" val="11545295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 and Objectives</a:t>
            </a:r>
          </a:p>
        </p:txBody>
      </p:sp>
      <p:sp>
        <p:nvSpPr>
          <p:cNvPr id="3" name="Content Placeholder 2"/>
          <p:cNvSpPr>
            <a:spLocks noGrp="1"/>
          </p:cNvSpPr>
          <p:nvPr>
            <p:ph sz="quarter" idx="1"/>
          </p:nvPr>
        </p:nvSpPr>
        <p:spPr/>
        <p:txBody>
          <a:bodyPr>
            <a:normAutofit fontScale="62500" lnSpcReduction="20000"/>
          </a:bodyPr>
          <a:lstStyle/>
          <a:p>
            <a:r>
              <a:rPr lang="en-US" sz="3800" dirty="0"/>
              <a:t>Review, develop and establish monitoring and evaluation </a:t>
            </a:r>
            <a:r>
              <a:rPr lang="en-US" sz="3800" dirty="0" err="1"/>
              <a:t>programmes</a:t>
            </a:r>
            <a:r>
              <a:rPr lang="en-US" sz="3800" dirty="0"/>
              <a:t> to support the whole school approach to improving food and nutrition in </a:t>
            </a:r>
            <a:r>
              <a:rPr lang="en-US" sz="3800" dirty="0" smtClean="0"/>
              <a:t>schools.</a:t>
            </a:r>
          </a:p>
          <a:p>
            <a:endParaRPr lang="en-US" sz="3600" dirty="0" smtClean="0"/>
          </a:p>
          <a:p>
            <a:r>
              <a:rPr lang="en-US" sz="3600" dirty="0"/>
              <a:t>Overcome barriers to </a:t>
            </a:r>
            <a:r>
              <a:rPr lang="en-US" sz="3800" dirty="0"/>
              <a:t>accessing a healthy diet, particularly for priority groups, which include children and young people. </a:t>
            </a:r>
            <a:endParaRPr lang="en-US" sz="3800" dirty="0" smtClean="0"/>
          </a:p>
          <a:p>
            <a:endParaRPr lang="en-US" sz="3800" dirty="0"/>
          </a:p>
          <a:p>
            <a:r>
              <a:rPr lang="en-US" sz="3800" dirty="0"/>
              <a:t>Reduce children’s consumption of saturated fats, salt and sugar </a:t>
            </a:r>
            <a:endParaRPr lang="en-US" sz="3800" dirty="0" smtClean="0"/>
          </a:p>
          <a:p>
            <a:endParaRPr lang="en-US" sz="3800" dirty="0"/>
          </a:p>
          <a:p>
            <a:r>
              <a:rPr lang="en-US" sz="3800" dirty="0"/>
              <a:t>Increase consumption of fruit, vegetables and foods containing essential nutrients</a:t>
            </a:r>
            <a:r>
              <a:rPr lang="en-US" sz="3800" dirty="0" smtClean="0"/>
              <a:t>.</a:t>
            </a:r>
            <a:endParaRPr lang="en-US" sz="3800" dirty="0"/>
          </a:p>
          <a:p>
            <a:endParaRPr lang="en-US" dirty="0"/>
          </a:p>
        </p:txBody>
      </p:sp>
    </p:spTree>
    <p:extLst>
      <p:ext uri="{BB962C8B-B14F-4D97-AF65-F5344CB8AC3E}">
        <p14:creationId xmlns:p14="http://schemas.microsoft.com/office/powerpoint/2010/main" val="1034407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Aims and Objectives</a:t>
            </a:r>
          </a:p>
        </p:txBody>
      </p:sp>
      <p:sp>
        <p:nvSpPr>
          <p:cNvPr id="3" name="Content Placeholder 2"/>
          <p:cNvSpPr>
            <a:spLocks noGrp="1"/>
          </p:cNvSpPr>
          <p:nvPr>
            <p:ph sz="quarter" idx="1"/>
          </p:nvPr>
        </p:nvSpPr>
        <p:spPr/>
        <p:txBody>
          <a:bodyPr/>
          <a:lstStyle/>
          <a:p>
            <a:r>
              <a:rPr lang="en-US" dirty="0"/>
              <a:t>Provide an average of 30% of the children’s total energy </a:t>
            </a:r>
            <a:r>
              <a:rPr lang="en-US" dirty="0" smtClean="0"/>
              <a:t>requirement</a:t>
            </a:r>
          </a:p>
          <a:p>
            <a:pPr marL="0" indent="0">
              <a:buNone/>
            </a:pPr>
            <a:endParaRPr lang="en-US" dirty="0"/>
          </a:p>
          <a:p>
            <a:r>
              <a:rPr lang="en-US" dirty="0"/>
              <a:t>Eliminate all confectionary and </a:t>
            </a:r>
            <a:r>
              <a:rPr lang="en-US" dirty="0" err="1"/>
              <a:t>savoury</a:t>
            </a:r>
            <a:r>
              <a:rPr lang="en-US" dirty="0"/>
              <a:t> snacks</a:t>
            </a:r>
          </a:p>
          <a:p>
            <a:endParaRPr lang="en-US" dirty="0"/>
          </a:p>
        </p:txBody>
      </p:sp>
    </p:spTree>
    <p:extLst>
      <p:ext uri="{BB962C8B-B14F-4D97-AF65-F5344CB8AC3E}">
        <p14:creationId xmlns:p14="http://schemas.microsoft.com/office/powerpoint/2010/main" val="17287253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US" dirty="0"/>
          </a:p>
        </p:txBody>
      </p:sp>
      <p:sp>
        <p:nvSpPr>
          <p:cNvPr id="3" name="Content Placeholder 2"/>
          <p:cNvSpPr>
            <a:spLocks noGrp="1"/>
          </p:cNvSpPr>
          <p:nvPr>
            <p:ph sz="quarter" idx="1"/>
          </p:nvPr>
        </p:nvSpPr>
        <p:spPr/>
        <p:txBody>
          <a:bodyPr>
            <a:normAutofit lnSpcReduction="10000"/>
          </a:bodyPr>
          <a:lstStyle/>
          <a:p>
            <a:r>
              <a:rPr lang="en-US" dirty="0"/>
              <a:t>Free breakfast initiative</a:t>
            </a:r>
          </a:p>
          <a:p>
            <a:r>
              <a:rPr lang="en-US" dirty="0"/>
              <a:t>School Milk Scheme - provided to pupils at Key Stage 1 and 2</a:t>
            </a:r>
          </a:p>
          <a:p>
            <a:r>
              <a:rPr lang="en-US" dirty="0"/>
              <a:t>Free school meals</a:t>
            </a:r>
          </a:p>
          <a:p>
            <a:r>
              <a:rPr lang="en-US" dirty="0"/>
              <a:t>Water coolers</a:t>
            </a:r>
          </a:p>
          <a:p>
            <a:r>
              <a:rPr lang="en-US" dirty="0"/>
              <a:t>Fruit tuck shops/healthy vending </a:t>
            </a:r>
          </a:p>
          <a:p>
            <a:r>
              <a:rPr lang="en-US" dirty="0"/>
              <a:t>Actively providing the provision of healthy lunchboxes by providing information to pupils and parents</a:t>
            </a:r>
            <a:r>
              <a:rPr lang="en-US" dirty="0" smtClean="0"/>
              <a:t>.</a:t>
            </a:r>
            <a:endParaRPr lang="en-US" dirty="0"/>
          </a:p>
        </p:txBody>
      </p:sp>
    </p:spTree>
    <p:extLst>
      <p:ext uri="{BB962C8B-B14F-4D97-AF65-F5344CB8AC3E}">
        <p14:creationId xmlns:p14="http://schemas.microsoft.com/office/powerpoint/2010/main" val="8028789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Outcomes</a:t>
            </a:r>
            <a:endParaRPr lang="en-US" dirty="0"/>
          </a:p>
        </p:txBody>
      </p:sp>
      <p:sp>
        <p:nvSpPr>
          <p:cNvPr id="3" name="Content Placeholder 2"/>
          <p:cNvSpPr>
            <a:spLocks noGrp="1"/>
          </p:cNvSpPr>
          <p:nvPr>
            <p:ph sz="quarter" idx="1"/>
          </p:nvPr>
        </p:nvSpPr>
        <p:spPr/>
        <p:txBody>
          <a:bodyPr>
            <a:normAutofit lnSpcReduction="10000"/>
          </a:bodyPr>
          <a:lstStyle/>
          <a:p>
            <a:r>
              <a:rPr lang="en-US" dirty="0"/>
              <a:t>Changes to food; there are now strict recommendations consisting of:</a:t>
            </a:r>
          </a:p>
          <a:p>
            <a:r>
              <a:rPr lang="en-US" dirty="0"/>
              <a:t>- 14 nutrient based standards including energy</a:t>
            </a:r>
          </a:p>
          <a:p>
            <a:r>
              <a:rPr lang="en-US" dirty="0"/>
              <a:t>- There are 11 food based standards</a:t>
            </a:r>
          </a:p>
          <a:p>
            <a:r>
              <a:rPr lang="en-US" dirty="0"/>
              <a:t>- Separate drinks </a:t>
            </a:r>
            <a:r>
              <a:rPr lang="en-US" dirty="0" smtClean="0"/>
              <a:t>standards</a:t>
            </a:r>
          </a:p>
          <a:p>
            <a:pPr marL="0" indent="0">
              <a:buNone/>
            </a:pPr>
            <a:endParaRPr lang="en-US" dirty="0"/>
          </a:p>
          <a:p>
            <a:r>
              <a:rPr lang="en-US" dirty="0"/>
              <a:t>There are also calorie limits, which mean that the average school lunch contains energy which is right for the needs of children</a:t>
            </a:r>
          </a:p>
          <a:p>
            <a:endParaRPr lang="en-US" dirty="0"/>
          </a:p>
          <a:p>
            <a:endParaRPr lang="en-US" dirty="0"/>
          </a:p>
        </p:txBody>
      </p:sp>
      <p:pic>
        <p:nvPicPr>
          <p:cNvPr id="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896" t="11098" r="27211" b="16125"/>
          <a:stretch/>
        </p:blipFill>
        <p:spPr bwMode="auto">
          <a:xfrm>
            <a:off x="179512" y="-1"/>
            <a:ext cx="8784976" cy="64185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107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
          </p:nvPr>
        </p:nvSpPr>
        <p:spPr/>
        <p:txBody>
          <a:bodyPr>
            <a:normAutofit fontScale="92500" lnSpcReduction="10000"/>
          </a:bodyPr>
          <a:lstStyle/>
          <a:p>
            <a:pPr marL="0" indent="0">
              <a:buNone/>
            </a:pPr>
            <a:r>
              <a:rPr lang="en-GB" b="1" dirty="0" smtClean="0"/>
              <a:t>CASE STUDY</a:t>
            </a:r>
          </a:p>
          <a:p>
            <a:pPr marL="0" indent="0">
              <a:buNone/>
            </a:pPr>
            <a:endParaRPr lang="en-GB" dirty="0"/>
          </a:p>
          <a:p>
            <a:pPr marL="0" indent="0">
              <a:buNone/>
            </a:pPr>
            <a:r>
              <a:rPr lang="en-GB" b="1" dirty="0" smtClean="0"/>
              <a:t>Setting</a:t>
            </a:r>
            <a:r>
              <a:rPr lang="en-GB" dirty="0" smtClean="0"/>
              <a:t>: After school clubs (primary schools)</a:t>
            </a:r>
          </a:p>
          <a:p>
            <a:pPr marL="0" indent="0">
              <a:buNone/>
            </a:pPr>
            <a:endParaRPr lang="en-GB" b="1" dirty="0" smtClean="0"/>
          </a:p>
          <a:p>
            <a:pPr marL="0" indent="0">
              <a:buNone/>
            </a:pPr>
            <a:r>
              <a:rPr lang="en-GB" b="1" dirty="0" smtClean="0"/>
              <a:t>Scenario</a:t>
            </a:r>
            <a:r>
              <a:rPr lang="en-GB" dirty="0" smtClean="0"/>
              <a:t>: Unhealthy foods, snacks and drinks are provided that do not comply with Appetite for Life guidelines.  The children and parents have complained that there should be a more relaxed approach to what is on offer as these clubs are run out of school hours and there is a charge of £6 per child per day.</a:t>
            </a:r>
          </a:p>
          <a:p>
            <a:endParaRPr lang="en-US" dirty="0"/>
          </a:p>
        </p:txBody>
      </p:sp>
      <p:pic>
        <p:nvPicPr>
          <p:cNvPr id="4" name="Picture 5" descr="docopen"/>
          <p:cNvPicPr>
            <a:picLocks noChangeAspect="1" noChangeArrowheads="1"/>
          </p:cNvPicPr>
          <p:nvPr/>
        </p:nvPicPr>
        <p:blipFill>
          <a:blip r:embed="rId2" cstate="print"/>
          <a:srcRect/>
          <a:stretch>
            <a:fillRect/>
          </a:stretch>
        </p:blipFill>
        <p:spPr bwMode="auto">
          <a:xfrm>
            <a:off x="755650" y="188913"/>
            <a:ext cx="7620000" cy="1457325"/>
          </a:xfrm>
          <a:prstGeom prst="rect">
            <a:avLst/>
          </a:prstGeom>
          <a:noFill/>
          <a:ln w="9525">
            <a:noFill/>
            <a:miter lim="800000"/>
            <a:headEnd/>
            <a:tailEnd/>
          </a:ln>
        </p:spPr>
      </p:pic>
    </p:spTree>
    <p:extLst>
      <p:ext uri="{BB962C8B-B14F-4D97-AF65-F5344CB8AC3E}">
        <p14:creationId xmlns:p14="http://schemas.microsoft.com/office/powerpoint/2010/main" val="388592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
          </p:nvPr>
        </p:nvSpPr>
        <p:spPr/>
        <p:txBody>
          <a:bodyPr>
            <a:normAutofit lnSpcReduction="10000"/>
          </a:bodyPr>
          <a:lstStyle/>
          <a:p>
            <a:pPr marL="0" indent="0">
              <a:buNone/>
            </a:pPr>
            <a:r>
              <a:rPr lang="en-GB" b="1" dirty="0" smtClean="0"/>
              <a:t>Questions based on case study:</a:t>
            </a:r>
          </a:p>
          <a:p>
            <a:endParaRPr lang="en-GB" dirty="0"/>
          </a:p>
          <a:p>
            <a:r>
              <a:rPr lang="en-GB" dirty="0" smtClean="0"/>
              <a:t>Who is responsible for addressing this issue?</a:t>
            </a:r>
          </a:p>
          <a:p>
            <a:endParaRPr lang="en-GB" dirty="0"/>
          </a:p>
          <a:p>
            <a:r>
              <a:rPr lang="en-GB" dirty="0" smtClean="0"/>
              <a:t>What action should be taken?</a:t>
            </a:r>
          </a:p>
          <a:p>
            <a:endParaRPr lang="en-GB" dirty="0"/>
          </a:p>
          <a:p>
            <a:r>
              <a:rPr lang="en-GB" dirty="0" smtClean="0"/>
              <a:t>How could you engage the children and parents to adopt healthy eating messages in after school clubs?</a:t>
            </a:r>
            <a:endParaRPr lang="en-US" dirty="0"/>
          </a:p>
        </p:txBody>
      </p:sp>
      <p:pic>
        <p:nvPicPr>
          <p:cNvPr id="4" name="Picture 5" descr="docopen"/>
          <p:cNvPicPr>
            <a:picLocks noChangeAspect="1" noChangeArrowheads="1"/>
          </p:cNvPicPr>
          <p:nvPr/>
        </p:nvPicPr>
        <p:blipFill>
          <a:blip r:embed="rId2" cstate="print"/>
          <a:srcRect/>
          <a:stretch>
            <a:fillRect/>
          </a:stretch>
        </p:blipFill>
        <p:spPr bwMode="auto">
          <a:xfrm>
            <a:off x="755650" y="188913"/>
            <a:ext cx="7620000" cy="1457325"/>
          </a:xfrm>
          <a:prstGeom prst="rect">
            <a:avLst/>
          </a:prstGeom>
          <a:noFill/>
          <a:ln w="9525">
            <a:noFill/>
            <a:miter lim="800000"/>
            <a:headEnd/>
            <a:tailEnd/>
          </a:ln>
        </p:spPr>
      </p:pic>
    </p:spTree>
    <p:extLst>
      <p:ext uri="{BB962C8B-B14F-4D97-AF65-F5344CB8AC3E}">
        <p14:creationId xmlns:p14="http://schemas.microsoft.com/office/powerpoint/2010/main" val="22765277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quarter" idx="1"/>
          </p:nvPr>
        </p:nvSpPr>
        <p:spPr/>
        <p:txBody>
          <a:bodyPr/>
          <a:lstStyle/>
          <a:p>
            <a:r>
              <a:rPr lang="en-GB" dirty="0" smtClean="0"/>
              <a:t>What suggestions can you make regarding school food policy in terms of after school club food and drink provision?</a:t>
            </a:r>
          </a:p>
          <a:p>
            <a:endParaRPr lang="en-GB" dirty="0"/>
          </a:p>
          <a:p>
            <a:r>
              <a:rPr lang="en-GB" dirty="0" smtClean="0"/>
              <a:t>How could you monitor any actions taken and review outcomes?</a:t>
            </a:r>
          </a:p>
          <a:p>
            <a:endParaRPr lang="en-GB" dirty="0"/>
          </a:p>
          <a:p>
            <a:endParaRPr lang="en-US" dirty="0"/>
          </a:p>
        </p:txBody>
      </p:sp>
      <p:pic>
        <p:nvPicPr>
          <p:cNvPr id="4" name="Picture 5" descr="docopen"/>
          <p:cNvPicPr>
            <a:picLocks noChangeAspect="1" noChangeArrowheads="1"/>
          </p:cNvPicPr>
          <p:nvPr/>
        </p:nvPicPr>
        <p:blipFill>
          <a:blip r:embed="rId2" cstate="print"/>
          <a:srcRect/>
          <a:stretch>
            <a:fillRect/>
          </a:stretch>
        </p:blipFill>
        <p:spPr bwMode="auto">
          <a:xfrm>
            <a:off x="755650" y="188913"/>
            <a:ext cx="7620000" cy="1457325"/>
          </a:xfrm>
          <a:prstGeom prst="rect">
            <a:avLst/>
          </a:prstGeom>
          <a:noFill/>
          <a:ln w="9525">
            <a:noFill/>
            <a:miter lim="800000"/>
            <a:headEnd/>
            <a:tailEnd/>
          </a:ln>
        </p:spPr>
      </p:pic>
    </p:spTree>
    <p:extLst>
      <p:ext uri="{BB962C8B-B14F-4D97-AF65-F5344CB8AC3E}">
        <p14:creationId xmlns:p14="http://schemas.microsoft.com/office/powerpoint/2010/main" val="62068061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92</TotalTime>
  <Words>863</Words>
  <Application>Microsoft Office PowerPoint</Application>
  <PresentationFormat>On-screen Show (4:3)</PresentationFormat>
  <Paragraphs>79</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Median</vt:lpstr>
      <vt:lpstr>PowerPoint Presentation</vt:lpstr>
      <vt:lpstr>PowerPoint Presentation</vt:lpstr>
      <vt:lpstr>PowerPoint Presentation</vt:lpstr>
      <vt:lpstr>PowerPoint Presentation</vt:lpstr>
      <vt:lpstr>How sustainable development applies in relation to the promotion of healthy eating and drinking?</vt:lpstr>
      <vt:lpstr>How sustainable development applies in relation to the promotion of healthy eating and drinking?</vt:lpstr>
      <vt:lpstr>Aims and Objectives </vt:lpstr>
      <vt:lpstr>Aims and Objectives</vt:lpstr>
      <vt:lpstr>Aims and Objectives</vt:lpstr>
      <vt:lpstr>Outcomes</vt:lpstr>
      <vt:lpstr>Outcomes</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7</cp:revision>
  <dcterms:created xsi:type="dcterms:W3CDTF">2014-02-11T15:21:01Z</dcterms:created>
  <dcterms:modified xsi:type="dcterms:W3CDTF">2015-11-12T12:49:52Z</dcterms:modified>
</cp:coreProperties>
</file>