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8" r:id="rId3"/>
    <p:sldId id="257"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4CA363-37CC-5CEA-72F3-1C3E132CF99C}" v="116" dt="2023-02-25T00:24:06.308"/>
    <p1510:client id="{E05FC019-B7C6-418D-78F8-FF09783F7408}" v="13" dt="2023-02-25T10:20:40.4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3" autoAdjust="0"/>
    <p:restoredTop sz="73516" autoAdjust="0"/>
  </p:normalViewPr>
  <p:slideViewPr>
    <p:cSldViewPr snapToGrid="0">
      <p:cViewPr varScale="1">
        <p:scale>
          <a:sx n="82" d="100"/>
          <a:sy n="82" d="100"/>
        </p:scale>
        <p:origin x="1736" y="1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ADFF82-0A0C-4FF1-9A38-84375FE9DE2B}" type="datetimeFigureOut">
              <a:rPr lang="en-US" smtClean="0"/>
              <a:t>2/25/2023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48AACE-4716-4A46-8A1C-F7518926440E}" type="slidenum">
              <a:rPr lang="en-US" smtClean="0"/>
              <a:t>‹#›</a:t>
            </a:fld>
            <a:endParaRPr lang="en-US"/>
          </a:p>
        </p:txBody>
      </p:sp>
    </p:spTree>
    <p:extLst>
      <p:ext uri="{BB962C8B-B14F-4D97-AF65-F5344CB8AC3E}">
        <p14:creationId xmlns:p14="http://schemas.microsoft.com/office/powerpoint/2010/main" val="33498079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kidactivitieswithalexa.com/en/what-to-teach-a-two-year-old/" TargetMode="External"/><Relationship Id="rId2" Type="http://schemas.openxmlformats.org/officeDocument/2006/relationships/slide" Target="../slides/slide9.xml"/><Relationship Id="rId1" Type="http://schemas.openxmlformats.org/officeDocument/2006/relationships/notesMaster" Target="../notesMasters/notesMaster1.xml"/><Relationship Id="rId6" Type="http://schemas.openxmlformats.org/officeDocument/2006/relationships/hyperlink" Target="https://www.twinkl.co.in/teaching-wiki/play-theories-in-early-years#:~:text=Piaget's%20theory%20of%20cognitive%20development%20suggests%20that%20early%20years%20children,discovery%20learning%20and%20sensory%20play" TargetMode="External"/><Relationship Id="rId5" Type="http://schemas.openxmlformats.org/officeDocument/2006/relationships/hyperlink" Target="https://www.sitters.co.uk/blog/the-15-best-activities-for-children-to-help-them-learn-through-play.aspx" TargetMode="External"/><Relationship Id="rId4" Type="http://schemas.openxmlformats.org/officeDocument/2006/relationships/hyperlink" Target="https://positivepsychology.com/piaget-stages-theory/#:~:text=Piaget's%20Cognitive%20Development%20Theory,-Piaget%20argued%20that&amp;text=Specifically%2C%20he%20posited%20that%20as,after%20the%20one%20before%20it"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kern="1200" dirty="0">
                <a:solidFill>
                  <a:schemeClr val="tx1"/>
                </a:solidFill>
                <a:effectLst/>
                <a:latin typeface="Times New Roman" panose="02020603050405020304" pitchFamily="18" charset="0"/>
                <a:ea typeface="+mn-ea"/>
                <a:cs typeface="Times New Roman" panose="02020603050405020304" pitchFamily="18" charset="0"/>
              </a:rPr>
              <a:t>Introduction</a:t>
            </a:r>
            <a:endParaRPr lang="en-US" sz="1200" b="1"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Creche</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activities refer to the tasks that are provided by a health or social care setting to children belonging to specific age groups. It is given to children up to 6 years of age for providing support, care, supervision and guidance during the daytime while they are away from their mothers. The presentation will be prepared to focus on the importance of crèche activities for children of age group 0-2 years. The types of care activities will be given to these children while their mothers at the women's refugee centre attend other sessions. Further, the justification for selecting the activities will be provided with the help of a psychological theory.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br>
              <a:rPr lang="en-GB" sz="1200" kern="1200" dirty="0">
                <a:solidFill>
                  <a:schemeClr val="tx1"/>
                </a:solidFill>
                <a:effectLst/>
                <a:latin typeface="Times New Roman" panose="02020603050405020304" pitchFamily="18" charset="0"/>
                <a:ea typeface="+mn-ea"/>
                <a:cs typeface="Times New Roman" panose="02020603050405020304" pitchFamily="18" charset="0"/>
              </a:rPr>
            </a:br>
            <a:r>
              <a:rPr lang="en-GB" sz="1200" kern="1200" dirty="0">
                <a:solidFill>
                  <a:schemeClr val="tx1"/>
                </a:solidFill>
                <a:effectLst/>
                <a:latin typeface="Times New Roman" panose="02020603050405020304" pitchFamily="18" charset="0"/>
                <a:ea typeface="+mn-ea"/>
                <a:cs typeface="Times New Roman" panose="02020603050405020304" pitchFamily="18" charset="0"/>
              </a:rPr>
              <a:t>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448AACE-4716-4A46-8A1C-F7518926440E}" type="slidenum">
              <a:rPr lang="en-US" smtClean="0"/>
              <a:t>3</a:t>
            </a:fld>
            <a:endParaRPr lang="en-US"/>
          </a:p>
        </p:txBody>
      </p:sp>
    </p:spTree>
    <p:extLst>
      <p:ext uri="{BB962C8B-B14F-4D97-AF65-F5344CB8AC3E}">
        <p14:creationId xmlns:p14="http://schemas.microsoft.com/office/powerpoint/2010/main" val="22655638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1" kern="1200" dirty="0">
                <a:solidFill>
                  <a:schemeClr val="tx1"/>
                </a:solidFill>
                <a:effectLst/>
                <a:latin typeface="Times New Roman" panose="02020603050405020304" pitchFamily="18" charset="0"/>
                <a:ea typeface="+mn-ea"/>
                <a:cs typeface="Times New Roman" panose="02020603050405020304" pitchFamily="18" charset="0"/>
              </a:rPr>
              <a:t>Concept of </a:t>
            </a:r>
            <a:r>
              <a:rPr lang="en-US" sz="1200" b="1" kern="1200" dirty="0" err="1">
                <a:solidFill>
                  <a:schemeClr val="tx1"/>
                </a:solidFill>
                <a:effectLst/>
                <a:latin typeface="Times New Roman" panose="02020603050405020304" pitchFamily="18" charset="0"/>
                <a:ea typeface="+mn-ea"/>
                <a:cs typeface="Times New Roman" panose="02020603050405020304" pitchFamily="18" charset="0"/>
              </a:rPr>
              <a:t>creche</a:t>
            </a:r>
            <a:r>
              <a:rPr lang="en-US" sz="1200" b="1" kern="1200" dirty="0">
                <a:solidFill>
                  <a:schemeClr val="tx1"/>
                </a:solidFill>
                <a:effectLst/>
                <a:latin typeface="Times New Roman" panose="02020603050405020304" pitchFamily="18" charset="0"/>
                <a:ea typeface="+mn-ea"/>
                <a:cs typeface="Times New Roman" panose="02020603050405020304" pitchFamily="18" charset="0"/>
              </a:rPr>
              <a:t> activities and its importance for children</a:t>
            </a:r>
          </a:p>
          <a:p>
            <a:pPr algn="just"/>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Creche</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activities mainly refer to the tasks that are provided to children in a lower age group for care and support. These activities include learning tasks like music, arts, and physical as well as cognitive development activities. The daycare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creche</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activities are important for nurturing the social and emotional aspects of the children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(sitters, 2023)</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This helps them in exploring their surrounding environment. </a:t>
            </a: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448AACE-4716-4A46-8A1C-F7518926440E}" type="slidenum">
              <a:rPr lang="en-US" smtClean="0"/>
              <a:t>4</a:t>
            </a:fld>
            <a:endParaRPr lang="en-US"/>
          </a:p>
        </p:txBody>
      </p:sp>
    </p:spTree>
    <p:extLst>
      <p:ext uri="{BB962C8B-B14F-4D97-AF65-F5344CB8AC3E}">
        <p14:creationId xmlns:p14="http://schemas.microsoft.com/office/powerpoint/2010/main" val="34265267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1" kern="1200" dirty="0">
                <a:solidFill>
                  <a:schemeClr val="tx1"/>
                </a:solidFill>
                <a:effectLst/>
                <a:latin typeface="Times New Roman" panose="02020603050405020304" pitchFamily="18" charset="0"/>
                <a:ea typeface="+mn-ea"/>
                <a:cs typeface="Times New Roman" panose="02020603050405020304" pitchFamily="18" charset="0"/>
              </a:rPr>
              <a:t>Description of </a:t>
            </a:r>
            <a:r>
              <a:rPr lang="en-US" sz="1200" b="1" kern="1200" dirty="0" err="1">
                <a:solidFill>
                  <a:schemeClr val="tx1"/>
                </a:solidFill>
                <a:effectLst/>
                <a:latin typeface="Times New Roman" panose="02020603050405020304" pitchFamily="18" charset="0"/>
                <a:ea typeface="+mn-ea"/>
                <a:cs typeface="Times New Roman" panose="02020603050405020304" pitchFamily="18" charset="0"/>
              </a:rPr>
              <a:t>creche</a:t>
            </a:r>
            <a:r>
              <a:rPr lang="en-US" sz="1200" b="1" kern="1200" dirty="0">
                <a:solidFill>
                  <a:schemeClr val="tx1"/>
                </a:solidFill>
                <a:effectLst/>
                <a:latin typeface="Times New Roman" panose="02020603050405020304" pitchFamily="18" charset="0"/>
                <a:ea typeface="+mn-ea"/>
                <a:cs typeface="Times New Roman" panose="02020603050405020304" pitchFamily="18" charset="0"/>
              </a:rPr>
              <a:t> activities for children of specific age group</a:t>
            </a:r>
          </a:p>
          <a:p>
            <a:pPr algn="just"/>
            <a:r>
              <a:rPr lang="en-US" sz="1200" kern="1200" dirty="0">
                <a:solidFill>
                  <a:schemeClr val="tx1"/>
                </a:solidFill>
                <a:effectLst/>
                <a:latin typeface="Times New Roman" panose="02020603050405020304" pitchFamily="18" charset="0"/>
                <a:ea typeface="+mn-ea"/>
                <a:cs typeface="Times New Roman" panose="02020603050405020304" pitchFamily="18" charset="0"/>
              </a:rPr>
              <a:t>The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creche</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activities that are selected are based on the age group 0-2 years old. Children at this stage start to develop fine motor skills and learn through their senses. It is important that effective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creche</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activities are developed for these individuals to develop their fine motor abilities throughout the day.</a:t>
            </a:r>
          </a:p>
          <a:p>
            <a:pPr algn="just"/>
            <a:r>
              <a:rPr lang="en-GB" sz="1200" b="1" kern="1200" dirty="0">
                <a:solidFill>
                  <a:schemeClr val="tx1"/>
                </a:solidFill>
                <a:effectLst/>
                <a:latin typeface="Times New Roman" panose="02020603050405020304" pitchFamily="18" charset="0"/>
                <a:ea typeface="+mn-ea"/>
                <a:cs typeface="Times New Roman" panose="02020603050405020304" pitchFamily="18" charset="0"/>
              </a:rPr>
              <a:t>Touch and pat playdough</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Playing with soft playdough helps in building the tactile senses in children. The softness of the dough facilitates fine tactile challenges with vestibular sensory feedback. The children are also able to grasp things accurately and the arches of the hands are also strengthened by this activity (Alexa, 2023). The other skills that are developed by this activity are hand-eye coordination and crossing the midline.</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b="1" kern="1200" dirty="0">
                <a:solidFill>
                  <a:schemeClr val="tx1"/>
                </a:solidFill>
                <a:effectLst/>
                <a:latin typeface="Times New Roman" panose="02020603050405020304" pitchFamily="18" charset="0"/>
                <a:ea typeface="+mn-ea"/>
                <a:cs typeface="Times New Roman" panose="02020603050405020304" pitchFamily="18" charset="0"/>
              </a:rPr>
              <a:t>Simple 3-piece puzzles</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Teaching the children of age group 0-2 years the ways to solve puzzles definitely helps in their cognitive development. This facilitates some real learning that can help them in future. Individuals always try to build their skills according to their pace. This crèche activity is perfect for the purpose.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448AACE-4716-4A46-8A1C-F7518926440E}" type="slidenum">
              <a:rPr lang="en-US" smtClean="0"/>
              <a:t>5</a:t>
            </a:fld>
            <a:endParaRPr lang="en-US"/>
          </a:p>
        </p:txBody>
      </p:sp>
    </p:spTree>
    <p:extLst>
      <p:ext uri="{BB962C8B-B14F-4D97-AF65-F5344CB8AC3E}">
        <p14:creationId xmlns:p14="http://schemas.microsoft.com/office/powerpoint/2010/main" val="931178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1" kern="1200" dirty="0">
                <a:solidFill>
                  <a:schemeClr val="tx1"/>
                </a:solidFill>
                <a:effectLst/>
                <a:latin typeface="Times New Roman" panose="02020603050405020304" pitchFamily="18" charset="0"/>
                <a:ea typeface="+mn-ea"/>
                <a:cs typeface="Times New Roman" panose="02020603050405020304" pitchFamily="18" charset="0"/>
              </a:rPr>
              <a:t>Psychological Theory</a:t>
            </a:r>
          </a:p>
          <a:p>
            <a:pPr algn="just"/>
            <a:r>
              <a:rPr lang="en-US" sz="1200" b="1" kern="1200" dirty="0">
                <a:solidFill>
                  <a:schemeClr val="tx1"/>
                </a:solidFill>
                <a:effectLst/>
                <a:latin typeface="Times New Roman" panose="02020603050405020304" pitchFamily="18" charset="0"/>
                <a:ea typeface="+mn-ea"/>
                <a:cs typeface="Times New Roman" panose="02020603050405020304" pitchFamily="18" charset="0"/>
              </a:rPr>
              <a:t>Piaget’s Theory of Cognitive Development</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US" sz="1200" kern="1200" dirty="0">
                <a:solidFill>
                  <a:schemeClr val="tx1"/>
                </a:solidFill>
                <a:effectLst/>
                <a:latin typeface="Times New Roman" panose="02020603050405020304" pitchFamily="18" charset="0"/>
                <a:ea typeface="+mn-ea"/>
                <a:cs typeface="Times New Roman" panose="02020603050405020304" pitchFamily="18" charset="0"/>
              </a:rPr>
              <a:t>The theory states that the cognitive development of children occurs in four stages according to the age group. The stage in Piaget’s theory that is relevant to this discussion is the sensorimotor stage (0-2 years). The children belonging to this stage start to learn about their surroundings by developing their senses and fine motor skills. The development starts from being reflex-driven at 0-2 months old to the abstract concept at 18-24 months old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(Nortje, 2021)</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Object permanence is an important accomplishment at this stage and is related to the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creche</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activities chosen. </a:t>
            </a: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448AACE-4716-4A46-8A1C-F7518926440E}" type="slidenum">
              <a:rPr lang="en-US" smtClean="0"/>
              <a:t>6</a:t>
            </a:fld>
            <a:endParaRPr lang="en-US"/>
          </a:p>
        </p:txBody>
      </p:sp>
    </p:spTree>
    <p:extLst>
      <p:ext uri="{BB962C8B-B14F-4D97-AF65-F5344CB8AC3E}">
        <p14:creationId xmlns:p14="http://schemas.microsoft.com/office/powerpoint/2010/main" val="15479205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1" kern="1200" dirty="0">
                <a:solidFill>
                  <a:schemeClr val="tx1"/>
                </a:solidFill>
                <a:effectLst/>
                <a:latin typeface="Times New Roman" panose="02020603050405020304" pitchFamily="18" charset="0"/>
                <a:ea typeface="+mn-ea"/>
                <a:cs typeface="Times New Roman" panose="02020603050405020304" pitchFamily="18" charset="0"/>
              </a:rPr>
              <a:t>Relevance of the theory for supporting the selected activities</a:t>
            </a: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The relevance of Piaget's theory in the early years of children's development is evident. Children in their early years learn effectively through their senses and explore the world around them. This concept leads to the implementation of sensory play and discovery learning through Piaget's theory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twinkl</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2023). The volunteers of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daycare</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organisations keep these individuals engaged in their learning process that helps in stimulating their senses.</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448AACE-4716-4A46-8A1C-F7518926440E}" type="slidenum">
              <a:rPr lang="en-US" smtClean="0"/>
              <a:t>7</a:t>
            </a:fld>
            <a:endParaRPr lang="en-US"/>
          </a:p>
        </p:txBody>
      </p:sp>
    </p:spTree>
    <p:extLst>
      <p:ext uri="{BB962C8B-B14F-4D97-AF65-F5344CB8AC3E}">
        <p14:creationId xmlns:p14="http://schemas.microsoft.com/office/powerpoint/2010/main" val="12222498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kern="1200" dirty="0">
                <a:solidFill>
                  <a:schemeClr val="tx1"/>
                </a:solidFill>
                <a:effectLst/>
                <a:latin typeface="Times New Roman" panose="02020603050405020304" pitchFamily="18" charset="0"/>
                <a:ea typeface="+mn-ea"/>
                <a:cs typeface="Times New Roman" panose="02020603050405020304" pitchFamily="18" charset="0"/>
              </a:rPr>
              <a:t>Conclusion</a:t>
            </a:r>
            <a:endParaRPr lang="en-US" sz="1200" b="1"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The above presentation has highlighted the significance of daytime crèche activities for children of 0-2 years. It can be said that these activities are beneficial for the emotional, social and cognitive development of children. The tasks that have been found appropriate for discussion are playing with playdough and solving simple puzzles. The tactile senses and hand-eye coordination develops through these activities. Further, the sensorimotor stage of Piaget’s theory of cognitive development has been discussed in relation to the selected activities in the presentation.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br>
              <a:rPr lang="en-GB" sz="1200" kern="1200" dirty="0">
                <a:solidFill>
                  <a:schemeClr val="tx1"/>
                </a:solidFill>
                <a:effectLst/>
                <a:latin typeface="Times New Roman" panose="02020603050405020304" pitchFamily="18" charset="0"/>
                <a:ea typeface="+mn-ea"/>
                <a:cs typeface="Times New Roman" panose="02020603050405020304" pitchFamily="18" charset="0"/>
              </a:rPr>
            </a:br>
            <a:r>
              <a:rPr lang="en-GB" sz="1200" kern="1200" dirty="0">
                <a:solidFill>
                  <a:schemeClr val="tx1"/>
                </a:solidFill>
                <a:effectLst/>
                <a:latin typeface="Times New Roman" panose="02020603050405020304" pitchFamily="18" charset="0"/>
                <a:ea typeface="+mn-ea"/>
                <a:cs typeface="Times New Roman" panose="02020603050405020304" pitchFamily="18" charset="0"/>
              </a:rPr>
              <a:t>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448AACE-4716-4A46-8A1C-F7518926440E}" type="slidenum">
              <a:rPr lang="en-US" smtClean="0"/>
              <a:t>8</a:t>
            </a:fld>
            <a:endParaRPr lang="en-US"/>
          </a:p>
        </p:txBody>
      </p:sp>
    </p:spTree>
    <p:extLst>
      <p:ext uri="{BB962C8B-B14F-4D97-AF65-F5344CB8AC3E}">
        <p14:creationId xmlns:p14="http://schemas.microsoft.com/office/powerpoint/2010/main" val="11889559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kern="1200" dirty="0">
                <a:solidFill>
                  <a:schemeClr val="tx1"/>
                </a:solidFill>
                <a:effectLst/>
                <a:latin typeface="Times New Roman" panose="02020603050405020304" pitchFamily="18" charset="0"/>
                <a:ea typeface="+mn-ea"/>
                <a:cs typeface="Times New Roman" panose="02020603050405020304" pitchFamily="18" charset="0"/>
              </a:rPr>
              <a:t>References</a:t>
            </a:r>
            <a:endParaRPr lang="en-US" sz="1200" b="1"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Alexa, (2023).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What To Teach A Two Year Old.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[Online] Available at: </a:t>
            </a:r>
            <a:r>
              <a:rPr lang="en-GB" sz="1200" u="sng" kern="1200" dirty="0">
                <a:solidFill>
                  <a:schemeClr val="tx1"/>
                </a:solidFill>
                <a:effectLst/>
                <a:latin typeface="Times New Roman" panose="02020603050405020304" pitchFamily="18" charset="0"/>
                <a:ea typeface="+mn-ea"/>
                <a:cs typeface="Times New Roman" panose="02020603050405020304" pitchFamily="18" charset="0"/>
                <a:hlinkClick r:id="rId3"/>
              </a:rPr>
              <a:t>https://kidactivitieswithalexa.com/en/what-to-teach-a-two-year-old/</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[Accessed 13 2 2023].</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Nortje, A., (2021).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Piaget’s Stages: 4 Stages of Cognitive Development &amp; Theory.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[Online] Available at: </a:t>
            </a:r>
            <a:r>
              <a:rPr lang="en-GB" sz="1200" u="sng" kern="1200" dirty="0">
                <a:solidFill>
                  <a:schemeClr val="tx1"/>
                </a:solidFill>
                <a:effectLst/>
                <a:latin typeface="Times New Roman" panose="02020603050405020304" pitchFamily="18" charset="0"/>
                <a:ea typeface="+mn-ea"/>
                <a:cs typeface="Times New Roman" panose="02020603050405020304" pitchFamily="18" charset="0"/>
                <a:hlinkClick r:id="rId4"/>
              </a:rPr>
              <a:t>https://positivepsychology.com/piaget-stages-theory/#:~:text=Piaget's%20Cognitive%20Development%20Theory,-Piaget%20argued%20that&amp;text=Specifically%2C%20he%20posited%20that%20as,after%20the%20one%20before%20it</a:t>
            </a:r>
            <a:r>
              <a:rPr lang="en-GB" sz="1200" u="sng" kern="1200" dirty="0">
                <a:solidFill>
                  <a:schemeClr val="tx1"/>
                </a:solidFill>
                <a:effectLst/>
                <a:latin typeface="Times New Roman" panose="02020603050405020304" pitchFamily="18" charset="0"/>
                <a:ea typeface="+mn-ea"/>
                <a:cs typeface="Times New Roman" panose="02020603050405020304" pitchFamily="18" charset="0"/>
              </a:rPr>
              <a:t>.</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[Accessed 13 2 2023].</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sitters, (2023).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The 15 Best Activities for Children to Help Them Learn Through Play.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[Online] Available at: </a:t>
            </a:r>
            <a:r>
              <a:rPr lang="en-GB" sz="1200" u="sng" kern="1200" dirty="0">
                <a:solidFill>
                  <a:schemeClr val="tx1"/>
                </a:solidFill>
                <a:effectLst/>
                <a:latin typeface="Times New Roman" panose="02020603050405020304" pitchFamily="18" charset="0"/>
                <a:ea typeface="+mn-ea"/>
                <a:cs typeface="Times New Roman" panose="02020603050405020304" pitchFamily="18" charset="0"/>
                <a:hlinkClick r:id="rId5"/>
              </a:rPr>
              <a:t>https://www.sitters.co.uk/blog/the-15-best-activities-for-children-to-help-them-learn-through-play.aspx</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[Accessed 13 2 2023].</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twinkl</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(2023).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What are Play Theories in Early Years?.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[Online] Available at: </a:t>
            </a:r>
            <a:r>
              <a:rPr lang="en-GB" sz="1200" u="sng" kern="1200" dirty="0">
                <a:solidFill>
                  <a:schemeClr val="tx1"/>
                </a:solidFill>
                <a:effectLst/>
                <a:latin typeface="Times New Roman" panose="02020603050405020304" pitchFamily="18" charset="0"/>
                <a:ea typeface="+mn-ea"/>
                <a:cs typeface="Times New Roman" panose="02020603050405020304" pitchFamily="18" charset="0"/>
                <a:hlinkClick r:id="rId6"/>
              </a:rPr>
              <a:t>https://www.twinkl.co.in/teaching-wiki/play-theories-in-early-years#:~:text=Piaget's%20theory%20of%20cognitive%20development%20suggests%20that%20early%20years%20children,discovery%20learning%20and%20sensory%20play</a:t>
            </a:r>
            <a:r>
              <a:rPr lang="en-GB" sz="1200" u="sng" kern="1200" dirty="0">
                <a:solidFill>
                  <a:schemeClr val="tx1"/>
                </a:solidFill>
                <a:effectLst/>
                <a:latin typeface="Times New Roman" panose="02020603050405020304" pitchFamily="18" charset="0"/>
                <a:ea typeface="+mn-ea"/>
                <a:cs typeface="Times New Roman" panose="02020603050405020304" pitchFamily="18" charset="0"/>
              </a:rPr>
              <a:t>.</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[Accessed 13 2 2023].</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448AACE-4716-4A46-8A1C-F7518926440E}" type="slidenum">
              <a:rPr lang="en-US" smtClean="0"/>
              <a:t>9</a:t>
            </a:fld>
            <a:endParaRPr lang="en-US"/>
          </a:p>
        </p:txBody>
      </p:sp>
    </p:spTree>
    <p:extLst>
      <p:ext uri="{BB962C8B-B14F-4D97-AF65-F5344CB8AC3E}">
        <p14:creationId xmlns:p14="http://schemas.microsoft.com/office/powerpoint/2010/main" val="8863192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98BFC9B5-CC89-4E79-89A6-A46F11337B05}" type="datetimeFigureOut">
              <a:rPr lang="en-US" smtClean="0"/>
              <a:t>2/25/2023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28B27F8-3F62-4DEC-B329-9EBD030D8FDA}" type="slidenum">
              <a:rPr lang="en-US" smtClean="0"/>
              <a:t>‹#›</a:t>
            </a:fld>
            <a:endParaRPr lang="en-US"/>
          </a:p>
        </p:txBody>
      </p:sp>
    </p:spTree>
    <p:extLst>
      <p:ext uri="{BB962C8B-B14F-4D97-AF65-F5344CB8AC3E}">
        <p14:creationId xmlns:p14="http://schemas.microsoft.com/office/powerpoint/2010/main" val="14434595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8BFC9B5-CC89-4E79-89A6-A46F11337B05}" type="datetimeFigureOut">
              <a:rPr lang="en-US" smtClean="0"/>
              <a:t>2/25/2023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28B27F8-3F62-4DEC-B329-9EBD030D8FDA}" type="slidenum">
              <a:rPr lang="en-US" smtClean="0"/>
              <a:t>‹#›</a:t>
            </a:fld>
            <a:endParaRPr lang="en-US"/>
          </a:p>
        </p:txBody>
      </p:sp>
    </p:spTree>
    <p:extLst>
      <p:ext uri="{BB962C8B-B14F-4D97-AF65-F5344CB8AC3E}">
        <p14:creationId xmlns:p14="http://schemas.microsoft.com/office/powerpoint/2010/main" val="235296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8BFC9B5-CC89-4E79-89A6-A46F11337B05}" type="datetimeFigureOut">
              <a:rPr lang="en-US" smtClean="0"/>
              <a:t>2/25/2023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28B27F8-3F62-4DEC-B329-9EBD030D8FDA}" type="slidenum">
              <a:rPr lang="en-US" smtClean="0"/>
              <a:t>‹#›</a:t>
            </a:fld>
            <a:endParaRPr lang="en-US"/>
          </a:p>
        </p:txBody>
      </p:sp>
    </p:spTree>
    <p:extLst>
      <p:ext uri="{BB962C8B-B14F-4D97-AF65-F5344CB8AC3E}">
        <p14:creationId xmlns:p14="http://schemas.microsoft.com/office/powerpoint/2010/main" val="16771813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8BFC9B5-CC89-4E79-89A6-A46F11337B05}" type="datetimeFigureOut">
              <a:rPr lang="en-US" smtClean="0"/>
              <a:t>2/25/2023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28B27F8-3F62-4DEC-B329-9EBD030D8FDA}" type="slidenum">
              <a:rPr lang="en-US" smtClean="0"/>
              <a:t>‹#›</a:t>
            </a:fld>
            <a:endParaRPr lang="en-US"/>
          </a:p>
        </p:txBody>
      </p:sp>
    </p:spTree>
    <p:extLst>
      <p:ext uri="{BB962C8B-B14F-4D97-AF65-F5344CB8AC3E}">
        <p14:creationId xmlns:p14="http://schemas.microsoft.com/office/powerpoint/2010/main" val="20820488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8BFC9B5-CC89-4E79-89A6-A46F11337B05}" type="datetimeFigureOut">
              <a:rPr lang="en-US" smtClean="0"/>
              <a:t>2/25/2023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28B27F8-3F62-4DEC-B329-9EBD030D8FDA}" type="slidenum">
              <a:rPr lang="en-US" smtClean="0"/>
              <a:t>‹#›</a:t>
            </a:fld>
            <a:endParaRPr lang="en-US"/>
          </a:p>
        </p:txBody>
      </p:sp>
    </p:spTree>
    <p:extLst>
      <p:ext uri="{BB962C8B-B14F-4D97-AF65-F5344CB8AC3E}">
        <p14:creationId xmlns:p14="http://schemas.microsoft.com/office/powerpoint/2010/main" val="409067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8BFC9B5-CC89-4E79-89A6-A46F11337B05}" type="datetimeFigureOut">
              <a:rPr lang="en-US" smtClean="0"/>
              <a:t>2/25/2023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28B27F8-3F62-4DEC-B329-9EBD030D8FDA}" type="slidenum">
              <a:rPr lang="en-US" smtClean="0"/>
              <a:t>‹#›</a:t>
            </a:fld>
            <a:endParaRPr lang="en-US"/>
          </a:p>
        </p:txBody>
      </p:sp>
    </p:spTree>
    <p:extLst>
      <p:ext uri="{BB962C8B-B14F-4D97-AF65-F5344CB8AC3E}">
        <p14:creationId xmlns:p14="http://schemas.microsoft.com/office/powerpoint/2010/main" val="31430886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8BFC9B5-CC89-4E79-89A6-A46F11337B05}" type="datetimeFigureOut">
              <a:rPr lang="en-US" smtClean="0"/>
              <a:t>2/25/2023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28B27F8-3F62-4DEC-B329-9EBD030D8FDA}" type="slidenum">
              <a:rPr lang="en-US" smtClean="0"/>
              <a:t>‹#›</a:t>
            </a:fld>
            <a:endParaRPr lang="en-US"/>
          </a:p>
        </p:txBody>
      </p:sp>
    </p:spTree>
    <p:extLst>
      <p:ext uri="{BB962C8B-B14F-4D97-AF65-F5344CB8AC3E}">
        <p14:creationId xmlns:p14="http://schemas.microsoft.com/office/powerpoint/2010/main" val="30545834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8BFC9B5-CC89-4E79-89A6-A46F11337B05}" type="datetimeFigureOut">
              <a:rPr lang="en-US" smtClean="0"/>
              <a:t>2/25/2023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28B27F8-3F62-4DEC-B329-9EBD030D8FDA}" type="slidenum">
              <a:rPr lang="en-US" smtClean="0"/>
              <a:t>‹#›</a:t>
            </a:fld>
            <a:endParaRPr lang="en-US"/>
          </a:p>
        </p:txBody>
      </p:sp>
    </p:spTree>
    <p:extLst>
      <p:ext uri="{BB962C8B-B14F-4D97-AF65-F5344CB8AC3E}">
        <p14:creationId xmlns:p14="http://schemas.microsoft.com/office/powerpoint/2010/main" val="31536152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8BFC9B5-CC89-4E79-89A6-A46F11337B05}" type="datetimeFigureOut">
              <a:rPr lang="en-US" smtClean="0"/>
              <a:t>2/25/2023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28B27F8-3F62-4DEC-B329-9EBD030D8FDA}" type="slidenum">
              <a:rPr lang="en-US" smtClean="0"/>
              <a:t>‹#›</a:t>
            </a:fld>
            <a:endParaRPr lang="en-US"/>
          </a:p>
        </p:txBody>
      </p:sp>
    </p:spTree>
    <p:extLst>
      <p:ext uri="{BB962C8B-B14F-4D97-AF65-F5344CB8AC3E}">
        <p14:creationId xmlns:p14="http://schemas.microsoft.com/office/powerpoint/2010/main" val="7325117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8BFC9B5-CC89-4E79-89A6-A46F11337B05}" type="datetimeFigureOut">
              <a:rPr lang="en-US" smtClean="0"/>
              <a:t>2/25/2023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28B27F8-3F62-4DEC-B329-9EBD030D8FDA}" type="slidenum">
              <a:rPr lang="en-US" smtClean="0"/>
              <a:t>‹#›</a:t>
            </a:fld>
            <a:endParaRPr lang="en-US"/>
          </a:p>
        </p:txBody>
      </p:sp>
    </p:spTree>
    <p:extLst>
      <p:ext uri="{BB962C8B-B14F-4D97-AF65-F5344CB8AC3E}">
        <p14:creationId xmlns:p14="http://schemas.microsoft.com/office/powerpoint/2010/main" val="20005041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8BFC9B5-CC89-4E79-89A6-A46F11337B05}" type="datetimeFigureOut">
              <a:rPr lang="en-US" smtClean="0"/>
              <a:t>2/25/2023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28B27F8-3F62-4DEC-B329-9EBD030D8FDA}" type="slidenum">
              <a:rPr lang="en-US" smtClean="0"/>
              <a:t>‹#›</a:t>
            </a:fld>
            <a:endParaRPr lang="en-US"/>
          </a:p>
        </p:txBody>
      </p:sp>
    </p:spTree>
    <p:extLst>
      <p:ext uri="{BB962C8B-B14F-4D97-AF65-F5344CB8AC3E}">
        <p14:creationId xmlns:p14="http://schemas.microsoft.com/office/powerpoint/2010/main" val="26645188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8000"/>
            <a:lum/>
          </a:blip>
          <a:srcRect/>
          <a:stretch>
            <a:fillRect t="-3000" b="-3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8BFC9B5-CC89-4E79-89A6-A46F11337B05}" type="datetimeFigureOut">
              <a:rPr lang="en-US" smtClean="0"/>
              <a:t>2/25/2023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28B27F8-3F62-4DEC-B329-9EBD030D8FDA}" type="slidenum">
              <a:rPr lang="en-US" smtClean="0"/>
              <a:t>‹#›</a:t>
            </a:fld>
            <a:endParaRPr lang="en-US"/>
          </a:p>
        </p:txBody>
      </p:sp>
    </p:spTree>
    <p:extLst>
      <p:ext uri="{BB962C8B-B14F-4D97-AF65-F5344CB8AC3E}">
        <p14:creationId xmlns:p14="http://schemas.microsoft.com/office/powerpoint/2010/main" val="37243485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kidactivitieswithalexa.com/en/what-to-teach-a-two-year-old/" TargetMode="External"/><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hyperlink" Target="https://www.sitters.co.uk/blog/the-15-best-activities-for-children-to-help-them-learn-through-play.aspx" TargetMode="External"/><Relationship Id="rId4" Type="http://schemas.openxmlformats.org/officeDocument/2006/relationships/hyperlink" Target="https://positivepsychology.com/piaget-stages-theory/#:~:text=Piaget's%20Cognitive%20Development%20Theory,-Piaget%20argued%20that&amp;text=Specifically%2C%20he%20posited%20that%20as,after%20the%20one%20before%20i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64460" y="2815059"/>
            <a:ext cx="9144000" cy="2387600"/>
          </a:xfrm>
        </p:spPr>
        <p:txBody>
          <a:bodyPr>
            <a:normAutofit fontScale="90000"/>
          </a:bodyPr>
          <a:lstStyle/>
          <a:p>
            <a:pPr>
              <a:lnSpc>
                <a:spcPct val="150000"/>
              </a:lnSpc>
            </a:pPr>
            <a:br>
              <a:rPr lang="en-US" sz="3600" dirty="0">
                <a:latin typeface="Times New Roman" panose="02020603050405020304" pitchFamily="18" charset="0"/>
                <a:cs typeface="Times New Roman" panose="02020603050405020304" pitchFamily="18" charset="0"/>
              </a:rPr>
            </a:br>
            <a:r>
              <a:rPr lang="en-GB" sz="3600" b="1" dirty="0">
                <a:latin typeface="Times New Roman"/>
                <a:cs typeface="Times New Roman"/>
              </a:rPr>
              <a:t>Assignment Title: Working with children in a social care setting</a:t>
            </a:r>
            <a:br>
              <a:rPr lang="en-GB" sz="3600" b="1" dirty="0">
                <a:latin typeface="Times New Roman" panose="02020603050405020304" pitchFamily="18" charset="0"/>
                <a:cs typeface="Times New Roman" panose="02020603050405020304" pitchFamily="18" charset="0"/>
              </a:rPr>
            </a:br>
            <a:r>
              <a:rPr lang="en-GB" sz="3600" b="1" dirty="0">
                <a:latin typeface="Times New Roman"/>
                <a:cs typeface="Times New Roman"/>
              </a:rPr>
              <a:t>Lecturer: Donna Holder</a:t>
            </a:r>
            <a:br>
              <a:rPr lang="en-GB" sz="3600" b="1" dirty="0">
                <a:latin typeface="Times New Roman" panose="02020603050405020304" pitchFamily="18" charset="0"/>
                <a:cs typeface="Times New Roman" panose="02020603050405020304" pitchFamily="18" charset="0"/>
              </a:rPr>
            </a:br>
            <a:r>
              <a:rPr lang="en-GB" sz="3600" b="1" dirty="0">
                <a:latin typeface="Times New Roman"/>
                <a:cs typeface="Times New Roman"/>
              </a:rPr>
              <a:t>Student name: Rasim </a:t>
            </a:r>
            <a:r>
              <a:rPr lang="en-GB" sz="3600" b="1" dirty="0" err="1">
                <a:latin typeface="Times New Roman"/>
                <a:cs typeface="Times New Roman"/>
              </a:rPr>
              <a:t>Bunari</a:t>
            </a:r>
            <a:br>
              <a:rPr lang="en-GB" sz="3600" b="1" dirty="0">
                <a:latin typeface="Times New Roman" panose="02020603050405020304" pitchFamily="18" charset="0"/>
                <a:cs typeface="Times New Roman" panose="02020603050405020304" pitchFamily="18" charset="0"/>
              </a:rPr>
            </a:br>
            <a:r>
              <a:rPr lang="en-GB" sz="3600" b="1" dirty="0">
                <a:latin typeface="Times New Roman"/>
                <a:cs typeface="Times New Roman"/>
              </a:rPr>
              <a:t>Student number: 2130926</a:t>
            </a:r>
            <a:br>
              <a:rPr lang="en-US" sz="3600" dirty="0">
                <a:latin typeface="Times New Roman" panose="02020603050405020304" pitchFamily="18" charset="0"/>
                <a:cs typeface="Times New Roman" panose="02020603050405020304" pitchFamily="18" charset="0"/>
              </a:rPr>
            </a:br>
            <a:r>
              <a:rPr lang="en-GB" sz="3600" b="1" dirty="0">
                <a:latin typeface="Times New Roman"/>
                <a:cs typeface="Times New Roman"/>
              </a:rPr>
              <a:t>Module code: LCHS4006</a:t>
            </a:r>
            <a:endParaRPr lang="en-US" sz="3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56248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42406"/>
            <a:ext cx="10515600" cy="1325563"/>
          </a:xfrm>
        </p:spPr>
        <p:txBody>
          <a:bodyPr>
            <a:normAutofit/>
          </a:bodyPr>
          <a:lstStyle/>
          <a:p>
            <a:r>
              <a:rPr lang="en-GB" sz="3600" b="1" dirty="0">
                <a:latin typeface="Times New Roman" panose="02020603050405020304" pitchFamily="18" charset="0"/>
                <a:cs typeface="Times New Roman" panose="02020603050405020304" pitchFamily="18" charset="0"/>
              </a:rPr>
              <a:t>Table of Contents</a:t>
            </a:r>
            <a:endParaRPr lang="en-US" sz="36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r>
              <a:rPr lang="en-GB" sz="1800" dirty="0">
                <a:latin typeface="Times New Roman" panose="02020603050405020304" pitchFamily="18" charset="0"/>
                <a:cs typeface="Times New Roman" panose="02020603050405020304" pitchFamily="18" charset="0"/>
              </a:rPr>
              <a:t>Introduction………………………………………………………………………. 3</a:t>
            </a:r>
            <a:endParaRPr lang="en-US"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Concept of </a:t>
            </a:r>
            <a:r>
              <a:rPr lang="en-US" sz="1800" dirty="0" err="1">
                <a:latin typeface="Times New Roman" panose="02020603050405020304" pitchFamily="18" charset="0"/>
                <a:cs typeface="Times New Roman" panose="02020603050405020304" pitchFamily="18" charset="0"/>
              </a:rPr>
              <a:t>creche</a:t>
            </a:r>
            <a:r>
              <a:rPr lang="en-US" sz="1800" dirty="0">
                <a:latin typeface="Times New Roman" panose="02020603050405020304" pitchFamily="18" charset="0"/>
                <a:cs typeface="Times New Roman" panose="02020603050405020304" pitchFamily="18" charset="0"/>
              </a:rPr>
              <a:t> activities and its importance for children……………………...4</a:t>
            </a:r>
          </a:p>
          <a:p>
            <a:r>
              <a:rPr lang="en-US" sz="1800" dirty="0">
                <a:latin typeface="Times New Roman" panose="02020603050405020304" pitchFamily="18" charset="0"/>
                <a:cs typeface="Times New Roman" panose="02020603050405020304" pitchFamily="18" charset="0"/>
              </a:rPr>
              <a:t>Description of </a:t>
            </a:r>
            <a:r>
              <a:rPr lang="en-US" sz="1800" dirty="0" err="1">
                <a:latin typeface="Times New Roman" panose="02020603050405020304" pitchFamily="18" charset="0"/>
                <a:cs typeface="Times New Roman" panose="02020603050405020304" pitchFamily="18" charset="0"/>
              </a:rPr>
              <a:t>creche</a:t>
            </a:r>
            <a:r>
              <a:rPr lang="en-US" sz="1800" dirty="0">
                <a:latin typeface="Times New Roman" panose="02020603050405020304" pitchFamily="18" charset="0"/>
                <a:cs typeface="Times New Roman" panose="02020603050405020304" pitchFamily="18" charset="0"/>
              </a:rPr>
              <a:t> activities for children of specific age group………………..5</a:t>
            </a:r>
          </a:p>
          <a:p>
            <a:r>
              <a:rPr lang="en-US" sz="1800" dirty="0">
                <a:latin typeface="Times New Roman" panose="02020603050405020304" pitchFamily="18" charset="0"/>
                <a:cs typeface="Times New Roman" panose="02020603050405020304" pitchFamily="18" charset="0"/>
              </a:rPr>
              <a:t>Psychological Theory……………………………………………………………….6</a:t>
            </a:r>
          </a:p>
          <a:p>
            <a:r>
              <a:rPr lang="en-US" sz="1800" dirty="0">
                <a:latin typeface="Times New Roman" panose="02020603050405020304" pitchFamily="18" charset="0"/>
                <a:cs typeface="Times New Roman" panose="02020603050405020304" pitchFamily="18" charset="0"/>
              </a:rPr>
              <a:t>Relevance of the theory for supporting the selected activities………………………7</a:t>
            </a:r>
          </a:p>
          <a:p>
            <a:r>
              <a:rPr lang="en-GB" sz="1800" dirty="0">
                <a:latin typeface="Times New Roman" panose="02020603050405020304" pitchFamily="18" charset="0"/>
                <a:cs typeface="Times New Roman" panose="02020603050405020304" pitchFamily="18" charset="0"/>
              </a:rPr>
              <a:t>Conclusion…………………………………………………………………………..8</a:t>
            </a:r>
          </a:p>
          <a:p>
            <a:r>
              <a:rPr lang="en-GB" sz="1800" dirty="0">
                <a:latin typeface="Times New Roman" panose="02020603050405020304" pitchFamily="18" charset="0"/>
                <a:cs typeface="Times New Roman" panose="02020603050405020304" pitchFamily="18" charset="0"/>
              </a:rPr>
              <a:t>References…………………………………………………………………………….9</a:t>
            </a:r>
            <a:endParaRPr lang="en-US"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705889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9797" y="233121"/>
            <a:ext cx="2689839" cy="646331"/>
          </a:xfrm>
          <a:prstGeom prst="rect">
            <a:avLst/>
          </a:prstGeom>
        </p:spPr>
        <p:txBody>
          <a:bodyPr wrap="none">
            <a:spAutoFit/>
          </a:bodyPr>
          <a:lstStyle/>
          <a:p>
            <a:pPr algn="just"/>
            <a:r>
              <a:rPr lang="en-GB" sz="3600" b="1" dirty="0">
                <a:latin typeface="Times New Roman" panose="02020603050405020304" pitchFamily="18" charset="0"/>
                <a:cs typeface="Times New Roman" panose="02020603050405020304" pitchFamily="18" charset="0"/>
              </a:rPr>
              <a:t>Introduction</a:t>
            </a:r>
            <a:endParaRPr lang="en-US" sz="3600" b="1" dirty="0">
              <a:latin typeface="Times New Roman" panose="02020603050405020304" pitchFamily="18" charset="0"/>
              <a:cs typeface="Times New Roman" panose="02020603050405020304" pitchFamily="18" charset="0"/>
            </a:endParaRPr>
          </a:p>
        </p:txBody>
      </p:sp>
      <p:sp>
        <p:nvSpPr>
          <p:cNvPr id="3" name="Rectangle 2"/>
          <p:cNvSpPr/>
          <p:nvPr/>
        </p:nvSpPr>
        <p:spPr>
          <a:xfrm>
            <a:off x="399797" y="1577766"/>
            <a:ext cx="6096000" cy="3416320"/>
          </a:xfrm>
          <a:prstGeom prst="rect">
            <a:avLst/>
          </a:prstGeom>
        </p:spPr>
        <p:txBody>
          <a:bodyPr lIns="91440" tIns="45720" rIns="91440" bIns="45720" anchor="t">
            <a:spAutoFit/>
          </a:bodyPr>
          <a:lstStyle/>
          <a:p>
            <a:pPr marL="285750" indent="-285750" algn="just">
              <a:buFont typeface="Arial" panose="020B0604020202020204" pitchFamily="34" charset="0"/>
              <a:buChar char="•"/>
            </a:pPr>
            <a:r>
              <a:rPr lang="en-GB" dirty="0">
                <a:ea typeface="+mn-lt"/>
                <a:cs typeface="+mn-lt"/>
              </a:rPr>
              <a:t>Creche activities are tasks that are provided by a health or social care setting to children of various ages.</a:t>
            </a:r>
          </a:p>
          <a:p>
            <a:pPr algn="just"/>
            <a:endParaRPr lang="en-GB" dirty="0">
              <a:latin typeface="Times New Roman" panose="02020603050405020304" pitchFamily="18" charset="0"/>
              <a:cs typeface="Times New Roman" panose="02020603050405020304" pitchFamily="18" charset="0"/>
            </a:endParaRPr>
          </a:p>
          <a:p>
            <a:pPr algn="just"/>
            <a:endParaRPr lang="en-GB"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dirty="0">
                <a:ea typeface="+mn-lt"/>
                <a:cs typeface="+mn-lt"/>
              </a:rPr>
              <a:t>It is given to children under the age of six to provide support, care, supervision, and guidance during the day when they are separated from their mothers.</a:t>
            </a:r>
          </a:p>
          <a:p>
            <a:pPr algn="just"/>
            <a:endParaRPr lang="en-GB" dirty="0">
              <a:latin typeface="Times New Roman" panose="02020603050405020304" pitchFamily="18" charset="0"/>
              <a:cs typeface="Times New Roman" panose="02020603050405020304" pitchFamily="18" charset="0"/>
            </a:endParaRPr>
          </a:p>
          <a:p>
            <a:pPr algn="just"/>
            <a:endParaRPr lang="en-GB"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dirty="0">
                <a:ea typeface="+mn-lt"/>
                <a:cs typeface="+mn-lt"/>
              </a:rPr>
              <a:t>The presentation will be prepared to emphasise the significance of creche activities for children aged 0 to 2 years.</a:t>
            </a:r>
            <a:endParaRPr lang="en-US" dirty="0">
              <a:ea typeface="+mn-lt"/>
              <a:cs typeface="+mn-lt"/>
            </a:endParaRPr>
          </a:p>
        </p:txBody>
      </p:sp>
      <p:pic>
        <p:nvPicPr>
          <p:cNvPr id="2050" name="Picture 2" descr="What Are Play-Based Learning Child Care Activiti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50511" y="1868742"/>
            <a:ext cx="4341379" cy="289244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4" name="Rectangle 3"/>
          <p:cNvSpPr/>
          <p:nvPr/>
        </p:nvSpPr>
        <p:spPr>
          <a:xfrm>
            <a:off x="8387666" y="4809420"/>
            <a:ext cx="1467068" cy="369332"/>
          </a:xfrm>
          <a:prstGeom prst="rect">
            <a:avLst/>
          </a:prstGeom>
        </p:spPr>
        <p:txBody>
          <a:bodyPr wrap="none">
            <a:spAutoFit/>
          </a:bodyPr>
          <a:lstStyle/>
          <a:p>
            <a:r>
              <a:rPr lang="en-GB" dirty="0">
                <a:latin typeface="Times New Roman" panose="02020603050405020304" pitchFamily="18" charset="0"/>
                <a:cs typeface="Times New Roman" panose="02020603050405020304" pitchFamily="18" charset="0"/>
              </a:rPr>
              <a:t>(Alexa, 2023)</a:t>
            </a:r>
            <a:endParaRPr lang="en-US" dirty="0"/>
          </a:p>
        </p:txBody>
      </p:sp>
    </p:spTree>
    <p:extLst>
      <p:ext uri="{BB962C8B-B14F-4D97-AF65-F5344CB8AC3E}">
        <p14:creationId xmlns:p14="http://schemas.microsoft.com/office/powerpoint/2010/main" val="34079967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81240" y="170059"/>
            <a:ext cx="11829520" cy="646331"/>
          </a:xfrm>
          <a:prstGeom prst="rect">
            <a:avLst/>
          </a:prstGeom>
        </p:spPr>
        <p:txBody>
          <a:bodyPr wrap="none">
            <a:spAutoFit/>
          </a:bodyPr>
          <a:lstStyle/>
          <a:p>
            <a:pPr algn="just"/>
            <a:r>
              <a:rPr lang="en-US" sz="3600" b="1" dirty="0">
                <a:latin typeface="Times New Roman" panose="02020603050405020304" pitchFamily="18" charset="0"/>
                <a:cs typeface="Times New Roman" panose="02020603050405020304" pitchFamily="18" charset="0"/>
              </a:rPr>
              <a:t>Concept of </a:t>
            </a:r>
            <a:r>
              <a:rPr lang="en-US" sz="3600" b="1" dirty="0" err="1">
                <a:latin typeface="Times New Roman" panose="02020603050405020304" pitchFamily="18" charset="0"/>
                <a:cs typeface="Times New Roman" panose="02020603050405020304" pitchFamily="18" charset="0"/>
              </a:rPr>
              <a:t>creche</a:t>
            </a:r>
            <a:r>
              <a:rPr lang="en-US" sz="3600" b="1" dirty="0">
                <a:latin typeface="Times New Roman" panose="02020603050405020304" pitchFamily="18" charset="0"/>
                <a:cs typeface="Times New Roman" panose="02020603050405020304" pitchFamily="18" charset="0"/>
              </a:rPr>
              <a:t> activities and its importance for children</a:t>
            </a:r>
          </a:p>
        </p:txBody>
      </p:sp>
      <p:sp>
        <p:nvSpPr>
          <p:cNvPr id="3" name="Rectangle 2"/>
          <p:cNvSpPr/>
          <p:nvPr/>
        </p:nvSpPr>
        <p:spPr>
          <a:xfrm>
            <a:off x="5804401" y="2047340"/>
            <a:ext cx="6096000" cy="2862322"/>
          </a:xfrm>
          <a:prstGeom prst="rect">
            <a:avLst/>
          </a:prstGeom>
        </p:spPr>
        <p:txBody>
          <a:bodyPr>
            <a:spAutoFit/>
          </a:bodyPr>
          <a:lstStyle/>
          <a:p>
            <a:pPr marL="285750" indent="-285750" algn="just">
              <a:buFont typeface="Arial" panose="020B0604020202020204" pitchFamily="34" charset="0"/>
              <a:buChar char="•"/>
            </a:pPr>
            <a:r>
              <a:rPr lang="en-US" dirty="0" err="1">
                <a:latin typeface="Times New Roman" panose="02020603050405020304" pitchFamily="18" charset="0"/>
                <a:cs typeface="Times New Roman" panose="02020603050405020304" pitchFamily="18" charset="0"/>
              </a:rPr>
              <a:t>Creche</a:t>
            </a:r>
            <a:r>
              <a:rPr lang="en-US" dirty="0">
                <a:latin typeface="Times New Roman" panose="02020603050405020304" pitchFamily="18" charset="0"/>
                <a:cs typeface="Times New Roman" panose="02020603050405020304" pitchFamily="18" charset="0"/>
              </a:rPr>
              <a:t> activities mainly refer to the tasks that are provided to children in a lower age group for care and support. </a:t>
            </a:r>
          </a:p>
          <a:p>
            <a:pPr algn="just"/>
            <a:endParaRPr lang="en-GB" dirty="0">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These activities include learning tasks like music, arts, and physical as well as cognitive development activities. </a:t>
            </a:r>
          </a:p>
          <a:p>
            <a:pPr algn="just"/>
            <a:endParaRPr lang="en-GB" dirty="0">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The daycare </a:t>
            </a:r>
            <a:r>
              <a:rPr lang="en-US" dirty="0" err="1">
                <a:latin typeface="Times New Roman" panose="02020603050405020304" pitchFamily="18" charset="0"/>
                <a:cs typeface="Times New Roman" panose="02020603050405020304" pitchFamily="18" charset="0"/>
              </a:rPr>
              <a:t>creche</a:t>
            </a:r>
            <a:r>
              <a:rPr lang="en-US" dirty="0">
                <a:latin typeface="Times New Roman" panose="02020603050405020304" pitchFamily="18" charset="0"/>
                <a:cs typeface="Times New Roman" panose="02020603050405020304" pitchFamily="18" charset="0"/>
              </a:rPr>
              <a:t> activities are important for nurturing the social and emotional aspects of the children </a:t>
            </a:r>
            <a:r>
              <a:rPr lang="en-GB" dirty="0">
                <a:latin typeface="Times New Roman" panose="02020603050405020304" pitchFamily="18" charset="0"/>
                <a:cs typeface="Times New Roman" panose="02020603050405020304" pitchFamily="18" charset="0"/>
              </a:rPr>
              <a:t>(sitters, 2023)</a:t>
            </a:r>
            <a:r>
              <a:rPr lang="en-US" dirty="0">
                <a:latin typeface="Times New Roman" panose="02020603050405020304" pitchFamily="18" charset="0"/>
                <a:cs typeface="Times New Roman" panose="02020603050405020304" pitchFamily="18" charset="0"/>
              </a:rPr>
              <a:t>. </a:t>
            </a:r>
            <a:endParaRPr lang="en-US" dirty="0"/>
          </a:p>
        </p:txBody>
      </p:sp>
      <p:pic>
        <p:nvPicPr>
          <p:cNvPr id="3074" name="Picture 2" descr="20 Activities for Toddlers - The Imagination Tre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9874" y="1828800"/>
            <a:ext cx="3330198" cy="3569594"/>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4" name="Rectangle 3"/>
          <p:cNvSpPr/>
          <p:nvPr/>
        </p:nvSpPr>
        <p:spPr>
          <a:xfrm>
            <a:off x="2011439" y="5561865"/>
            <a:ext cx="1467068" cy="369332"/>
          </a:xfrm>
          <a:prstGeom prst="rect">
            <a:avLst/>
          </a:prstGeom>
        </p:spPr>
        <p:txBody>
          <a:bodyPr wrap="none">
            <a:spAutoFit/>
          </a:bodyPr>
          <a:lstStyle/>
          <a:p>
            <a:r>
              <a:rPr lang="en-GB" dirty="0">
                <a:latin typeface="Times New Roman" panose="02020603050405020304" pitchFamily="18" charset="0"/>
                <a:cs typeface="Times New Roman" panose="02020603050405020304" pitchFamily="18" charset="0"/>
              </a:rPr>
              <a:t>(sitters, 2023)</a:t>
            </a:r>
            <a:endParaRPr lang="en-US" dirty="0"/>
          </a:p>
        </p:txBody>
      </p:sp>
    </p:spTree>
    <p:extLst>
      <p:ext uri="{BB962C8B-B14F-4D97-AF65-F5344CB8AC3E}">
        <p14:creationId xmlns:p14="http://schemas.microsoft.com/office/powerpoint/2010/main" val="24289603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09752" y="0"/>
            <a:ext cx="11393214" cy="1200329"/>
          </a:xfrm>
          <a:prstGeom prst="rect">
            <a:avLst/>
          </a:prstGeom>
        </p:spPr>
        <p:txBody>
          <a:bodyPr wrap="square">
            <a:spAutoFit/>
          </a:bodyPr>
          <a:lstStyle/>
          <a:p>
            <a:pPr algn="just"/>
            <a:r>
              <a:rPr lang="en-US" sz="3600" b="1" dirty="0">
                <a:latin typeface="Times New Roman" panose="02020603050405020304" pitchFamily="18" charset="0"/>
                <a:cs typeface="Times New Roman" panose="02020603050405020304" pitchFamily="18" charset="0"/>
              </a:rPr>
              <a:t>Description of </a:t>
            </a:r>
            <a:r>
              <a:rPr lang="en-US" sz="3600" b="1" dirty="0" err="1">
                <a:latin typeface="Times New Roman" panose="02020603050405020304" pitchFamily="18" charset="0"/>
                <a:cs typeface="Times New Roman" panose="02020603050405020304" pitchFamily="18" charset="0"/>
              </a:rPr>
              <a:t>creche</a:t>
            </a:r>
            <a:r>
              <a:rPr lang="en-US" sz="3600" b="1" dirty="0">
                <a:latin typeface="Times New Roman" panose="02020603050405020304" pitchFamily="18" charset="0"/>
                <a:cs typeface="Times New Roman" panose="02020603050405020304" pitchFamily="18" charset="0"/>
              </a:rPr>
              <a:t> activities for children of specific age group</a:t>
            </a:r>
          </a:p>
        </p:txBody>
      </p:sp>
      <p:sp>
        <p:nvSpPr>
          <p:cNvPr id="3" name="Rectangle 2"/>
          <p:cNvSpPr/>
          <p:nvPr/>
        </p:nvSpPr>
        <p:spPr>
          <a:xfrm>
            <a:off x="509752" y="1394173"/>
            <a:ext cx="6096000" cy="2031325"/>
          </a:xfrm>
          <a:prstGeom prst="rect">
            <a:avLst/>
          </a:prstGeom>
        </p:spPr>
        <p:txBody>
          <a:bodyPr>
            <a:spAutoFit/>
          </a:bodyPr>
          <a:lstStyle/>
          <a:p>
            <a:pPr algn="just"/>
            <a:r>
              <a:rPr lang="en-GB" b="1" i="1" dirty="0">
                <a:latin typeface="Times New Roman" panose="02020603050405020304" pitchFamily="18" charset="0"/>
                <a:cs typeface="Times New Roman" panose="02020603050405020304" pitchFamily="18" charset="0"/>
              </a:rPr>
              <a:t>Touch and pat playdough</a:t>
            </a:r>
          </a:p>
          <a:p>
            <a:pPr algn="just"/>
            <a:endParaRPr lang="en-US"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Playing with soft playdough helps in building the tactile senses in children.</a:t>
            </a:r>
          </a:p>
          <a:p>
            <a:pPr algn="just"/>
            <a:endParaRPr lang="en-GB"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The softness of the dough facilitates fine tactile challenges with vestibular sensory feedback. </a:t>
            </a:r>
            <a:endParaRPr lang="en-US" dirty="0"/>
          </a:p>
        </p:txBody>
      </p:sp>
      <p:sp>
        <p:nvSpPr>
          <p:cNvPr id="4" name="Rectangle 3"/>
          <p:cNvSpPr/>
          <p:nvPr/>
        </p:nvSpPr>
        <p:spPr>
          <a:xfrm>
            <a:off x="509752" y="3806299"/>
            <a:ext cx="6096000" cy="2308324"/>
          </a:xfrm>
          <a:prstGeom prst="rect">
            <a:avLst/>
          </a:prstGeom>
        </p:spPr>
        <p:txBody>
          <a:bodyPr lIns="91440" tIns="45720" rIns="91440" bIns="45720" anchor="t">
            <a:spAutoFit/>
          </a:bodyPr>
          <a:lstStyle/>
          <a:p>
            <a:pPr algn="just"/>
            <a:r>
              <a:rPr lang="en-GB" b="1" i="1" dirty="0">
                <a:latin typeface="Times New Roman" panose="02020603050405020304" pitchFamily="18" charset="0"/>
                <a:cs typeface="Times New Roman" panose="02020603050405020304" pitchFamily="18" charset="0"/>
              </a:rPr>
              <a:t>Simple 3-piece puzzles</a:t>
            </a:r>
          </a:p>
          <a:p>
            <a:pPr algn="just"/>
            <a:endParaRPr lang="en-US" i="1"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dirty="0">
                <a:latin typeface="Times New Roman"/>
                <a:cs typeface="Times New Roman"/>
              </a:rPr>
              <a:t>Teaching the children of age group 0-2 years the ways to solve puzzles definitely helps in their cognitive developments.</a:t>
            </a:r>
          </a:p>
          <a:p>
            <a:pPr algn="just"/>
            <a:r>
              <a:rPr lang="en-GB" dirty="0">
                <a:latin typeface="Times New Roman" panose="02020603050405020304" pitchFamily="18" charset="0"/>
                <a:cs typeface="Times New Roman" panose="02020603050405020304" pitchFamily="18" charset="0"/>
              </a:rPr>
              <a:t> </a:t>
            </a:r>
          </a:p>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This facilitates some real learning that can help them in future. </a:t>
            </a:r>
            <a:endParaRPr lang="en-US" dirty="0"/>
          </a:p>
        </p:txBody>
      </p:sp>
      <p:pic>
        <p:nvPicPr>
          <p:cNvPr id="4098" name="Picture 2" descr="How To Make Playdough - Simple Recipes and 8 Playdough Activities To  Encourage Fine Motor Skill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526399" y="2070053"/>
            <a:ext cx="4061256" cy="316409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5" name="Rectangle 4"/>
          <p:cNvSpPr/>
          <p:nvPr/>
        </p:nvSpPr>
        <p:spPr>
          <a:xfrm>
            <a:off x="8823493" y="5234152"/>
            <a:ext cx="1467068" cy="369332"/>
          </a:xfrm>
          <a:prstGeom prst="rect">
            <a:avLst/>
          </a:prstGeom>
        </p:spPr>
        <p:txBody>
          <a:bodyPr wrap="none">
            <a:spAutoFit/>
          </a:bodyPr>
          <a:lstStyle/>
          <a:p>
            <a:r>
              <a:rPr lang="en-GB" dirty="0">
                <a:latin typeface="Times New Roman" panose="02020603050405020304" pitchFamily="18" charset="0"/>
                <a:cs typeface="Times New Roman" panose="02020603050405020304" pitchFamily="18" charset="0"/>
              </a:rPr>
              <a:t>(Alexa, 2023)</a:t>
            </a:r>
            <a:endParaRPr lang="en-US" dirty="0"/>
          </a:p>
        </p:txBody>
      </p:sp>
    </p:spTree>
    <p:extLst>
      <p:ext uri="{BB962C8B-B14F-4D97-AF65-F5344CB8AC3E}">
        <p14:creationId xmlns:p14="http://schemas.microsoft.com/office/powerpoint/2010/main" val="33486103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3745" y="248885"/>
            <a:ext cx="4395434" cy="646331"/>
          </a:xfrm>
          <a:prstGeom prst="rect">
            <a:avLst/>
          </a:prstGeom>
        </p:spPr>
        <p:txBody>
          <a:bodyPr wrap="none">
            <a:spAutoFit/>
          </a:bodyPr>
          <a:lstStyle/>
          <a:p>
            <a:pPr algn="just"/>
            <a:r>
              <a:rPr lang="en-US" sz="3600" b="1" dirty="0">
                <a:latin typeface="Times New Roman" panose="02020603050405020304" pitchFamily="18" charset="0"/>
                <a:cs typeface="Times New Roman" panose="02020603050405020304" pitchFamily="18" charset="0"/>
              </a:rPr>
              <a:t>Psychological Theory</a:t>
            </a:r>
          </a:p>
        </p:txBody>
      </p:sp>
      <p:sp>
        <p:nvSpPr>
          <p:cNvPr id="3" name="Rectangle 2"/>
          <p:cNvSpPr/>
          <p:nvPr/>
        </p:nvSpPr>
        <p:spPr>
          <a:xfrm>
            <a:off x="5523186" y="1341283"/>
            <a:ext cx="6096000" cy="3693319"/>
          </a:xfrm>
          <a:prstGeom prst="rect">
            <a:avLst/>
          </a:prstGeom>
        </p:spPr>
        <p:txBody>
          <a:bodyPr>
            <a:spAutoFit/>
          </a:bodyPr>
          <a:lstStyle/>
          <a:p>
            <a:pPr algn="just"/>
            <a:r>
              <a:rPr lang="en-US" b="1" i="1" dirty="0">
                <a:latin typeface="Times New Roman" panose="02020603050405020304" pitchFamily="18" charset="0"/>
                <a:cs typeface="Times New Roman" panose="02020603050405020304" pitchFamily="18" charset="0"/>
              </a:rPr>
              <a:t>Piaget’s Theory of Cognitive Development</a:t>
            </a:r>
          </a:p>
          <a:p>
            <a:pPr algn="just"/>
            <a:endParaRPr lang="en-US" i="1"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The theory states that the cognitive development of children occurs in four stages according to the age group. </a:t>
            </a:r>
          </a:p>
          <a:p>
            <a:pPr algn="just"/>
            <a:endParaRPr lang="en-GB" dirty="0">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The stage in Piaget’s theory that is relevant to this discussion is the sensorimotor stage (0-2 years). </a:t>
            </a:r>
          </a:p>
          <a:p>
            <a:pPr algn="just"/>
            <a:endParaRPr lang="en-GB" dirty="0">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The children belonging to this stage start to learn about their surroundings by developing their senses and fine motor skills. </a:t>
            </a:r>
            <a:endParaRPr lang="en-US" dirty="0"/>
          </a:p>
        </p:txBody>
      </p:sp>
      <p:pic>
        <p:nvPicPr>
          <p:cNvPr id="5122" name="Picture 2" descr="Piaget's 4 Stages of Cognitive Development Explained"/>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6057"/>
          <a:stretch/>
        </p:blipFill>
        <p:spPr bwMode="auto">
          <a:xfrm>
            <a:off x="799359" y="1817996"/>
            <a:ext cx="3624923" cy="273989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Rectangle 3"/>
          <p:cNvSpPr/>
          <p:nvPr/>
        </p:nvSpPr>
        <p:spPr>
          <a:xfrm>
            <a:off x="1859050" y="4665270"/>
            <a:ext cx="1505540" cy="369332"/>
          </a:xfrm>
          <a:prstGeom prst="rect">
            <a:avLst/>
          </a:prstGeom>
        </p:spPr>
        <p:txBody>
          <a:bodyPr wrap="none">
            <a:spAutoFit/>
          </a:bodyPr>
          <a:lstStyle/>
          <a:p>
            <a:r>
              <a:rPr lang="en-GB" dirty="0">
                <a:latin typeface="Times New Roman" panose="02020603050405020304" pitchFamily="18" charset="0"/>
                <a:cs typeface="Times New Roman" panose="02020603050405020304" pitchFamily="18" charset="0"/>
              </a:rPr>
              <a:t>(Nortje, 2021)</a:t>
            </a:r>
            <a:endParaRPr lang="en-US" dirty="0"/>
          </a:p>
        </p:txBody>
      </p:sp>
    </p:spTree>
    <p:extLst>
      <p:ext uri="{BB962C8B-B14F-4D97-AF65-F5344CB8AC3E}">
        <p14:creationId xmlns:p14="http://schemas.microsoft.com/office/powerpoint/2010/main" val="17467727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66272" y="170058"/>
            <a:ext cx="12025728" cy="646331"/>
          </a:xfrm>
          <a:prstGeom prst="rect">
            <a:avLst/>
          </a:prstGeom>
        </p:spPr>
        <p:txBody>
          <a:bodyPr wrap="none">
            <a:spAutoFit/>
          </a:bodyPr>
          <a:lstStyle/>
          <a:p>
            <a:pPr algn="just"/>
            <a:r>
              <a:rPr lang="en-US" sz="3600" b="1" dirty="0">
                <a:latin typeface="Times New Roman" panose="02020603050405020304" pitchFamily="18" charset="0"/>
                <a:cs typeface="Times New Roman" panose="02020603050405020304" pitchFamily="18" charset="0"/>
              </a:rPr>
              <a:t>Relevance of the theory for supporting the selected activities</a:t>
            </a:r>
          </a:p>
        </p:txBody>
      </p:sp>
      <p:sp>
        <p:nvSpPr>
          <p:cNvPr id="3" name="Rectangle 2"/>
          <p:cNvSpPr/>
          <p:nvPr/>
        </p:nvSpPr>
        <p:spPr>
          <a:xfrm>
            <a:off x="462455" y="1838997"/>
            <a:ext cx="6096000" cy="2862322"/>
          </a:xfrm>
          <a:prstGeom prst="rect">
            <a:avLst/>
          </a:prstGeom>
        </p:spPr>
        <p:txBody>
          <a:bodyPr>
            <a:spAutoFit/>
          </a:bodyPr>
          <a:lstStyle/>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The relevance of Piaget's theory in the early years of children's development is evident. </a:t>
            </a:r>
          </a:p>
          <a:p>
            <a:pPr algn="just"/>
            <a:endParaRPr lang="en-GB" dirty="0">
              <a:latin typeface="Times New Roman" panose="02020603050405020304" pitchFamily="18" charset="0"/>
              <a:cs typeface="Times New Roman" panose="02020603050405020304" pitchFamily="18" charset="0"/>
            </a:endParaRPr>
          </a:p>
          <a:p>
            <a:pPr algn="just"/>
            <a:endParaRPr lang="en-GB"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Children in their early years learn effectively through their senses and explore the world around them.</a:t>
            </a:r>
          </a:p>
          <a:p>
            <a:pPr algn="just"/>
            <a:endParaRPr lang="en-GB" dirty="0">
              <a:latin typeface="Times New Roman" panose="02020603050405020304" pitchFamily="18" charset="0"/>
              <a:cs typeface="Times New Roman" panose="02020603050405020304" pitchFamily="18" charset="0"/>
            </a:endParaRPr>
          </a:p>
          <a:p>
            <a:pPr algn="just"/>
            <a:endParaRPr lang="en-GB"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This concept leads to the implementation of sensory play and discovery learning through Piaget's theory (</a:t>
            </a:r>
            <a:r>
              <a:rPr lang="en-GB" dirty="0" err="1">
                <a:latin typeface="Times New Roman" panose="02020603050405020304" pitchFamily="18" charset="0"/>
                <a:cs typeface="Times New Roman" panose="02020603050405020304" pitchFamily="18" charset="0"/>
              </a:rPr>
              <a:t>twinkl</a:t>
            </a:r>
            <a:r>
              <a:rPr lang="en-GB" dirty="0">
                <a:latin typeface="Times New Roman" panose="02020603050405020304" pitchFamily="18" charset="0"/>
                <a:cs typeface="Times New Roman" panose="02020603050405020304" pitchFamily="18" charset="0"/>
              </a:rPr>
              <a:t>, 2023). </a:t>
            </a:r>
            <a:endParaRPr lang="en-US" dirty="0"/>
          </a:p>
        </p:txBody>
      </p:sp>
      <p:pic>
        <p:nvPicPr>
          <p:cNvPr id="6146" name="Picture 2" descr="Piaget's Theory of Cognitive Development Explained – StudiousGu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40833" y="1698483"/>
            <a:ext cx="4415292" cy="31433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4" name="Rectangle 3"/>
          <p:cNvSpPr/>
          <p:nvPr/>
        </p:nvSpPr>
        <p:spPr>
          <a:xfrm>
            <a:off x="8595709" y="5010071"/>
            <a:ext cx="1505540" cy="369332"/>
          </a:xfrm>
          <a:prstGeom prst="rect">
            <a:avLst/>
          </a:prstGeom>
        </p:spPr>
        <p:txBody>
          <a:bodyPr wrap="none">
            <a:spAutoFit/>
          </a:bodyPr>
          <a:lstStyle/>
          <a:p>
            <a:r>
              <a:rPr lang="en-GB" dirty="0">
                <a:latin typeface="Times New Roman" panose="02020603050405020304" pitchFamily="18" charset="0"/>
                <a:cs typeface="Times New Roman" panose="02020603050405020304" pitchFamily="18" charset="0"/>
              </a:rPr>
              <a:t>(</a:t>
            </a:r>
            <a:r>
              <a:rPr lang="en-GB" dirty="0" err="1">
                <a:latin typeface="Times New Roman" panose="02020603050405020304" pitchFamily="18" charset="0"/>
                <a:cs typeface="Times New Roman" panose="02020603050405020304" pitchFamily="18" charset="0"/>
              </a:rPr>
              <a:t>twinkl</a:t>
            </a:r>
            <a:r>
              <a:rPr lang="en-GB" dirty="0">
                <a:latin typeface="Times New Roman" panose="02020603050405020304" pitchFamily="18" charset="0"/>
                <a:cs typeface="Times New Roman" panose="02020603050405020304" pitchFamily="18" charset="0"/>
              </a:rPr>
              <a:t>, 2023)</a:t>
            </a:r>
            <a:endParaRPr lang="en-US" dirty="0"/>
          </a:p>
        </p:txBody>
      </p:sp>
    </p:spTree>
    <p:extLst>
      <p:ext uri="{BB962C8B-B14F-4D97-AF65-F5344CB8AC3E}">
        <p14:creationId xmlns:p14="http://schemas.microsoft.com/office/powerpoint/2010/main" val="15143422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81504" y="217355"/>
            <a:ext cx="2390398" cy="646331"/>
          </a:xfrm>
          <a:prstGeom prst="rect">
            <a:avLst/>
          </a:prstGeom>
        </p:spPr>
        <p:txBody>
          <a:bodyPr wrap="none">
            <a:spAutoFit/>
          </a:bodyPr>
          <a:lstStyle/>
          <a:p>
            <a:pPr algn="just"/>
            <a:r>
              <a:rPr lang="en-GB" sz="3600" b="1" dirty="0">
                <a:latin typeface="Times New Roman" panose="02020603050405020304" pitchFamily="18" charset="0"/>
                <a:cs typeface="Times New Roman" panose="02020603050405020304" pitchFamily="18" charset="0"/>
              </a:rPr>
              <a:t>Conclusion</a:t>
            </a:r>
            <a:endParaRPr lang="en-US" sz="3600" b="1" dirty="0">
              <a:latin typeface="Times New Roman" panose="02020603050405020304" pitchFamily="18" charset="0"/>
              <a:cs typeface="Times New Roman" panose="02020603050405020304" pitchFamily="18" charset="0"/>
            </a:endParaRPr>
          </a:p>
        </p:txBody>
      </p:sp>
      <p:sp>
        <p:nvSpPr>
          <p:cNvPr id="3" name="Rectangle 2"/>
          <p:cNvSpPr/>
          <p:nvPr/>
        </p:nvSpPr>
        <p:spPr>
          <a:xfrm>
            <a:off x="5633544" y="1842389"/>
            <a:ext cx="6096000" cy="2862322"/>
          </a:xfrm>
          <a:prstGeom prst="rect">
            <a:avLst/>
          </a:prstGeom>
        </p:spPr>
        <p:txBody>
          <a:bodyPr>
            <a:spAutoFit/>
          </a:bodyPr>
          <a:lstStyle/>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The above presentation has highlighted the significance of daytime crèche activities for children of 0-2 years. </a:t>
            </a:r>
          </a:p>
          <a:p>
            <a:pPr algn="just"/>
            <a:endParaRPr lang="en-GB" dirty="0">
              <a:latin typeface="Times New Roman" panose="02020603050405020304" pitchFamily="18" charset="0"/>
              <a:cs typeface="Times New Roman" panose="02020603050405020304" pitchFamily="18" charset="0"/>
            </a:endParaRPr>
          </a:p>
          <a:p>
            <a:pPr algn="just"/>
            <a:endParaRPr lang="en-GB"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It can be said that these activities are beneficial for the emotional, social and cognitive development of children.</a:t>
            </a:r>
          </a:p>
          <a:p>
            <a:pPr algn="just"/>
            <a:endParaRPr lang="en-GB" dirty="0">
              <a:latin typeface="Times New Roman" panose="02020603050405020304" pitchFamily="18" charset="0"/>
              <a:cs typeface="Times New Roman" panose="02020603050405020304" pitchFamily="18" charset="0"/>
            </a:endParaRPr>
          </a:p>
          <a:p>
            <a:pPr algn="just"/>
            <a:endParaRPr lang="en-GB"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The tasks that have been found appropriate for discussion are playing with playdough and solving simple puzzles. </a:t>
            </a:r>
            <a:endParaRPr lang="en-US" dirty="0"/>
          </a:p>
        </p:txBody>
      </p:sp>
      <p:pic>
        <p:nvPicPr>
          <p:cNvPr id="7170" name="Picture 2" descr="43 Quiet Time Activities for 2 Year Olds - How Wee Learn"/>
          <p:cNvPicPr>
            <a:picLocks noChangeAspect="1" noChangeArrowheads="1"/>
          </p:cNvPicPr>
          <p:nvPr/>
        </p:nvPicPr>
        <p:blipFill rotWithShape="1">
          <a:blip r:embed="rId3">
            <a:extLst>
              <a:ext uri="{28A0092B-C50C-407E-A947-70E740481C1C}">
                <a14:useLocalDpi xmlns:a14="http://schemas.microsoft.com/office/drawing/2010/main" val="0"/>
              </a:ext>
            </a:extLst>
          </a:blip>
          <a:srcRect b="11323"/>
          <a:stretch/>
        </p:blipFill>
        <p:spPr bwMode="auto">
          <a:xfrm>
            <a:off x="738899" y="1842388"/>
            <a:ext cx="3830682" cy="298185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4" name="Rectangle 3"/>
          <p:cNvSpPr/>
          <p:nvPr/>
        </p:nvSpPr>
        <p:spPr>
          <a:xfrm>
            <a:off x="1901470" y="4978541"/>
            <a:ext cx="1505540" cy="369332"/>
          </a:xfrm>
          <a:prstGeom prst="rect">
            <a:avLst/>
          </a:prstGeom>
        </p:spPr>
        <p:txBody>
          <a:bodyPr wrap="none">
            <a:spAutoFit/>
          </a:bodyPr>
          <a:lstStyle/>
          <a:p>
            <a:r>
              <a:rPr lang="en-GB" dirty="0">
                <a:latin typeface="Times New Roman" panose="02020603050405020304" pitchFamily="18" charset="0"/>
                <a:cs typeface="Times New Roman" panose="02020603050405020304" pitchFamily="18" charset="0"/>
              </a:rPr>
              <a:t>(Nortje, 2021)</a:t>
            </a:r>
            <a:endParaRPr lang="en-US" dirty="0"/>
          </a:p>
        </p:txBody>
      </p:sp>
    </p:spTree>
    <p:extLst>
      <p:ext uri="{BB962C8B-B14F-4D97-AF65-F5344CB8AC3E}">
        <p14:creationId xmlns:p14="http://schemas.microsoft.com/office/powerpoint/2010/main" val="37769759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3369" y="170058"/>
            <a:ext cx="2094420" cy="584775"/>
          </a:xfrm>
          <a:prstGeom prst="rect">
            <a:avLst/>
          </a:prstGeom>
        </p:spPr>
        <p:txBody>
          <a:bodyPr wrap="none">
            <a:spAutoFit/>
          </a:bodyPr>
          <a:lstStyle/>
          <a:p>
            <a:pPr algn="just"/>
            <a:r>
              <a:rPr lang="en-GB" sz="3200" b="1" dirty="0">
                <a:latin typeface="Times New Roman" panose="02020603050405020304" pitchFamily="18" charset="0"/>
                <a:cs typeface="Times New Roman" panose="02020603050405020304" pitchFamily="18" charset="0"/>
              </a:rPr>
              <a:t>References</a:t>
            </a:r>
            <a:endParaRPr lang="en-US" sz="3200" b="1" dirty="0">
              <a:latin typeface="Times New Roman" panose="02020603050405020304" pitchFamily="18" charset="0"/>
              <a:cs typeface="Times New Roman" panose="02020603050405020304" pitchFamily="18" charset="0"/>
            </a:endParaRPr>
          </a:p>
        </p:txBody>
      </p:sp>
      <p:sp>
        <p:nvSpPr>
          <p:cNvPr id="3" name="Rectangle 2"/>
          <p:cNvSpPr/>
          <p:nvPr/>
        </p:nvSpPr>
        <p:spPr>
          <a:xfrm>
            <a:off x="303369" y="1545215"/>
            <a:ext cx="11441941" cy="3693319"/>
          </a:xfrm>
          <a:prstGeom prst="rect">
            <a:avLst/>
          </a:prstGeom>
        </p:spPr>
        <p:txBody>
          <a:bodyPr wrap="square">
            <a:spAutoFit/>
          </a:bodyPr>
          <a:lstStyle/>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Alexa, (2023). </a:t>
            </a:r>
            <a:r>
              <a:rPr lang="en-GB" i="1" dirty="0">
                <a:latin typeface="Times New Roman" panose="02020603050405020304" pitchFamily="18" charset="0"/>
                <a:cs typeface="Times New Roman" panose="02020603050405020304" pitchFamily="18" charset="0"/>
              </a:rPr>
              <a:t>What To Teach A Two Year Old. </a:t>
            </a:r>
            <a:r>
              <a:rPr lang="en-GB" dirty="0">
                <a:latin typeface="Times New Roman" panose="02020603050405020304" pitchFamily="18" charset="0"/>
                <a:cs typeface="Times New Roman" panose="02020603050405020304" pitchFamily="18" charset="0"/>
              </a:rPr>
              <a:t>[Online] Available at: </a:t>
            </a:r>
            <a:r>
              <a:rPr lang="en-GB" u="sng" dirty="0">
                <a:latin typeface="Times New Roman" panose="02020603050405020304" pitchFamily="18" charset="0"/>
                <a:cs typeface="Times New Roman" panose="02020603050405020304" pitchFamily="18" charset="0"/>
                <a:hlinkClick r:id="rId3"/>
              </a:rPr>
              <a:t>https://kidactivitieswithalexa.com/en/what-to-teach-a-two-year-old/</a:t>
            </a:r>
            <a:r>
              <a:rPr lang="en-GB" dirty="0">
                <a:latin typeface="Times New Roman" panose="02020603050405020304" pitchFamily="18" charset="0"/>
                <a:cs typeface="Times New Roman" panose="02020603050405020304" pitchFamily="18" charset="0"/>
              </a:rPr>
              <a:t> [Accessed 13 2 2023].</a:t>
            </a:r>
          </a:p>
          <a:p>
            <a:pPr algn="just"/>
            <a:endParaRPr lang="en-GB" dirty="0">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Nortje, A., (2021). </a:t>
            </a:r>
            <a:r>
              <a:rPr lang="en-GB" i="1" dirty="0">
                <a:latin typeface="Times New Roman" panose="02020603050405020304" pitchFamily="18" charset="0"/>
                <a:cs typeface="Times New Roman" panose="02020603050405020304" pitchFamily="18" charset="0"/>
              </a:rPr>
              <a:t>Piaget’s Stages: 4 Stages of Cognitive Development &amp; Theory. </a:t>
            </a:r>
            <a:r>
              <a:rPr lang="en-GB" dirty="0">
                <a:latin typeface="Times New Roman" panose="02020603050405020304" pitchFamily="18" charset="0"/>
                <a:cs typeface="Times New Roman" panose="02020603050405020304" pitchFamily="18" charset="0"/>
              </a:rPr>
              <a:t>[Online] Available at: </a:t>
            </a:r>
            <a:r>
              <a:rPr lang="en-GB" u="sng" dirty="0">
                <a:latin typeface="Times New Roman" panose="02020603050405020304" pitchFamily="18" charset="0"/>
                <a:cs typeface="Times New Roman" panose="02020603050405020304" pitchFamily="18" charset="0"/>
                <a:hlinkClick r:id="rId4"/>
              </a:rPr>
              <a:t>https://positivepsychology.com/piaget-stages-theory/#:~:text=Piaget's%20Cognitive%20Development%20Theory,-Piaget%20argued%20that&amp;text=Specifically%2C%20he%20posited%20that%20as,after%20the%20one%20before%20it</a:t>
            </a:r>
            <a:r>
              <a:rPr lang="en-GB" u="sng" dirty="0">
                <a:latin typeface="Times New Roman" panose="02020603050405020304" pitchFamily="18" charset="0"/>
                <a:cs typeface="Times New Roman" panose="02020603050405020304" pitchFamily="18" charset="0"/>
              </a:rPr>
              <a:t>.</a:t>
            </a:r>
            <a:r>
              <a:rPr lang="en-GB" dirty="0">
                <a:latin typeface="Times New Roman" panose="02020603050405020304" pitchFamily="18" charset="0"/>
                <a:cs typeface="Times New Roman" panose="02020603050405020304" pitchFamily="18" charset="0"/>
              </a:rPr>
              <a:t> [Accessed 13 2 2023].</a:t>
            </a:r>
          </a:p>
          <a:p>
            <a:pPr algn="just"/>
            <a:endParaRPr lang="en-GB" dirty="0">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sitters, (2023). </a:t>
            </a:r>
            <a:r>
              <a:rPr lang="en-GB" i="1" dirty="0">
                <a:latin typeface="Times New Roman" panose="02020603050405020304" pitchFamily="18" charset="0"/>
                <a:cs typeface="Times New Roman" panose="02020603050405020304" pitchFamily="18" charset="0"/>
              </a:rPr>
              <a:t>The 15 Best Activities for Children to Help Them Learn Through Play. </a:t>
            </a:r>
            <a:r>
              <a:rPr lang="en-GB" dirty="0">
                <a:latin typeface="Times New Roman" panose="02020603050405020304" pitchFamily="18" charset="0"/>
                <a:cs typeface="Times New Roman" panose="02020603050405020304" pitchFamily="18" charset="0"/>
              </a:rPr>
              <a:t>[Online] Available at: </a:t>
            </a:r>
            <a:r>
              <a:rPr lang="en-GB" u="sng" dirty="0">
                <a:latin typeface="Times New Roman" panose="02020603050405020304" pitchFamily="18" charset="0"/>
                <a:cs typeface="Times New Roman" panose="02020603050405020304" pitchFamily="18" charset="0"/>
                <a:hlinkClick r:id="rId5"/>
              </a:rPr>
              <a:t>https://www.sitters.co.uk/blog/the-15-best-activities-for-children-to-help-them-learn-through-play.aspx</a:t>
            </a:r>
            <a:r>
              <a:rPr lang="en-GB" dirty="0">
                <a:latin typeface="Times New Roman" panose="02020603050405020304" pitchFamily="18" charset="0"/>
                <a:cs typeface="Times New Roman" panose="02020603050405020304" pitchFamily="18" charset="0"/>
              </a:rPr>
              <a:t> [Accessed 13 2 2023].</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967384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51</TotalTime>
  <Words>1580</Words>
  <PresentationFormat>Widescreen</PresentationFormat>
  <Paragraphs>108</Paragraphs>
  <Slides>9</Slides>
  <Notes>7</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 Assignment Title: Working with children in a social care setting Lecturer: Donna Holder Student name: Rasim Bunari Student number: 2130926 Module code: LCHS4006</vt:lpstr>
      <vt:lpstr>Table of Contents</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2023-02-21T07:11:56Z</dcterms:created>
  <dcterms:modified xsi:type="dcterms:W3CDTF">2023-02-25T10:21:14Z</dcterms:modified>
</cp:coreProperties>
</file>