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1" r:id="rId3"/>
    <p:sldId id="257" r:id="rId4"/>
    <p:sldId id="258" r:id="rId5"/>
    <p:sldId id="259" r:id="rId6"/>
    <p:sldId id="260"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101624-E1F6-458B-BB3C-30383489DF2B}"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BC110-20D5-4B16-8F26-5396E916EAA7}" type="slidenum">
              <a:rPr lang="en-GB" smtClean="0"/>
              <a:t>‹#›</a:t>
            </a:fld>
            <a:endParaRPr lang="en-GB"/>
          </a:p>
        </p:txBody>
      </p:sp>
    </p:spTree>
    <p:extLst>
      <p:ext uri="{BB962C8B-B14F-4D97-AF65-F5344CB8AC3E}">
        <p14:creationId xmlns:p14="http://schemas.microsoft.com/office/powerpoint/2010/main" val="1151119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5BC110-20D5-4B16-8F26-5396E916EAA7}" type="slidenum">
              <a:rPr lang="en-GB" smtClean="0"/>
              <a:t>6</a:t>
            </a:fld>
            <a:endParaRPr lang="en-GB"/>
          </a:p>
        </p:txBody>
      </p:sp>
    </p:spTree>
    <p:extLst>
      <p:ext uri="{BB962C8B-B14F-4D97-AF65-F5344CB8AC3E}">
        <p14:creationId xmlns:p14="http://schemas.microsoft.com/office/powerpoint/2010/main" val="4127698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Overseas the business, sets visions, strategies and ensures services remain professional, legal and discretionary. Manges finances, compliance and brand image.</a:t>
            </a:r>
          </a:p>
          <a:p>
            <a:r>
              <a:rPr lang="en-GB" dirty="0"/>
              <a:t> Handles all client enquiries, bookings and communications. Screens and vets clients suitability, safety and professionalism which builds relationships and experience.</a:t>
            </a:r>
          </a:p>
          <a:p>
            <a:endParaRPr lang="en-GB" dirty="0"/>
          </a:p>
          <a:p>
            <a:r>
              <a:rPr lang="en-GB" dirty="0"/>
              <a:t>Handles all client enquiries, bookings and communications. Screens and vets clients suitability, safety and professionalism which builds relationships and experience.</a:t>
            </a:r>
          </a:p>
          <a:p>
            <a:endParaRPr lang="en-GB" dirty="0"/>
          </a:p>
          <a:p>
            <a:endParaRPr lang="en-GB" dirty="0"/>
          </a:p>
          <a:p>
            <a:r>
              <a:rPr lang="en-GB" dirty="0"/>
              <a:t>Provides financial management, tax returns, invoices, business transparency and compliance with HMRC and legal obligations.</a:t>
            </a:r>
          </a:p>
          <a:p>
            <a:endParaRPr lang="en-GB" dirty="0"/>
          </a:p>
          <a:p>
            <a:r>
              <a:rPr lang="en-GB" dirty="0"/>
              <a:t>Will be added as business expands. Develops branding, advertising and manages reputation while focusing on building a discrete but visible presence in the lifestyle and companion sector.</a:t>
            </a:r>
          </a:p>
        </p:txBody>
      </p:sp>
      <p:sp>
        <p:nvSpPr>
          <p:cNvPr id="4" name="Slide Number Placeholder 3"/>
          <p:cNvSpPr>
            <a:spLocks noGrp="1"/>
          </p:cNvSpPr>
          <p:nvPr>
            <p:ph type="sldNum" sz="quarter" idx="5"/>
          </p:nvPr>
        </p:nvSpPr>
        <p:spPr/>
        <p:txBody>
          <a:bodyPr/>
          <a:lstStyle/>
          <a:p>
            <a:fld id="{585BC110-20D5-4B16-8F26-5396E916EAA7}" type="slidenum">
              <a:rPr lang="en-GB" smtClean="0"/>
              <a:t>7</a:t>
            </a:fld>
            <a:endParaRPr lang="en-GB"/>
          </a:p>
        </p:txBody>
      </p:sp>
    </p:spTree>
    <p:extLst>
      <p:ext uri="{BB962C8B-B14F-4D97-AF65-F5344CB8AC3E}">
        <p14:creationId xmlns:p14="http://schemas.microsoft.com/office/powerpoint/2010/main" val="880902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5BC110-20D5-4B16-8F26-5396E916EAA7}" type="slidenum">
              <a:rPr lang="en-GB" smtClean="0"/>
              <a:t>13</a:t>
            </a:fld>
            <a:endParaRPr lang="en-GB"/>
          </a:p>
        </p:txBody>
      </p:sp>
    </p:spTree>
    <p:extLst>
      <p:ext uri="{BB962C8B-B14F-4D97-AF65-F5344CB8AC3E}">
        <p14:creationId xmlns:p14="http://schemas.microsoft.com/office/powerpoint/2010/main" val="2519853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1771100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3510161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2729478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CA33E4-CB6D-449B-8359-4253BC91D770}"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3813082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CA33E4-CB6D-449B-8359-4253BC91D770}"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3899584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CA33E4-CB6D-449B-8359-4253BC91D770}"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2732958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CA33E4-CB6D-449B-8359-4253BC91D770}"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622304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CA33E4-CB6D-449B-8359-4253BC91D770}"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3604921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CA33E4-CB6D-449B-8359-4253BC91D770}"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4045219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CA33E4-CB6D-449B-8359-4253BC91D770}"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2177669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25659323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9177810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3508035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CA33E4-CB6D-449B-8359-4253BC91D770}"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3352808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CA33E4-CB6D-449B-8359-4253BC91D770}" type="datetimeFigureOut">
              <a:rPr lang="en-GB" smtClean="0"/>
              <a:t>03/11/2025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4228223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786948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4CA33E4-CB6D-449B-8359-4253BC91D770}"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CF9DA49-DC6A-4731-A88D-F6347EC11368}" type="slidenum">
              <a:rPr lang="en-GB" smtClean="0"/>
              <a:t>‹#›</a:t>
            </a:fld>
            <a:endParaRPr lang="en-GB"/>
          </a:p>
        </p:txBody>
      </p:sp>
    </p:spTree>
    <p:extLst>
      <p:ext uri="{BB962C8B-B14F-4D97-AF65-F5344CB8AC3E}">
        <p14:creationId xmlns:p14="http://schemas.microsoft.com/office/powerpoint/2010/main" val="4023271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4CA33E4-CB6D-449B-8359-4253BC91D770}" type="datetimeFigureOut">
              <a:rPr lang="en-GB" smtClean="0"/>
              <a:t>03/11/2025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CF9DA49-DC6A-4731-A88D-F6347EC11368}" type="slidenum">
              <a:rPr lang="en-GB" smtClean="0"/>
              <a:t>‹#›</a:t>
            </a:fld>
            <a:endParaRPr lang="en-GB"/>
          </a:p>
        </p:txBody>
      </p:sp>
    </p:spTree>
    <p:extLst>
      <p:ext uri="{BB962C8B-B14F-4D97-AF65-F5344CB8AC3E}">
        <p14:creationId xmlns:p14="http://schemas.microsoft.com/office/powerpoint/2010/main" val="5366629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10.xml"/><Relationship Id="rId5" Type="http://schemas.openxmlformats.org/officeDocument/2006/relationships/hyperlink" Target="https://creativecommons.org/licenses/by-nc-nd/3.0/" TargetMode="External"/><Relationship Id="rId4" Type="http://schemas.openxmlformats.org/officeDocument/2006/relationships/hyperlink" Target="https://www.ilona-antina.es/galleries/lifestyl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1.xml"/><Relationship Id="rId6" Type="http://schemas.openxmlformats.org/officeDocument/2006/relationships/hyperlink" Target="https://creativecommons.org/licenses/by-sa/3.0/" TargetMode="External"/><Relationship Id="rId5" Type="http://schemas.openxmlformats.org/officeDocument/2006/relationships/hyperlink" Target="https://pix4free.org/photo/4637/legal-rights.html" TargetMode="Externa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1.xml"/><Relationship Id="rId5" Type="http://schemas.openxmlformats.org/officeDocument/2006/relationships/hyperlink" Target="https://pixabay.com/en/project-management-planning-business-2738521/" TargetMode="Externa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hyperlink" Target="https://pxhere.com/en/photo/647343" TargetMode="External"/><Relationship Id="rId4" Type="http://schemas.openxmlformats.org/officeDocument/2006/relationships/image" Target="../media/image6.jpg"/></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11.xml"/><Relationship Id="rId5" Type="http://schemas.openxmlformats.org/officeDocument/2006/relationships/hyperlink" Target="https://creativecommons.org/licenses/by-sa/3.0/" TargetMode="External"/><Relationship Id="rId4" Type="http://schemas.openxmlformats.org/officeDocument/2006/relationships/hyperlink" Target="https://www.flickr.com/photos/howardlake/4550761104"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12C1E-3C2E-B996-62AF-1C2627F4C980}"/>
              </a:ext>
            </a:extLst>
          </p:cNvPr>
          <p:cNvSpPr>
            <a:spLocks noGrp="1"/>
          </p:cNvSpPr>
          <p:nvPr>
            <p:ph type="ctrTitle"/>
          </p:nvPr>
        </p:nvSpPr>
        <p:spPr>
          <a:xfrm>
            <a:off x="1154954" y="348343"/>
            <a:ext cx="9044959" cy="4429038"/>
          </a:xfrm>
        </p:spPr>
        <p:txBody>
          <a:bodyPr/>
          <a:lstStyle/>
          <a:p>
            <a:r>
              <a:rPr lang="en-GB" sz="4400" dirty="0">
                <a:latin typeface="Arial" panose="020B0604020202020204" pitchFamily="34" charset="0"/>
                <a:cs typeface="Arial" panose="020B0604020202020204" pitchFamily="34" charset="0"/>
              </a:rPr>
              <a:t>Certificate in Higher Education Business Skills for the Workplace.</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Enterprise and Entrepreneurship LCLM4006</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Individual presentation </a:t>
            </a:r>
            <a:r>
              <a:rPr lang="en-GB" sz="4400" dirty="0"/>
              <a:t>pitch</a:t>
            </a:r>
          </a:p>
        </p:txBody>
      </p:sp>
      <p:sp>
        <p:nvSpPr>
          <p:cNvPr id="3" name="Subtitle 2">
            <a:extLst>
              <a:ext uri="{FF2B5EF4-FFF2-40B4-BE49-F238E27FC236}">
                <a16:creationId xmlns:a16="http://schemas.microsoft.com/office/drawing/2014/main" id="{4AC70C03-0C11-D537-BFF9-143DE4B8ACB4}"/>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Lecturer: Taonga Kaonga </a:t>
            </a:r>
            <a:r>
              <a:rPr lang="en-GB" dirty="0" err="1">
                <a:latin typeface="Arial" panose="020B0604020202020204" pitchFamily="34" charset="0"/>
                <a:cs typeface="Arial" panose="020B0604020202020204" pitchFamily="34" charset="0"/>
              </a:rPr>
              <a:t>Sobere-Snithers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Presentation: jade Hibbert 2428717</a:t>
            </a:r>
          </a:p>
        </p:txBody>
      </p:sp>
    </p:spTree>
    <p:extLst>
      <p:ext uri="{BB962C8B-B14F-4D97-AF65-F5344CB8AC3E}">
        <p14:creationId xmlns:p14="http://schemas.microsoft.com/office/powerpoint/2010/main" val="2610007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A6C71-DE16-3848-71C2-10F77BD68157}"/>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Content Page</a:t>
            </a:r>
          </a:p>
        </p:txBody>
      </p:sp>
      <p:graphicFrame>
        <p:nvGraphicFramePr>
          <p:cNvPr id="4" name="Content Placeholder 3">
            <a:extLst>
              <a:ext uri="{FF2B5EF4-FFF2-40B4-BE49-F238E27FC236}">
                <a16:creationId xmlns:a16="http://schemas.microsoft.com/office/drawing/2014/main" id="{82185364-D5B5-CE97-ED50-168FA6E3E292}"/>
              </a:ext>
            </a:extLst>
          </p:cNvPr>
          <p:cNvGraphicFramePr>
            <a:graphicFrameLocks noGrp="1"/>
          </p:cNvGraphicFramePr>
          <p:nvPr>
            <p:ph idx="1"/>
            <p:extLst>
              <p:ext uri="{D42A27DB-BD31-4B8C-83A1-F6EECF244321}">
                <p14:modId xmlns:p14="http://schemas.microsoft.com/office/powerpoint/2010/main" val="1860172070"/>
              </p:ext>
            </p:extLst>
          </p:nvPr>
        </p:nvGraphicFramePr>
        <p:xfrm>
          <a:off x="1091455" y="2426970"/>
          <a:ext cx="9349899" cy="3759171"/>
        </p:xfrm>
        <a:graphic>
          <a:graphicData uri="http://schemas.openxmlformats.org/drawingml/2006/table">
            <a:tbl>
              <a:tblPr firstRow="1" bandRow="1">
                <a:tableStyleId>{5C22544A-7EE6-4342-B048-85BDC9FD1C3A}</a:tableStyleId>
              </a:tblPr>
              <a:tblGrid>
                <a:gridCol w="4937443">
                  <a:extLst>
                    <a:ext uri="{9D8B030D-6E8A-4147-A177-3AD203B41FA5}">
                      <a16:colId xmlns:a16="http://schemas.microsoft.com/office/drawing/2014/main" val="635915721"/>
                    </a:ext>
                  </a:extLst>
                </a:gridCol>
                <a:gridCol w="4412456">
                  <a:extLst>
                    <a:ext uri="{9D8B030D-6E8A-4147-A177-3AD203B41FA5}">
                      <a16:colId xmlns:a16="http://schemas.microsoft.com/office/drawing/2014/main" val="3427545851"/>
                    </a:ext>
                  </a:extLst>
                </a:gridCol>
              </a:tblGrid>
              <a:tr h="712887">
                <a:tc>
                  <a:txBody>
                    <a:bodyPr/>
                    <a:lstStyle/>
                    <a:p>
                      <a:r>
                        <a:rPr lang="en-GB" baseline="0" dirty="0">
                          <a:latin typeface="Arial" panose="020B0604020202020204" pitchFamily="34" charset="0"/>
                          <a:cs typeface="Arial" panose="020B0604020202020204" pitchFamily="34" charset="0"/>
                        </a:rPr>
                        <a:t>Overview Business (Products and Services)</a:t>
                      </a:r>
                    </a:p>
                  </a:txBody>
                  <a:tcPr/>
                </a:tc>
                <a:tc>
                  <a:txBody>
                    <a:bodyPr/>
                    <a:lstStyle/>
                    <a:p>
                      <a:endParaRPr lang="en-GB"/>
                    </a:p>
                  </a:txBody>
                  <a:tcPr/>
                </a:tc>
                <a:extLst>
                  <a:ext uri="{0D108BD9-81ED-4DB2-BD59-A6C34878D82A}">
                    <a16:rowId xmlns:a16="http://schemas.microsoft.com/office/drawing/2014/main" val="1427707594"/>
                  </a:ext>
                </a:extLst>
              </a:tr>
              <a:tr h="507714">
                <a:tc>
                  <a:txBody>
                    <a:bodyPr/>
                    <a:lstStyle/>
                    <a:p>
                      <a:r>
                        <a:rPr lang="en-GB" baseline="0" dirty="0">
                          <a:latin typeface="Arial" panose="020B0604020202020204" pitchFamily="34" charset="0"/>
                          <a:cs typeface="Arial" panose="020B0604020202020204" pitchFamily="34" charset="0"/>
                        </a:rPr>
                        <a:t>Legal Format/ Management Structure</a:t>
                      </a:r>
                    </a:p>
                  </a:txBody>
                  <a:tcPr/>
                </a:tc>
                <a:tc>
                  <a:txBody>
                    <a:bodyPr/>
                    <a:lstStyle/>
                    <a:p>
                      <a:endParaRPr lang="en-GB" dirty="0"/>
                    </a:p>
                  </a:txBody>
                  <a:tcPr/>
                </a:tc>
                <a:extLst>
                  <a:ext uri="{0D108BD9-81ED-4DB2-BD59-A6C34878D82A}">
                    <a16:rowId xmlns:a16="http://schemas.microsoft.com/office/drawing/2014/main" val="2790377892"/>
                  </a:ext>
                </a:extLst>
              </a:tr>
              <a:tr h="507714">
                <a:tc>
                  <a:txBody>
                    <a:bodyPr/>
                    <a:lstStyle/>
                    <a:p>
                      <a:r>
                        <a:rPr lang="en-GB" baseline="0" dirty="0">
                          <a:latin typeface="Arial" panose="020B0604020202020204" pitchFamily="34" charset="0"/>
                          <a:cs typeface="Arial" panose="020B0604020202020204" pitchFamily="34" charset="0"/>
                        </a:rPr>
                        <a:t>PESTLE Analysis </a:t>
                      </a:r>
                    </a:p>
                  </a:txBody>
                  <a:tcPr/>
                </a:tc>
                <a:tc>
                  <a:txBody>
                    <a:bodyPr/>
                    <a:lstStyle/>
                    <a:p>
                      <a:endParaRPr lang="en-GB" dirty="0"/>
                    </a:p>
                  </a:txBody>
                  <a:tcPr/>
                </a:tc>
                <a:extLst>
                  <a:ext uri="{0D108BD9-81ED-4DB2-BD59-A6C34878D82A}">
                    <a16:rowId xmlns:a16="http://schemas.microsoft.com/office/drawing/2014/main" val="1099812462"/>
                  </a:ext>
                </a:extLst>
              </a:tr>
              <a:tr h="507714">
                <a:tc>
                  <a:txBody>
                    <a:bodyPr/>
                    <a:lstStyle/>
                    <a:p>
                      <a:r>
                        <a:rPr lang="en-GB" baseline="0" dirty="0">
                          <a:latin typeface="Arial" panose="020B0604020202020204" pitchFamily="34" charset="0"/>
                          <a:cs typeface="Arial" panose="020B0604020202020204" pitchFamily="34" charset="0"/>
                        </a:rPr>
                        <a:t>Marketing Strategies </a:t>
                      </a:r>
                    </a:p>
                  </a:txBody>
                  <a:tcPr/>
                </a:tc>
                <a:tc>
                  <a:txBody>
                    <a:bodyPr/>
                    <a:lstStyle/>
                    <a:p>
                      <a:endParaRPr lang="en-GB"/>
                    </a:p>
                  </a:txBody>
                  <a:tcPr/>
                </a:tc>
                <a:extLst>
                  <a:ext uri="{0D108BD9-81ED-4DB2-BD59-A6C34878D82A}">
                    <a16:rowId xmlns:a16="http://schemas.microsoft.com/office/drawing/2014/main" val="4056630825"/>
                  </a:ext>
                </a:extLst>
              </a:tr>
              <a:tr h="507714">
                <a:tc>
                  <a:txBody>
                    <a:bodyPr/>
                    <a:lstStyle/>
                    <a:p>
                      <a:r>
                        <a:rPr lang="en-GB" baseline="0" dirty="0">
                          <a:latin typeface="Arial" panose="020B0604020202020204" pitchFamily="34" charset="0"/>
                          <a:cs typeface="Arial" panose="020B0604020202020204" pitchFamily="34" charset="0"/>
                        </a:rPr>
                        <a:t>Funding</a:t>
                      </a:r>
                    </a:p>
                  </a:txBody>
                  <a:tcPr/>
                </a:tc>
                <a:tc>
                  <a:txBody>
                    <a:bodyPr/>
                    <a:lstStyle/>
                    <a:p>
                      <a:endParaRPr lang="en-GB" dirty="0"/>
                    </a:p>
                  </a:txBody>
                  <a:tcPr/>
                </a:tc>
                <a:extLst>
                  <a:ext uri="{0D108BD9-81ED-4DB2-BD59-A6C34878D82A}">
                    <a16:rowId xmlns:a16="http://schemas.microsoft.com/office/drawing/2014/main" val="1631458410"/>
                  </a:ext>
                </a:extLst>
              </a:tr>
              <a:tr h="507714">
                <a:tc>
                  <a:txBody>
                    <a:bodyPr/>
                    <a:lstStyle/>
                    <a:p>
                      <a:r>
                        <a:rPr lang="en-GB" baseline="0" dirty="0">
                          <a:latin typeface="Arial" panose="020B0604020202020204" pitchFamily="34" charset="0"/>
                          <a:cs typeface="Arial" panose="020B0604020202020204" pitchFamily="34" charset="0"/>
                        </a:rPr>
                        <a:t>Cashflow</a:t>
                      </a:r>
                    </a:p>
                  </a:txBody>
                  <a:tcPr/>
                </a:tc>
                <a:tc>
                  <a:txBody>
                    <a:bodyPr/>
                    <a:lstStyle/>
                    <a:p>
                      <a:endParaRPr lang="en-GB" dirty="0"/>
                    </a:p>
                  </a:txBody>
                  <a:tcPr/>
                </a:tc>
                <a:extLst>
                  <a:ext uri="{0D108BD9-81ED-4DB2-BD59-A6C34878D82A}">
                    <a16:rowId xmlns:a16="http://schemas.microsoft.com/office/drawing/2014/main" val="2690330848"/>
                  </a:ext>
                </a:extLst>
              </a:tr>
              <a:tr h="507714">
                <a:tc>
                  <a:txBody>
                    <a:bodyPr/>
                    <a:lstStyle/>
                    <a:p>
                      <a:r>
                        <a:rPr lang="en-GB" baseline="0" dirty="0">
                          <a:latin typeface="Arial" panose="020B0604020202020204" pitchFamily="34" charset="0"/>
                          <a:cs typeface="Arial" panose="020B0604020202020204" pitchFamily="34" charset="0"/>
                        </a:rPr>
                        <a:t>References </a:t>
                      </a:r>
                    </a:p>
                  </a:txBody>
                  <a:tcPr/>
                </a:tc>
                <a:tc>
                  <a:txBody>
                    <a:bodyPr/>
                    <a:lstStyle/>
                    <a:p>
                      <a:endParaRPr lang="en-GB" dirty="0"/>
                    </a:p>
                  </a:txBody>
                  <a:tcPr/>
                </a:tc>
                <a:extLst>
                  <a:ext uri="{0D108BD9-81ED-4DB2-BD59-A6C34878D82A}">
                    <a16:rowId xmlns:a16="http://schemas.microsoft.com/office/drawing/2014/main" val="1574400174"/>
                  </a:ext>
                </a:extLst>
              </a:tr>
            </a:tbl>
          </a:graphicData>
        </a:graphic>
      </p:graphicFrame>
    </p:spTree>
    <p:extLst>
      <p:ext uri="{BB962C8B-B14F-4D97-AF65-F5344CB8AC3E}">
        <p14:creationId xmlns:p14="http://schemas.microsoft.com/office/powerpoint/2010/main" val="698358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neon sign with a person lying on it">
            <a:extLst>
              <a:ext uri="{FF2B5EF4-FFF2-40B4-BE49-F238E27FC236}">
                <a16:creationId xmlns:a16="http://schemas.microsoft.com/office/drawing/2014/main" id="{A8440474-0010-7AF7-AB4C-35AFFA4CB3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0"/>
            <a:ext cx="11451771" cy="6858000"/>
          </a:xfrm>
          <a:prstGeom prst="rect">
            <a:avLst/>
          </a:prstGeom>
        </p:spPr>
      </p:pic>
    </p:spTree>
    <p:extLst>
      <p:ext uri="{BB962C8B-B14F-4D97-AF65-F5344CB8AC3E}">
        <p14:creationId xmlns:p14="http://schemas.microsoft.com/office/powerpoint/2010/main" val="43036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5B2E8E-DBC7-40FF-9BA0-4E686589F1C1}"/>
              </a:ext>
            </a:extLst>
          </p:cNvPr>
          <p:cNvSpPr>
            <a:spLocks noGrp="1"/>
          </p:cNvSpPr>
          <p:nvPr>
            <p:ph type="title"/>
          </p:nvPr>
        </p:nvSpPr>
        <p:spPr/>
        <p:txBody>
          <a:bodyPr/>
          <a:lstStyle/>
          <a:p>
            <a:pPr algn="ctr"/>
            <a:r>
              <a:rPr lang="en-GB" sz="4800" dirty="0">
                <a:solidFill>
                  <a:schemeClr val="tx1"/>
                </a:solidFill>
                <a:latin typeface="Arial" panose="020B0604020202020204" pitchFamily="34" charset="0"/>
                <a:cs typeface="Arial" panose="020B0604020202020204" pitchFamily="34" charset="0"/>
              </a:rPr>
              <a:t>Overview</a:t>
            </a:r>
            <a:br>
              <a:rPr lang="en-GB" sz="2400" dirty="0">
                <a:solidFill>
                  <a:schemeClr val="tx1"/>
                </a:solidFill>
                <a:latin typeface="Arial" panose="020B0604020202020204" pitchFamily="34" charset="0"/>
                <a:cs typeface="Arial" panose="020B0604020202020204" pitchFamily="34" charset="0"/>
              </a:rPr>
            </a:b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“Courtney’s- Where Elegance meets discretion”</a:t>
            </a:r>
          </a:p>
        </p:txBody>
      </p:sp>
      <p:sp>
        <p:nvSpPr>
          <p:cNvPr id="5" name="Text Placeholder 4">
            <a:extLst>
              <a:ext uri="{FF2B5EF4-FFF2-40B4-BE49-F238E27FC236}">
                <a16:creationId xmlns:a16="http://schemas.microsoft.com/office/drawing/2014/main" id="{993D8507-7749-1A7B-C1D6-F7CF7D062E66}"/>
              </a:ext>
            </a:extLst>
          </p:cNvPr>
          <p:cNvSpPr>
            <a:spLocks noGrp="1"/>
          </p:cNvSpPr>
          <p:nvPr>
            <p:ph type="body" sz="half" idx="2"/>
          </p:nvPr>
        </p:nvSpPr>
        <p:spPr/>
        <p:txBody>
          <a:bodyPr>
            <a:normAutofit fontScale="85000" lnSpcReduction="10000"/>
          </a:bodyPr>
          <a:lstStyle/>
          <a:p>
            <a:r>
              <a:rPr lang="en-GB" dirty="0">
                <a:latin typeface="Arial" panose="020B0604020202020204" pitchFamily="34" charset="0"/>
                <a:cs typeface="Arial" panose="020B0604020202020204" pitchFamily="34" charset="0"/>
              </a:rPr>
              <a:t>At Courtney’s, we believe that genuine connections, companionship and memorable experiences are at the heart of every encounter. Our bespoke service provides clients with the opportunity to enjoy refined company, whether it’s an elegant meal, a special event or just simple quality time with someone who understands the art of conversation and presence.</a:t>
            </a:r>
          </a:p>
          <a:p>
            <a:r>
              <a:rPr lang="en-GB" dirty="0">
                <a:latin typeface="Arial" panose="020B0604020202020204" pitchFamily="34" charset="0"/>
                <a:cs typeface="Arial" panose="020B0604020202020204" pitchFamily="34" charset="0"/>
              </a:rPr>
              <a:t>At Courtneys, we pride ourselves on professionalism, discretion and creating an atmosphere where clients feel relaxed, valued and respected. Every engagement is tailored to the individual ensuring a personalised experience that meets expectation with sophistication and authenticity.</a:t>
            </a:r>
          </a:p>
          <a:p>
            <a:r>
              <a:rPr lang="en-GB" dirty="0">
                <a:latin typeface="Arial" panose="020B0604020202020204" pitchFamily="34" charset="0"/>
                <a:cs typeface="Arial" panose="020B0604020202020204" pitchFamily="34" charset="0"/>
              </a:rPr>
              <a:t>Whether your seeking companionship for social events, special occasions, travel or private encounters. Courtney’s offers a service built on trust, elegance and charm.</a:t>
            </a:r>
          </a:p>
          <a:p>
            <a:endParaRPr lang="en-GB" dirty="0"/>
          </a:p>
        </p:txBody>
      </p:sp>
    </p:spTree>
    <p:extLst>
      <p:ext uri="{BB962C8B-B14F-4D97-AF65-F5344CB8AC3E}">
        <p14:creationId xmlns:p14="http://schemas.microsoft.com/office/powerpoint/2010/main" val="282073451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3" name="Rectangle 22">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Placeholder 5" descr="A person and person standing on a rock with water and mountains in the background&#10;&#10;AI-generated content may be incorrect.">
            <a:extLst>
              <a:ext uri="{FF2B5EF4-FFF2-40B4-BE49-F238E27FC236}">
                <a16:creationId xmlns:a16="http://schemas.microsoft.com/office/drawing/2014/main" id="{D410518B-21DF-86EA-C6BD-4990B7B5621F}"/>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730"/>
          <a:stretch>
            <a:fillRect/>
          </a:stretch>
        </p:blipFill>
        <p:spPr>
          <a:xfrm>
            <a:off x="20" y="-48250"/>
            <a:ext cx="12191980" cy="6857990"/>
          </a:xfrm>
          <a:prstGeom prst="rect">
            <a:avLst/>
          </a:prstGeom>
        </p:spPr>
      </p:pic>
      <p:sp>
        <p:nvSpPr>
          <p:cNvPr id="25" name="Rectangle 24">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5FC2F-3CD0-CBFC-0343-47AD400764A1}"/>
              </a:ext>
            </a:extLst>
          </p:cNvPr>
          <p:cNvSpPr>
            <a:spLocks noGrp="1"/>
          </p:cNvSpPr>
          <p:nvPr>
            <p:ph type="title"/>
          </p:nvPr>
        </p:nvSpPr>
        <p:spPr>
          <a:xfrm>
            <a:off x="6441124" y="1097716"/>
            <a:ext cx="4204298" cy="1034728"/>
          </a:xfrm>
        </p:spPr>
        <p:txBody>
          <a:bodyPr vert="horz" lIns="91440" tIns="45720" rIns="91440" bIns="45720" rtlCol="0" anchor="ctr">
            <a:normAutofit/>
          </a:bodyPr>
          <a:lstStyle/>
          <a:p>
            <a:pPr algn="ctr"/>
            <a:r>
              <a:rPr lang="en-US" sz="2800" dirty="0">
                <a:solidFill>
                  <a:schemeClr val="tx1"/>
                </a:solidFill>
                <a:latin typeface="Arial" panose="020B0604020202020204" pitchFamily="34" charset="0"/>
                <a:cs typeface="Arial" panose="020B0604020202020204" pitchFamily="34" charset="0"/>
              </a:rPr>
              <a:t>Services </a:t>
            </a:r>
          </a:p>
        </p:txBody>
      </p:sp>
      <p:sp>
        <p:nvSpPr>
          <p:cNvPr id="4" name="Text Placeholder 3">
            <a:extLst>
              <a:ext uri="{FF2B5EF4-FFF2-40B4-BE49-F238E27FC236}">
                <a16:creationId xmlns:a16="http://schemas.microsoft.com/office/drawing/2014/main" id="{B747CD00-58D8-A660-C5CA-321E612A1A55}"/>
              </a:ext>
            </a:extLst>
          </p:cNvPr>
          <p:cNvSpPr>
            <a:spLocks noGrp="1"/>
          </p:cNvSpPr>
          <p:nvPr>
            <p:ph type="body" sz="half" idx="2"/>
          </p:nvPr>
        </p:nvSpPr>
        <p:spPr>
          <a:xfrm>
            <a:off x="6444979" y="2239129"/>
            <a:ext cx="4169380" cy="3252074"/>
          </a:xfrm>
        </p:spPr>
        <p:txBody>
          <a:bodyPr vert="horz" lIns="91440" tIns="45720" rIns="91440" bIns="45720" rtlCol="0">
            <a:normAutofit fontScale="77500" lnSpcReduction="20000"/>
          </a:bodyPr>
          <a:lstStyle/>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Paying for time hourly for public events, dinners, trips, girlfriend experiences</a:t>
            </a:r>
          </a:p>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Call work- where clients can be charged for engaging in conversations on the phone or online with additional fees for video calls</a:t>
            </a:r>
          </a:p>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Companionship- where over 40s can request a companion for movie dates, dinner dates, trips etc.</a:t>
            </a:r>
          </a:p>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Fly 2 Me’s, Massage services, Mature escorts, Couples</a:t>
            </a:r>
          </a:p>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One hour £150- £400</a:t>
            </a:r>
          </a:p>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Two hours £300- £700</a:t>
            </a:r>
          </a:p>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Overnight (8-12 hours) £1000- £3000</a:t>
            </a:r>
          </a:p>
          <a:p>
            <a:pPr>
              <a:buFont typeface="Wingdings 3" charset="2"/>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Weekend/ Travel £400+</a:t>
            </a:r>
          </a:p>
          <a:p>
            <a:pPr>
              <a:buFont typeface="Wingdings 3" charset="2"/>
              <a:buChar char=""/>
            </a:pPr>
            <a:endParaRPr lang="en-US" sz="1800" dirty="0">
              <a:solidFill>
                <a:schemeClr val="tx1">
                  <a:lumMod val="75000"/>
                  <a:lumOff val="25000"/>
                </a:schemeClr>
              </a:solidFill>
            </a:endParaRPr>
          </a:p>
        </p:txBody>
      </p:sp>
      <p:sp>
        <p:nvSpPr>
          <p:cNvPr id="7" name="TextBox 6">
            <a:extLst>
              <a:ext uri="{FF2B5EF4-FFF2-40B4-BE49-F238E27FC236}">
                <a16:creationId xmlns:a16="http://schemas.microsoft.com/office/drawing/2014/main" id="{B425912F-9FCA-611D-03B3-FD2BDB0144B6}"/>
              </a:ext>
            </a:extLst>
          </p:cNvPr>
          <p:cNvSpPr txBox="1"/>
          <p:nvPr/>
        </p:nvSpPr>
        <p:spPr>
          <a:xfrm>
            <a:off x="9319099" y="6657945"/>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ilona-antina.es/galleries/lifesty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6199599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4" name="Rectangle 3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Oval 3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Oval 3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Oval 3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Oval 3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4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4" name="Rectangle 43">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E866035B-A5D6-FFCC-098B-4410C11E9B72}"/>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dirty="0">
                <a:latin typeface="Arial" panose="020B0604020202020204" pitchFamily="34" charset="0"/>
                <a:cs typeface="Arial" panose="020B0604020202020204" pitchFamily="34" charset="0"/>
              </a:rPr>
              <a:t>Legal format</a:t>
            </a:r>
          </a:p>
        </p:txBody>
      </p:sp>
      <p:sp>
        <p:nvSpPr>
          <p:cNvPr id="6" name="Text Placeholder 5">
            <a:extLst>
              <a:ext uri="{FF2B5EF4-FFF2-40B4-BE49-F238E27FC236}">
                <a16:creationId xmlns:a16="http://schemas.microsoft.com/office/drawing/2014/main" id="{3498D9F6-E5D6-CB55-8101-39D0F51EF3C9}"/>
              </a:ext>
            </a:extLst>
          </p:cNvPr>
          <p:cNvSpPr>
            <a:spLocks noGrp="1"/>
          </p:cNvSpPr>
          <p:nvPr>
            <p:ph type="body" sz="half" idx="2"/>
          </p:nvPr>
        </p:nvSpPr>
        <p:spPr>
          <a:xfrm>
            <a:off x="1035423" y="2093305"/>
            <a:ext cx="3481054" cy="3416300"/>
          </a:xfrm>
        </p:spPr>
        <p:txBody>
          <a:bodyPr vert="horz" lIns="91440" tIns="45720" rIns="91440" bIns="45720" rtlCol="0" anchor="ctr">
            <a:normAutofit/>
          </a:bodyPr>
          <a:lstStyle/>
          <a:p>
            <a:pPr>
              <a:buFont typeface="Wingdings 3" charset="2"/>
              <a:buChar char=""/>
            </a:pPr>
            <a:r>
              <a:rPr lang="en-US" sz="1600" dirty="0">
                <a:latin typeface="Arial" panose="020B0604020202020204" pitchFamily="34" charset="0"/>
                <a:cs typeface="Arial" panose="020B0604020202020204" pitchFamily="34" charset="0"/>
              </a:rPr>
              <a:t>Courtney’s will be run as limited company this means personal assets are protected, though the company must follow stricter regulations on filing accounts and taxing.</a:t>
            </a:r>
          </a:p>
        </p:txBody>
      </p:sp>
      <p:pic>
        <p:nvPicPr>
          <p:cNvPr id="8" name="Picture 7" descr="A gavel and a gavel on a legal document&#10;&#10;AI-generated content may be incorrect.">
            <a:extLst>
              <a:ext uri="{FF2B5EF4-FFF2-40B4-BE49-F238E27FC236}">
                <a16:creationId xmlns:a16="http://schemas.microsoft.com/office/drawing/2014/main" id="{AD2CD352-3723-9946-E093-10DC459803B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0878" b="14514"/>
          <a:stretch>
            <a:fillRect/>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
        <p:nvSpPr>
          <p:cNvPr id="9" name="TextBox 8">
            <a:extLst>
              <a:ext uri="{FF2B5EF4-FFF2-40B4-BE49-F238E27FC236}">
                <a16:creationId xmlns:a16="http://schemas.microsoft.com/office/drawing/2014/main" id="{BD469AA7-048C-A438-BAAA-4A0EB18B8444}"/>
              </a:ext>
            </a:extLst>
          </p:cNvPr>
          <p:cNvSpPr txBox="1"/>
          <p:nvPr/>
        </p:nvSpPr>
        <p:spPr>
          <a:xfrm>
            <a:off x="8463217" y="5643059"/>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ix4free.org/photo/4637/legal-right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947646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F5A3E1-6875-D24E-2B16-C0C5EC0803A6}"/>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dirty="0">
                <a:latin typeface="Arial" panose="020B0604020202020204" pitchFamily="34" charset="0"/>
                <a:cs typeface="Arial" panose="020B0604020202020204" pitchFamily="34" charset="0"/>
              </a:rPr>
              <a:t>Management Structure </a:t>
            </a:r>
          </a:p>
        </p:txBody>
      </p:sp>
      <p:pic>
        <p:nvPicPr>
          <p:cNvPr id="5" name="Picture 4" descr="A hand writing on a whiteboard&#10;&#10;AI-generated content may be incorrect.">
            <a:extLst>
              <a:ext uri="{FF2B5EF4-FFF2-40B4-BE49-F238E27FC236}">
                <a16:creationId xmlns:a16="http://schemas.microsoft.com/office/drawing/2014/main" id="{671BC405-8D57-380B-56C8-2A72F7D04EA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794" r="3" b="3"/>
          <a:stretch>
            <a:fillRect/>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Text Placeholder 2">
            <a:extLst>
              <a:ext uri="{FF2B5EF4-FFF2-40B4-BE49-F238E27FC236}">
                <a16:creationId xmlns:a16="http://schemas.microsoft.com/office/drawing/2014/main" id="{87E8DD6E-51E6-DDB9-148E-9D314EA918F7}"/>
              </a:ext>
            </a:extLst>
          </p:cNvPr>
          <p:cNvSpPr>
            <a:spLocks noGrp="1"/>
          </p:cNvSpPr>
          <p:nvPr>
            <p:ph type="body" sz="half" idx="2"/>
          </p:nvPr>
        </p:nvSpPr>
        <p:spPr>
          <a:xfrm>
            <a:off x="5980954" y="2603500"/>
            <a:ext cx="5211979" cy="3416300"/>
          </a:xfrm>
        </p:spPr>
        <p:txBody>
          <a:bodyPr vert="horz" lIns="91440" tIns="45720" rIns="91440" bIns="45720" rtlCol="0" anchor="ctr">
            <a:normAutofit/>
          </a:bodyPr>
          <a:lstStyle/>
          <a:p>
            <a:pPr marL="285750" indent="-285750">
              <a:buFont typeface="Wingdings 3" charset="2"/>
              <a:buChar char=""/>
            </a:pPr>
            <a:r>
              <a:rPr lang="en-US" dirty="0">
                <a:latin typeface="Arial" panose="020B0604020202020204" pitchFamily="34" charset="0"/>
                <a:cs typeface="Arial" panose="020B0604020202020204" pitchFamily="34" charset="0"/>
              </a:rPr>
              <a:t>Director – Myself. </a:t>
            </a:r>
          </a:p>
          <a:p>
            <a:pPr marL="285750" indent="-285750">
              <a:buFont typeface="Wingdings 3" charset="2"/>
              <a:buChar char=""/>
            </a:pPr>
            <a:r>
              <a:rPr lang="en-US" dirty="0">
                <a:latin typeface="Arial" panose="020B0604020202020204" pitchFamily="34" charset="0"/>
                <a:cs typeface="Arial" panose="020B0604020202020204" pitchFamily="34" charset="0"/>
              </a:rPr>
              <a:t>Client Relationship Manager – Myself</a:t>
            </a:r>
          </a:p>
          <a:p>
            <a:pPr marL="285750" indent="-285750">
              <a:buFont typeface="Wingdings 3" charset="2"/>
              <a:buChar char=""/>
            </a:pPr>
            <a:r>
              <a:rPr lang="en-US" dirty="0">
                <a:latin typeface="Arial" panose="020B0604020202020204" pitchFamily="34" charset="0"/>
                <a:cs typeface="Arial" panose="020B0604020202020204" pitchFamily="34" charset="0"/>
              </a:rPr>
              <a:t>Accountant - will be outsourced</a:t>
            </a:r>
          </a:p>
          <a:p>
            <a:pPr marL="285750" indent="-285750">
              <a:buFont typeface="Wingdings 3" charset="2"/>
              <a:buChar char=""/>
            </a:pPr>
            <a:r>
              <a:rPr lang="en-US" dirty="0">
                <a:latin typeface="Arial" panose="020B0604020202020204" pitchFamily="34" charset="0"/>
                <a:cs typeface="Arial" panose="020B0604020202020204" pitchFamily="34" charset="0"/>
              </a:rPr>
              <a:t>Service providers- escorts</a:t>
            </a:r>
          </a:p>
          <a:p>
            <a:pPr marL="285750" indent="-285750">
              <a:buFont typeface="Wingdings 3" charset="2"/>
              <a:buChar char=""/>
            </a:pPr>
            <a:r>
              <a:rPr lang="en-US" dirty="0">
                <a:latin typeface="Arial" panose="020B0604020202020204" pitchFamily="34" charset="0"/>
                <a:cs typeface="Arial" panose="020B0604020202020204" pitchFamily="34" charset="0"/>
              </a:rPr>
              <a:t>Marketing/PR – outsourced</a:t>
            </a:r>
          </a:p>
          <a:p>
            <a:pPr marL="285750" indent="-285750">
              <a:buFont typeface="Wingdings 3" charset="2"/>
              <a:buChar char=""/>
            </a:pPr>
            <a:endParaRPr lang="en-US" dirty="0">
              <a:latin typeface="Arial" panose="020B0604020202020204" pitchFamily="34" charset="0"/>
              <a:cs typeface="Arial" panose="020B0604020202020204" pitchFamily="34" charset="0"/>
            </a:endParaRPr>
          </a:p>
          <a:p>
            <a:pPr marL="285750" indent="-285750">
              <a:buFont typeface="Wingdings 3" charset="2"/>
              <a:buChar char=""/>
            </a:pPr>
            <a:endParaRPr lang="en-US" dirty="0">
              <a:latin typeface="Arial" panose="020B0604020202020204" pitchFamily="34" charset="0"/>
              <a:cs typeface="Arial" panose="020B0604020202020204" pitchFamily="34" charset="0"/>
            </a:endParaRPr>
          </a:p>
          <a:p>
            <a:pPr>
              <a:buFont typeface="Wingdings 3" charset="2"/>
              <a:buChar char=""/>
            </a:pPr>
            <a:endParaRPr lang="en-US" dirty="0"/>
          </a:p>
        </p:txBody>
      </p:sp>
    </p:spTree>
    <p:extLst>
      <p:ext uri="{BB962C8B-B14F-4D97-AF65-F5344CB8AC3E}">
        <p14:creationId xmlns:p14="http://schemas.microsoft.com/office/powerpoint/2010/main" val="1860047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5C21-40F9-2C87-5355-BEC353890A6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PESTEL ANAYLSIS </a:t>
            </a:r>
          </a:p>
        </p:txBody>
      </p:sp>
      <p:sp>
        <p:nvSpPr>
          <p:cNvPr id="3" name="Text Placeholder 2">
            <a:extLst>
              <a:ext uri="{FF2B5EF4-FFF2-40B4-BE49-F238E27FC236}">
                <a16:creationId xmlns:a16="http://schemas.microsoft.com/office/drawing/2014/main" id="{04FF2D97-3E4E-9F7B-32B6-FE5EA0C40FAB}"/>
              </a:ext>
            </a:extLst>
          </p:cNvPr>
          <p:cNvSpPr>
            <a:spLocks noGrp="1"/>
          </p:cNvSpPr>
          <p:nvPr>
            <p:ph type="body" sz="half" idx="2"/>
          </p:nvPr>
        </p:nvSpPr>
        <p:spPr>
          <a:xfrm>
            <a:off x="1317171" y="3526971"/>
            <a:ext cx="8663442" cy="2492829"/>
          </a:xfrm>
        </p:spPr>
        <p:txBody>
          <a:bodyPr>
            <a:normAutofit fontScale="92500" lnSpcReduction="20000"/>
          </a:bodyPr>
          <a:lstStyle/>
          <a:p>
            <a:r>
              <a:rPr lang="en-GB" b="1" dirty="0">
                <a:latin typeface="Arial" panose="020B0604020202020204" pitchFamily="34" charset="0"/>
                <a:cs typeface="Arial" panose="020B0604020202020204" pitchFamily="34" charset="0"/>
              </a:rPr>
              <a:t>Political-</a:t>
            </a:r>
            <a:r>
              <a:rPr lang="en-GB" dirty="0">
                <a:latin typeface="Arial" panose="020B0604020202020204" pitchFamily="34" charset="0"/>
                <a:cs typeface="Arial" panose="020B0604020202020204" pitchFamily="34" charset="0"/>
              </a:rPr>
              <a:t> legal and regulatory environment laws can change in different countries, so I have to bear in mind this when thinking about taking this business globally. Agencies may need a specific business license or registration depending on local council rules. Shifts in political leadership can lead to stricter or more relaxed attitudes on adult services.</a:t>
            </a:r>
          </a:p>
          <a:p>
            <a:r>
              <a:rPr lang="en-GB" dirty="0">
                <a:latin typeface="Arial" panose="020B0604020202020204" pitchFamily="34" charset="0"/>
                <a:cs typeface="Arial" panose="020B0604020202020204" pitchFamily="34" charset="0"/>
              </a:rPr>
              <a:t>Licensing registration and classification is also something to take into account whether it comes under the Adult Entertainment industry, adult services or companionship.</a:t>
            </a:r>
          </a:p>
          <a:p>
            <a:r>
              <a:rPr lang="en-GB" dirty="0">
                <a:latin typeface="Arial" panose="020B0604020202020204" pitchFamily="34" charset="0"/>
                <a:cs typeface="Arial" panose="020B0604020202020204" pitchFamily="34" charset="0"/>
              </a:rPr>
              <a:t>Escort Agencies may face tax scrutiny when it comes to employment verse self-employment and to consider the laws of Immigration, work visas and the speculation of human trafficking.</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97627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BB764-8A64-178B-10C7-1A54DA10C28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PESTEL ANAYLSIS</a:t>
            </a:r>
          </a:p>
        </p:txBody>
      </p:sp>
      <p:sp>
        <p:nvSpPr>
          <p:cNvPr id="3" name="Text Placeholder 2">
            <a:extLst>
              <a:ext uri="{FF2B5EF4-FFF2-40B4-BE49-F238E27FC236}">
                <a16:creationId xmlns:a16="http://schemas.microsoft.com/office/drawing/2014/main" id="{EDD2FED5-A178-5251-0D7B-7B8ED6CCC92D}"/>
              </a:ext>
            </a:extLst>
          </p:cNvPr>
          <p:cNvSpPr>
            <a:spLocks noGrp="1"/>
          </p:cNvSpPr>
          <p:nvPr>
            <p:ph type="body" sz="half" idx="2"/>
          </p:nvPr>
        </p:nvSpPr>
        <p:spPr>
          <a:xfrm>
            <a:off x="1154954" y="3543299"/>
            <a:ext cx="9121160" cy="2966357"/>
          </a:xfrm>
        </p:spPr>
        <p:txBody>
          <a:bodyPr>
            <a:normAutofit fontScale="77500" lnSpcReduction="20000"/>
          </a:bodyPr>
          <a:lstStyle/>
          <a:p>
            <a:r>
              <a:rPr lang="en-GB" b="1" dirty="0">
                <a:latin typeface="Arial" panose="020B0604020202020204" pitchFamily="34" charset="0"/>
                <a:cs typeface="Arial" panose="020B0604020202020204" pitchFamily="34" charset="0"/>
              </a:rPr>
              <a:t>Economical</a:t>
            </a:r>
            <a:r>
              <a:rPr lang="en-GB" dirty="0">
                <a:latin typeface="Arial" panose="020B0604020202020204" pitchFamily="34" charset="0"/>
                <a:cs typeface="Arial" panose="020B0604020202020204" pitchFamily="34" charset="0"/>
              </a:rPr>
              <a:t>- having taken into account how much disposable income clients have during this current climate could affect the economic growth of the business that people can afford from our premium services and if recession hits it may reduce the demand. Also, the cost of living can affect the agencies expenses and workers expectations. It also alters the rent, licensing fees, insurance and utilities. Competition and marketing online platforms and social media platforms have made the competition stronger.</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Social</a:t>
            </a:r>
            <a:r>
              <a:rPr lang="en-GB" dirty="0">
                <a:latin typeface="Arial" panose="020B0604020202020204" pitchFamily="34" charset="0"/>
                <a:cs typeface="Arial" panose="020B0604020202020204" pitchFamily="34" charset="0"/>
              </a:rPr>
              <a:t>- there are mixed attitudes on the subject of escort agencies between legal and moral beliefs. Matthew Smith, Head of Data Journalism, February 28, 2004. Made a post on YouGov.com saying that sex work has been described as the world’s oldest profession but is one that remains controversial to this present day. He looked at a public study where results found that the public do think sex work should be legal.</a:t>
            </a:r>
          </a:p>
          <a:p>
            <a:r>
              <a:rPr lang="en-GB" dirty="0">
                <a:latin typeface="Arial" panose="020B0604020202020204" pitchFamily="34" charset="0"/>
                <a:cs typeface="Arial" panose="020B0604020202020204" pitchFamily="34" charset="0"/>
              </a:rPr>
              <a:t>Changing the perception on relationships and intimacy and the modern rise in loneliness the agency isn’t just about sex work its more about companionship. Influencers of social media and online culture shape the perception of beauty and luxury, and everyone is striving for a luxurious lifestyle.</a:t>
            </a:r>
          </a:p>
          <a:p>
            <a:endParaRPr lang="en-GB" dirty="0"/>
          </a:p>
        </p:txBody>
      </p:sp>
    </p:spTree>
    <p:extLst>
      <p:ext uri="{BB962C8B-B14F-4D97-AF65-F5344CB8AC3E}">
        <p14:creationId xmlns:p14="http://schemas.microsoft.com/office/powerpoint/2010/main" val="38857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DD2F4-8439-9267-E0C1-02DBD2948ECE}"/>
              </a:ext>
            </a:extLst>
          </p:cNvPr>
          <p:cNvSpPr>
            <a:spLocks noGrp="1"/>
          </p:cNvSpPr>
          <p:nvPr>
            <p:ph type="title"/>
          </p:nvPr>
        </p:nvSpPr>
        <p:spPr/>
        <p:txBody>
          <a:bodyPr/>
          <a:lstStyle/>
          <a:p>
            <a:r>
              <a:rPr lang="en-GB" dirty="0"/>
              <a:t>PESTEL ANAYLSIS</a:t>
            </a:r>
          </a:p>
        </p:txBody>
      </p:sp>
      <p:sp>
        <p:nvSpPr>
          <p:cNvPr id="3" name="Text Placeholder 2">
            <a:extLst>
              <a:ext uri="{FF2B5EF4-FFF2-40B4-BE49-F238E27FC236}">
                <a16:creationId xmlns:a16="http://schemas.microsoft.com/office/drawing/2014/main" id="{A4702B7F-4C83-84DA-A1A9-B3653982CC2D}"/>
              </a:ext>
            </a:extLst>
          </p:cNvPr>
          <p:cNvSpPr>
            <a:spLocks noGrp="1"/>
          </p:cNvSpPr>
          <p:nvPr>
            <p:ph type="body" sz="half" idx="2"/>
          </p:nvPr>
        </p:nvSpPr>
        <p:spPr/>
        <p:txBody>
          <a:bodyPr>
            <a:normAutofit fontScale="92500"/>
          </a:bodyPr>
          <a:lstStyle/>
          <a:p>
            <a:r>
              <a:rPr lang="en-GB" b="1" dirty="0">
                <a:latin typeface="Arial" panose="020B0604020202020204" pitchFamily="34" charset="0"/>
                <a:cs typeface="Arial" panose="020B0604020202020204" pitchFamily="34" charset="0"/>
              </a:rPr>
              <a:t>Technological</a:t>
            </a:r>
            <a:r>
              <a:rPr lang="en-GB" dirty="0">
                <a:latin typeface="Arial" panose="020B0604020202020204" pitchFamily="34" charset="0"/>
                <a:cs typeface="Arial" panose="020B0604020202020204" pitchFamily="34" charset="0"/>
              </a:rPr>
              <a:t>- At Courtneys we will relying heavily on websites, apps and social media for booking advertising and communication, so data protection is important for both escorts and clients. Secure messaging and encrypted payment system will be monitored for private bookings. </a:t>
            </a:r>
          </a:p>
          <a:p>
            <a:r>
              <a:rPr lang="en-GB" dirty="0">
                <a:latin typeface="Arial" panose="020B0604020202020204" pitchFamily="34" charset="0"/>
                <a:cs typeface="Arial" panose="020B0604020202020204" pitchFamily="34" charset="0"/>
              </a:rPr>
              <a:t>Well designed website and booking system is essential but I have taken into consideration that their maybe advertising restrictions on some platforms.</a:t>
            </a:r>
          </a:p>
          <a:p>
            <a:r>
              <a:rPr lang="en-GB" dirty="0">
                <a:latin typeface="Arial" panose="020B0604020202020204" pitchFamily="34" charset="0"/>
                <a:cs typeface="Arial" panose="020B0604020202020204" pitchFamily="34" charset="0"/>
              </a:rPr>
              <a:t>Introducing an app and on-the-go bookings will make access easier and more personal for the client. The use of chatbots to deal with enquiries and manage client feedback.</a:t>
            </a:r>
          </a:p>
          <a:p>
            <a:endParaRPr lang="en-GB" dirty="0"/>
          </a:p>
        </p:txBody>
      </p:sp>
    </p:spTree>
    <p:extLst>
      <p:ext uri="{BB962C8B-B14F-4D97-AF65-F5344CB8AC3E}">
        <p14:creationId xmlns:p14="http://schemas.microsoft.com/office/powerpoint/2010/main" val="1452023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0E3D7-43E9-85D9-D288-FCCD8A7A4077}"/>
              </a:ext>
            </a:extLst>
          </p:cNvPr>
          <p:cNvSpPr>
            <a:spLocks noGrp="1"/>
          </p:cNvSpPr>
          <p:nvPr>
            <p:ph type="title"/>
          </p:nvPr>
        </p:nvSpPr>
        <p:spPr/>
        <p:txBody>
          <a:bodyPr/>
          <a:lstStyle/>
          <a:p>
            <a:r>
              <a:rPr lang="en-GB" dirty="0"/>
              <a:t>PESTEL ANAYLSIS</a:t>
            </a:r>
          </a:p>
        </p:txBody>
      </p:sp>
      <p:sp>
        <p:nvSpPr>
          <p:cNvPr id="3" name="Text Placeholder 2">
            <a:extLst>
              <a:ext uri="{FF2B5EF4-FFF2-40B4-BE49-F238E27FC236}">
                <a16:creationId xmlns:a16="http://schemas.microsoft.com/office/drawing/2014/main" id="{CD3E19AB-CB44-B24B-D624-8720F166A5E8}"/>
              </a:ext>
            </a:extLst>
          </p:cNvPr>
          <p:cNvSpPr>
            <a:spLocks noGrp="1"/>
          </p:cNvSpPr>
          <p:nvPr>
            <p:ph type="body" sz="half" idx="2"/>
          </p:nvPr>
        </p:nvSpPr>
        <p:spPr>
          <a:xfrm>
            <a:off x="1024325" y="3429000"/>
            <a:ext cx="8825659" cy="2476500"/>
          </a:xfrm>
        </p:spPr>
        <p:txBody>
          <a:bodyPr>
            <a:normAutofit fontScale="92500" lnSpcReduction="10000"/>
          </a:bodyPr>
          <a:lstStyle/>
          <a:p>
            <a:r>
              <a:rPr lang="en-GB" b="1" dirty="0">
                <a:latin typeface="Arial" panose="020B0604020202020204" pitchFamily="34" charset="0"/>
                <a:cs typeface="Arial" panose="020B0604020202020204" pitchFamily="34" charset="0"/>
              </a:rPr>
              <a:t>Environmental</a:t>
            </a:r>
            <a:r>
              <a:rPr lang="en-GB" dirty="0">
                <a:latin typeface="Arial" panose="020B0604020202020204" pitchFamily="34" charset="0"/>
                <a:cs typeface="Arial" panose="020B0604020202020204" pitchFamily="34" charset="0"/>
              </a:rPr>
              <a:t>- the great thing about Courtneys is that it’s a paperless system which makes it eco-friendly, using digital records instead of paper will save on the environment. Also, while being an online business, it will help reduce on office space so their will be no reason to pay rent overheads and utility bills reducing physical office use. </a:t>
            </a:r>
          </a:p>
          <a:p>
            <a:r>
              <a:rPr lang="en-GB" dirty="0">
                <a:latin typeface="Arial" panose="020B0604020202020204" pitchFamily="34" charset="0"/>
                <a:cs typeface="Arial" panose="020B0604020202020204" pitchFamily="34" charset="0"/>
              </a:rPr>
              <a:t>Escorts will travel to meet clients via private cars and public transportation, so I must consider the use of Hybrid vehicles to save on fuel and emissions price.</a:t>
            </a:r>
          </a:p>
          <a:p>
            <a:r>
              <a:rPr lang="en-GB" dirty="0">
                <a:latin typeface="Arial" panose="020B0604020202020204" pitchFamily="34" charset="0"/>
                <a:cs typeface="Arial" panose="020B0604020202020204" pitchFamily="34" charset="0"/>
              </a:rPr>
              <a:t>Location on which the agency is located is irrelevant as its going to be online and universal but there are other agencies based in Birmingham and surrounding areas that do offer similar services</a:t>
            </a:r>
            <a:r>
              <a:rPr lang="en-GB" dirty="0"/>
              <a:t>.</a:t>
            </a:r>
          </a:p>
          <a:p>
            <a:endParaRPr lang="en-GB" dirty="0"/>
          </a:p>
        </p:txBody>
      </p:sp>
    </p:spTree>
    <p:extLst>
      <p:ext uri="{BB962C8B-B14F-4D97-AF65-F5344CB8AC3E}">
        <p14:creationId xmlns:p14="http://schemas.microsoft.com/office/powerpoint/2010/main" val="2222338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475A9-BB66-8291-5BBF-76349B797C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PESTEL ANAYLSIS</a:t>
            </a:r>
          </a:p>
        </p:txBody>
      </p:sp>
      <p:sp>
        <p:nvSpPr>
          <p:cNvPr id="3" name="Text Placeholder 2">
            <a:extLst>
              <a:ext uri="{FF2B5EF4-FFF2-40B4-BE49-F238E27FC236}">
                <a16:creationId xmlns:a16="http://schemas.microsoft.com/office/drawing/2014/main" id="{7C171970-C340-824F-20A4-9AF1A4E8FF8B}"/>
              </a:ext>
            </a:extLst>
          </p:cNvPr>
          <p:cNvSpPr>
            <a:spLocks noGrp="1"/>
          </p:cNvSpPr>
          <p:nvPr>
            <p:ph type="body" sz="half" idx="2"/>
          </p:nvPr>
        </p:nvSpPr>
        <p:spPr/>
        <p:txBody>
          <a:bodyPr>
            <a:normAutofit lnSpcReduction="10000"/>
          </a:bodyPr>
          <a:lstStyle/>
          <a:p>
            <a:r>
              <a:rPr lang="en-GB" b="1" dirty="0">
                <a:latin typeface="Arial" panose="020B0604020202020204" pitchFamily="34" charset="0"/>
                <a:cs typeface="Arial" panose="020B0604020202020204" pitchFamily="34" charset="0"/>
              </a:rPr>
              <a:t>Legal-</a:t>
            </a:r>
            <a:r>
              <a:rPr lang="en-GB" dirty="0">
                <a:latin typeface="Arial" panose="020B0604020202020204" pitchFamily="34" charset="0"/>
                <a:cs typeface="Arial" panose="020B0604020202020204" pitchFamily="34" charset="0"/>
              </a:rPr>
              <a:t> legal requirements differ from between countries and region. In some places escorting is legal but strictly regulated. It’s legal in the UK as companionship only, running or managing a brothel, soliciting or profiting from prostitution is against the law in the UK. The requirements are that it must be registered as a business, follow tax laws, ensure compliance with advertising standards and maintain a strong client and worker safeguarding.</a:t>
            </a:r>
          </a:p>
          <a:p>
            <a:r>
              <a:rPr lang="en-GB" dirty="0">
                <a:latin typeface="Arial" panose="020B0604020202020204" pitchFamily="34" charset="0"/>
                <a:cs typeface="Arial" panose="020B0604020202020204" pitchFamily="34" charset="0"/>
              </a:rPr>
              <a:t>Tax obligations must declare income, advertising rules, employment laws if hiring clients make sure their contract protects them. Data protection is critical. Safeguarding and consent policies to protect workers.</a:t>
            </a:r>
          </a:p>
          <a:p>
            <a:endParaRPr lang="en-GB" dirty="0"/>
          </a:p>
        </p:txBody>
      </p:sp>
    </p:spTree>
    <p:extLst>
      <p:ext uri="{BB962C8B-B14F-4D97-AF65-F5344CB8AC3E}">
        <p14:creationId xmlns:p14="http://schemas.microsoft.com/office/powerpoint/2010/main" val="2675622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15169C49-EC6B-D17C-E12B-268124EE9A39}"/>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sz="3600">
                <a:solidFill>
                  <a:srgbClr val="FFFFFF"/>
                </a:solidFill>
              </a:rPr>
              <a:t>Marketing Stratergies</a:t>
            </a:r>
          </a:p>
        </p:txBody>
      </p:sp>
      <p:pic>
        <p:nvPicPr>
          <p:cNvPr id="5" name="Picture 4" descr="A person and person hugging&#10;&#10;AI-generated content may be incorrect.">
            <a:extLst>
              <a:ext uri="{FF2B5EF4-FFF2-40B4-BE49-F238E27FC236}">
                <a16:creationId xmlns:a16="http://schemas.microsoft.com/office/drawing/2014/main" id="{C2D0E4C5-B4D4-9872-1092-87752BDAF3F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7620" r="33870" b="1"/>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29" name="Rectangle 2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Oval 3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2B969733-1F12-688C-36D1-A04C3303CE3E}"/>
              </a:ext>
            </a:extLst>
          </p:cNvPr>
          <p:cNvSpPr>
            <a:spLocks noGrp="1"/>
          </p:cNvSpPr>
          <p:nvPr>
            <p:ph type="body" sz="half" idx="2"/>
          </p:nvPr>
        </p:nvSpPr>
        <p:spPr>
          <a:xfrm>
            <a:off x="670417" y="1971268"/>
            <a:ext cx="6072776" cy="3811740"/>
          </a:xfrm>
        </p:spPr>
        <p:txBody>
          <a:bodyPr vert="horz" lIns="91440" tIns="45720" rIns="91440" bIns="45720" rtlCol="0" anchor="ctr">
            <a:normAutofit/>
          </a:bodyPr>
          <a:lstStyle/>
          <a:p>
            <a:pPr>
              <a:lnSpc>
                <a:spcPct val="90000"/>
              </a:lnSpc>
              <a:buFont typeface="Wingdings 3" charset="2"/>
              <a:buChar char=""/>
            </a:pPr>
            <a:r>
              <a:rPr lang="en-US" sz="1700" dirty="0">
                <a:solidFill>
                  <a:srgbClr val="FFFFFF"/>
                </a:solidFill>
              </a:rPr>
              <a:t>A professional looking website that promotes more of the lifestyle not adult content, with profiles written elegantly to focus on interests, personalities and experiences. With clear terms of “companionship only” their will also be secure booking/ inquiry forms. I will push the business using mainstream platforms like, </a:t>
            </a:r>
            <a:r>
              <a:rPr lang="en-US" sz="1700" dirty="0" err="1">
                <a:solidFill>
                  <a:srgbClr val="FFFFFF"/>
                </a:solidFill>
              </a:rPr>
              <a:t>facebook</a:t>
            </a:r>
            <a:r>
              <a:rPr lang="en-US" sz="1700" dirty="0">
                <a:solidFill>
                  <a:srgbClr val="FFFFFF"/>
                </a:solidFill>
              </a:rPr>
              <a:t>, </a:t>
            </a:r>
            <a:r>
              <a:rPr lang="en-US" sz="1700" dirty="0" err="1">
                <a:solidFill>
                  <a:srgbClr val="FFFFFF"/>
                </a:solidFill>
              </a:rPr>
              <a:t>tiktok</a:t>
            </a:r>
            <a:r>
              <a:rPr lang="en-US" sz="1700" dirty="0">
                <a:solidFill>
                  <a:srgbClr val="FFFFFF"/>
                </a:solidFill>
              </a:rPr>
              <a:t> and Instagram to promote the luxurious lifestyle. LinkedIn for networking targeting event companionship. I would like to launch an App where access is quicker and more up to date with the modern world of today. In the future when the business accumulates more clients, I would like to open some “Members Only” clubs around local areas with hopes to have some worldwide where members can come to </a:t>
            </a:r>
            <a:r>
              <a:rPr lang="en-US" sz="1700" dirty="0" err="1">
                <a:solidFill>
                  <a:srgbClr val="FFFFFF"/>
                </a:solidFill>
              </a:rPr>
              <a:t>socialise</a:t>
            </a:r>
            <a:r>
              <a:rPr lang="en-US" sz="1700" dirty="0">
                <a:solidFill>
                  <a:srgbClr val="FFFFFF"/>
                </a:solidFill>
              </a:rPr>
              <a:t> and relax with discreteness.</a:t>
            </a:r>
          </a:p>
        </p:txBody>
      </p:sp>
    </p:spTree>
    <p:extLst>
      <p:ext uri="{BB962C8B-B14F-4D97-AF65-F5344CB8AC3E}">
        <p14:creationId xmlns:p14="http://schemas.microsoft.com/office/powerpoint/2010/main" val="326953681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2" name="Rectangle 2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Close-up of several british currency notes&#10;&#10;AI-generated content may be incorrect.">
            <a:extLst>
              <a:ext uri="{FF2B5EF4-FFF2-40B4-BE49-F238E27FC236}">
                <a16:creationId xmlns:a16="http://schemas.microsoft.com/office/drawing/2014/main" id="{0856E4BF-BC40-B4C0-F859-5C4D06E806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885" r="1" b="24826"/>
          <a:stretch>
            <a:fillRect/>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8"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A151F70C-708C-BBBD-F26C-102068BC6992}"/>
              </a:ext>
            </a:extLst>
          </p:cNvPr>
          <p:cNvSpPr>
            <a:spLocks noGrp="1"/>
          </p:cNvSpPr>
          <p:nvPr>
            <p:ph type="title"/>
          </p:nvPr>
        </p:nvSpPr>
        <p:spPr>
          <a:xfrm>
            <a:off x="1154955" y="4110824"/>
            <a:ext cx="5015258" cy="1908975"/>
          </a:xfrm>
        </p:spPr>
        <p:txBody>
          <a:bodyPr vert="horz" lIns="91440" tIns="45720" rIns="91440" bIns="45720" rtlCol="0" anchor="ctr">
            <a:normAutofit/>
          </a:bodyPr>
          <a:lstStyle/>
          <a:p>
            <a:r>
              <a:rPr lang="en-US" sz="3600">
                <a:solidFill>
                  <a:schemeClr val="tx1"/>
                </a:solidFill>
              </a:rPr>
              <a:t>Funding </a:t>
            </a:r>
          </a:p>
        </p:txBody>
      </p:sp>
      <p:sp>
        <p:nvSpPr>
          <p:cNvPr id="3" name="Text Placeholder 2">
            <a:extLst>
              <a:ext uri="{FF2B5EF4-FFF2-40B4-BE49-F238E27FC236}">
                <a16:creationId xmlns:a16="http://schemas.microsoft.com/office/drawing/2014/main" id="{CE3375D0-4D4A-9E6E-F6D7-60FEFA8CC15D}"/>
              </a:ext>
            </a:extLst>
          </p:cNvPr>
          <p:cNvSpPr>
            <a:spLocks noGrp="1"/>
          </p:cNvSpPr>
          <p:nvPr>
            <p:ph type="body" sz="half" idx="2"/>
          </p:nvPr>
        </p:nvSpPr>
        <p:spPr>
          <a:xfrm>
            <a:off x="6375894" y="4110824"/>
            <a:ext cx="4772509" cy="1908976"/>
          </a:xfrm>
        </p:spPr>
        <p:txBody>
          <a:bodyPr vert="horz" lIns="91440" tIns="45720" rIns="91440" bIns="45720" rtlCol="0" anchor="ctr">
            <a:normAutofit/>
          </a:bodyPr>
          <a:lstStyle/>
          <a:p>
            <a:pPr>
              <a:lnSpc>
                <a:spcPct val="90000"/>
              </a:lnSpc>
              <a:buFont typeface="Wingdings 3" charset="2"/>
              <a:buChar char=""/>
            </a:pPr>
            <a:r>
              <a:rPr lang="en-US" sz="1100" dirty="0">
                <a:solidFill>
                  <a:schemeClr val="tx1"/>
                </a:solidFill>
              </a:rPr>
              <a:t>The business loan is immediate access to capital with no equity, so you don’t have to give up ownership or shares in the company. Also, by making repayments on time will build up your credit score.</a:t>
            </a:r>
          </a:p>
          <a:p>
            <a:pPr>
              <a:lnSpc>
                <a:spcPct val="90000"/>
              </a:lnSpc>
              <a:buFont typeface="Wingdings 3" charset="2"/>
              <a:buChar char=""/>
            </a:pPr>
            <a:r>
              <a:rPr lang="en-US" sz="1100" dirty="0">
                <a:solidFill>
                  <a:schemeClr val="tx1"/>
                </a:solidFill>
              </a:rPr>
              <a:t>The benefits of borrowing off family makes the repayments flexible, the interest rates could be free or lower than borrowing from a bank. They may also a agree to a lower return on their investment.</a:t>
            </a:r>
          </a:p>
          <a:p>
            <a:pPr>
              <a:lnSpc>
                <a:spcPct val="90000"/>
              </a:lnSpc>
              <a:buFont typeface="Wingdings 3" charset="2"/>
              <a:buChar char=""/>
            </a:pPr>
            <a:r>
              <a:rPr lang="en-US" sz="1100" dirty="0">
                <a:solidFill>
                  <a:schemeClr val="tx1"/>
                </a:solidFill>
              </a:rPr>
              <a:t>By using some of my saving will give me 100% of the profits and increase in value of the business.</a:t>
            </a:r>
          </a:p>
          <a:p>
            <a:pPr>
              <a:lnSpc>
                <a:spcPct val="90000"/>
              </a:lnSpc>
              <a:buFont typeface="Wingdings 3" charset="2"/>
              <a:buChar char=""/>
            </a:pPr>
            <a:endParaRPr lang="en-US" sz="1100" dirty="0">
              <a:solidFill>
                <a:schemeClr val="tx1"/>
              </a:solidFill>
            </a:endParaRPr>
          </a:p>
        </p:txBody>
      </p:sp>
      <p:sp>
        <p:nvSpPr>
          <p:cNvPr id="6" name="TextBox 5">
            <a:extLst>
              <a:ext uri="{FF2B5EF4-FFF2-40B4-BE49-F238E27FC236}">
                <a16:creationId xmlns:a16="http://schemas.microsoft.com/office/drawing/2014/main" id="{1F7567CA-22DA-E6A1-9C41-D69403A8DF9A}"/>
              </a:ext>
            </a:extLst>
          </p:cNvPr>
          <p:cNvSpPr txBox="1"/>
          <p:nvPr/>
        </p:nvSpPr>
        <p:spPr>
          <a:xfrm>
            <a:off x="951145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howardlake/455076110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2340506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8"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 name="Rectangle 19">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6" name="Freeform: Shape 25">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8"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54D35337-1B81-4C06-B977-C9D9450B8142}"/>
              </a:ext>
            </a:extLst>
          </p:cNvPr>
          <p:cNvSpPr>
            <a:spLocks noGrp="1"/>
          </p:cNvSpPr>
          <p:nvPr>
            <p:ph type="title"/>
          </p:nvPr>
        </p:nvSpPr>
        <p:spPr>
          <a:xfrm>
            <a:off x="639098" y="629265"/>
            <a:ext cx="5132438" cy="1622322"/>
          </a:xfrm>
        </p:spPr>
        <p:txBody>
          <a:bodyPr vert="horz" lIns="91440" tIns="45720" rIns="91440" bIns="45720" rtlCol="0" anchor="ctr">
            <a:normAutofit/>
          </a:bodyPr>
          <a:lstStyle/>
          <a:p>
            <a:r>
              <a:rPr lang="en-US" sz="3600" b="0" i="0" kern="1200">
                <a:solidFill>
                  <a:srgbClr val="EBEBEB"/>
                </a:solidFill>
                <a:latin typeface="+mj-lt"/>
                <a:ea typeface="+mj-ea"/>
                <a:cs typeface="+mj-cs"/>
              </a:rPr>
              <a:t>Cash flow </a:t>
            </a:r>
          </a:p>
        </p:txBody>
      </p:sp>
      <p:sp>
        <p:nvSpPr>
          <p:cNvPr id="30" name="Rectangle 29">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4743926C-43D6-2FCB-D693-F3FFE55FFADC}"/>
              </a:ext>
            </a:extLst>
          </p:cNvPr>
          <p:cNvSpPr>
            <a:spLocks noGrp="1"/>
          </p:cNvSpPr>
          <p:nvPr>
            <p:ph type="body" sz="half" idx="2"/>
          </p:nvPr>
        </p:nvSpPr>
        <p:spPr>
          <a:xfrm>
            <a:off x="631027" y="1802778"/>
            <a:ext cx="5132439" cy="3811742"/>
          </a:xfrm>
        </p:spPr>
        <p:txBody>
          <a:bodyPr vert="horz" lIns="91440" tIns="45720" rIns="91440" bIns="45720" rtlCol="0" anchor="ctr">
            <a:normAutofit/>
          </a:bodyPr>
          <a:lstStyle/>
          <a:p>
            <a:pPr>
              <a:buFont typeface="Wingdings 3" charset="2"/>
              <a:buChar char=""/>
            </a:pPr>
            <a:r>
              <a:rPr lang="en-GB" dirty="0">
                <a:solidFill>
                  <a:srgbClr val="FFFFFF"/>
                </a:solidFill>
                <a:latin typeface="Arial" panose="020B0604020202020204" pitchFamily="34" charset="0"/>
                <a:cs typeface="Arial" panose="020B0604020202020204" pitchFamily="34" charset="0"/>
              </a:rPr>
              <a:t>The main start up structure will be ensuring the legal cost are set up in the first month of business. That advertising and marketing is prioritised to boost visibility and custom. And making sure that staff and clients are paid on time. So I reckon £40,000 will be enough to get started and cover all cost and legal fees for the first month.</a:t>
            </a:r>
            <a:endParaRPr lang="en-US" dirty="0">
              <a:solidFill>
                <a:srgbClr val="FFFFFF"/>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CB608D8F-6FCB-BAB5-BE58-8557808F5DC1}"/>
              </a:ext>
            </a:extLst>
          </p:cNvPr>
          <p:cNvGraphicFramePr>
            <a:graphicFrameLocks noGrp="1"/>
          </p:cNvGraphicFramePr>
          <p:nvPr>
            <p:extLst>
              <p:ext uri="{D42A27DB-BD31-4B8C-83A1-F6EECF244321}">
                <p14:modId xmlns:p14="http://schemas.microsoft.com/office/powerpoint/2010/main" val="272100125"/>
              </p:ext>
            </p:extLst>
          </p:nvPr>
        </p:nvGraphicFramePr>
        <p:xfrm>
          <a:off x="6714836" y="1620086"/>
          <a:ext cx="4828708" cy="4291584"/>
        </p:xfrm>
        <a:graphic>
          <a:graphicData uri="http://schemas.openxmlformats.org/drawingml/2006/table">
            <a:tbl>
              <a:tblPr firstRow="1" firstCol="1" bandRow="1">
                <a:tableStyleId>{5C22544A-7EE6-4342-B048-85BDC9FD1C3A}</a:tableStyleId>
              </a:tblPr>
              <a:tblGrid>
                <a:gridCol w="3520748">
                  <a:extLst>
                    <a:ext uri="{9D8B030D-6E8A-4147-A177-3AD203B41FA5}">
                      <a16:colId xmlns:a16="http://schemas.microsoft.com/office/drawing/2014/main" val="1175312632"/>
                    </a:ext>
                  </a:extLst>
                </a:gridCol>
                <a:gridCol w="1307960">
                  <a:extLst>
                    <a:ext uri="{9D8B030D-6E8A-4147-A177-3AD203B41FA5}">
                      <a16:colId xmlns:a16="http://schemas.microsoft.com/office/drawing/2014/main" val="91257792"/>
                    </a:ext>
                  </a:extLst>
                </a:gridCol>
              </a:tblGrid>
              <a:tr h="454427">
                <a:tc>
                  <a:txBody>
                    <a:bodyPr/>
                    <a:lstStyle/>
                    <a:p>
                      <a:pPr algn="ctr">
                        <a:lnSpc>
                          <a:spcPct val="115000"/>
                        </a:lnSpc>
                        <a:spcAft>
                          <a:spcPts val="800"/>
                        </a:spcAft>
                        <a:buNone/>
                      </a:pPr>
                      <a:r>
                        <a:rPr lang="en-GB" sz="2300" kern="100">
                          <a:effectLst/>
                        </a:rPr>
                        <a:t>Utilities </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a:effectLst/>
                        </a:rPr>
                        <a:t>2,000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3994222012"/>
                  </a:ext>
                </a:extLst>
              </a:tr>
              <a:tr h="454427">
                <a:tc>
                  <a:txBody>
                    <a:bodyPr/>
                    <a:lstStyle/>
                    <a:p>
                      <a:pPr algn="ctr">
                        <a:lnSpc>
                          <a:spcPct val="115000"/>
                        </a:lnSpc>
                        <a:spcAft>
                          <a:spcPts val="800"/>
                        </a:spcAft>
                        <a:buNone/>
                      </a:pPr>
                      <a:r>
                        <a:rPr lang="en-GB" sz="2300" kern="100">
                          <a:effectLst/>
                        </a:rPr>
                        <a:t>Business rates</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a:effectLst/>
                        </a:rPr>
                        <a:t>4,000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2237827525"/>
                  </a:ext>
                </a:extLst>
              </a:tr>
              <a:tr h="454427">
                <a:tc>
                  <a:txBody>
                    <a:bodyPr/>
                    <a:lstStyle/>
                    <a:p>
                      <a:pPr algn="ctr">
                        <a:lnSpc>
                          <a:spcPct val="115000"/>
                        </a:lnSpc>
                        <a:spcAft>
                          <a:spcPts val="800"/>
                        </a:spcAft>
                        <a:buNone/>
                      </a:pPr>
                      <a:r>
                        <a:rPr lang="en-GB" sz="2300" kern="100">
                          <a:effectLst/>
                        </a:rPr>
                        <a:t>Marketing/advertising</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a:effectLst/>
                        </a:rPr>
                        <a:t>6,000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323301743"/>
                  </a:ext>
                </a:extLst>
              </a:tr>
              <a:tr h="454427">
                <a:tc>
                  <a:txBody>
                    <a:bodyPr/>
                    <a:lstStyle/>
                    <a:p>
                      <a:pPr algn="ctr">
                        <a:lnSpc>
                          <a:spcPct val="115000"/>
                        </a:lnSpc>
                        <a:spcAft>
                          <a:spcPts val="800"/>
                        </a:spcAft>
                        <a:buNone/>
                      </a:pPr>
                      <a:r>
                        <a:rPr lang="en-GB" sz="2300" kern="100">
                          <a:effectLst/>
                        </a:rPr>
                        <a:t>My wages</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a:effectLst/>
                        </a:rPr>
                        <a:t>18,000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544978506"/>
                  </a:ext>
                </a:extLst>
              </a:tr>
              <a:tr h="454427">
                <a:tc>
                  <a:txBody>
                    <a:bodyPr/>
                    <a:lstStyle/>
                    <a:p>
                      <a:pPr algn="ctr">
                        <a:lnSpc>
                          <a:spcPct val="115000"/>
                        </a:lnSpc>
                        <a:spcAft>
                          <a:spcPts val="800"/>
                        </a:spcAft>
                        <a:buNone/>
                      </a:pPr>
                      <a:r>
                        <a:rPr lang="en-GB" sz="2300" kern="100">
                          <a:effectLst/>
                        </a:rPr>
                        <a:t>Staff wages</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a:effectLst/>
                        </a:rPr>
                        <a:t>20,000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3883727248"/>
                  </a:ext>
                </a:extLst>
              </a:tr>
              <a:tr h="454427">
                <a:tc>
                  <a:txBody>
                    <a:bodyPr/>
                    <a:lstStyle/>
                    <a:p>
                      <a:pPr algn="ctr">
                        <a:lnSpc>
                          <a:spcPct val="115000"/>
                        </a:lnSpc>
                        <a:spcAft>
                          <a:spcPts val="800"/>
                        </a:spcAft>
                        <a:buNone/>
                      </a:pPr>
                      <a:r>
                        <a:rPr lang="en-GB" sz="2300" kern="100">
                          <a:effectLst/>
                        </a:rPr>
                        <a:t>Insurance and legal cost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a:effectLst/>
                        </a:rPr>
                        <a:t>10,000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3640805750"/>
                  </a:ext>
                </a:extLst>
              </a:tr>
              <a:tr h="454427">
                <a:tc>
                  <a:txBody>
                    <a:bodyPr/>
                    <a:lstStyle/>
                    <a:p>
                      <a:pPr algn="ctr">
                        <a:lnSpc>
                          <a:spcPct val="115000"/>
                        </a:lnSpc>
                        <a:spcAft>
                          <a:spcPts val="800"/>
                        </a:spcAft>
                        <a:buNone/>
                      </a:pPr>
                      <a:r>
                        <a:rPr lang="en-GB" sz="2300" kern="100">
                          <a:effectLst/>
                        </a:rPr>
                        <a:t>Telephone, internet, App</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a:effectLst/>
                        </a:rPr>
                        <a:t>10,000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1122296026"/>
                  </a:ext>
                </a:extLst>
              </a:tr>
              <a:tr h="454427">
                <a:tc>
                  <a:txBody>
                    <a:bodyPr/>
                    <a:lstStyle/>
                    <a:p>
                      <a:pPr algn="ctr">
                        <a:lnSpc>
                          <a:spcPct val="115000"/>
                        </a:lnSpc>
                        <a:spcAft>
                          <a:spcPts val="800"/>
                        </a:spcAft>
                        <a:buNone/>
                      </a:pPr>
                      <a:r>
                        <a:rPr lang="en-GB" sz="2300" kern="100">
                          <a:effectLst/>
                        </a:rPr>
                        <a:t>Total </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tc>
                  <a:txBody>
                    <a:bodyPr/>
                    <a:lstStyle/>
                    <a:p>
                      <a:pPr algn="ctr">
                        <a:lnSpc>
                          <a:spcPct val="115000"/>
                        </a:lnSpc>
                        <a:spcAft>
                          <a:spcPts val="800"/>
                        </a:spcAft>
                        <a:buNone/>
                      </a:pPr>
                      <a:r>
                        <a:rPr lang="en-GB" sz="2300" kern="100" dirty="0">
                          <a:effectLst/>
                        </a:rPr>
                        <a:t>70,000</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5618" marR="115618" marT="0" marB="0"/>
                </a:tc>
                <a:extLst>
                  <a:ext uri="{0D108BD9-81ED-4DB2-BD59-A6C34878D82A}">
                    <a16:rowId xmlns:a16="http://schemas.microsoft.com/office/drawing/2014/main" val="3683250102"/>
                  </a:ext>
                </a:extLst>
              </a:tr>
            </a:tbl>
          </a:graphicData>
        </a:graphic>
      </p:graphicFrame>
    </p:spTree>
    <p:extLst>
      <p:ext uri="{BB962C8B-B14F-4D97-AF65-F5344CB8AC3E}">
        <p14:creationId xmlns:p14="http://schemas.microsoft.com/office/powerpoint/2010/main" val="177070896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DE5F-B678-AE17-2396-EEC409E0B474}"/>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a:t>
            </a:r>
          </a:p>
        </p:txBody>
      </p:sp>
      <p:sp>
        <p:nvSpPr>
          <p:cNvPr id="3" name="Text Placeholder 2">
            <a:extLst>
              <a:ext uri="{FF2B5EF4-FFF2-40B4-BE49-F238E27FC236}">
                <a16:creationId xmlns:a16="http://schemas.microsoft.com/office/drawing/2014/main" id="{8577A70C-4B1F-6F2B-3BDD-EA1F74B272AB}"/>
              </a:ext>
            </a:extLst>
          </p:cNvPr>
          <p:cNvSpPr>
            <a:spLocks noGrp="1"/>
          </p:cNvSpPr>
          <p:nvPr>
            <p:ph type="body" sz="half" idx="2"/>
          </p:nvPr>
        </p:nvSpPr>
        <p:spPr/>
        <p:txBody>
          <a:bodyPr/>
          <a:lstStyle/>
          <a:p>
            <a:r>
              <a:rPr lang="en-GB" dirty="0"/>
              <a:t>http://www.girlslondon.co.uk/blog/whatareescorts 2025</a:t>
            </a:r>
          </a:p>
          <a:p>
            <a:r>
              <a:rPr lang="en-GB" dirty="0"/>
              <a:t>http://www.cherrygirls.co.uk</a:t>
            </a:r>
          </a:p>
          <a:p>
            <a:r>
              <a:rPr lang="en-GB" dirty="0"/>
              <a:t>http://www.yougov.com</a:t>
            </a:r>
          </a:p>
          <a:p>
            <a:endParaRPr lang="en-GB" dirty="0"/>
          </a:p>
          <a:p>
            <a:endParaRPr lang="en-GB" dirty="0"/>
          </a:p>
        </p:txBody>
      </p:sp>
    </p:spTree>
    <p:extLst>
      <p:ext uri="{BB962C8B-B14F-4D97-AF65-F5344CB8AC3E}">
        <p14:creationId xmlns:p14="http://schemas.microsoft.com/office/powerpoint/2010/main" val="16765751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TM02900722[[fn=Ion Boardroom]]</Template>
  <TotalTime>165</TotalTime>
  <Words>1534</Words>
  <Application>Microsoft Office PowerPoint</Application>
  <PresentationFormat>Widescreen</PresentationFormat>
  <Paragraphs>97</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Century Gothic</vt:lpstr>
      <vt:lpstr>Wingdings 3</vt:lpstr>
      <vt:lpstr>Ion Boardroom</vt:lpstr>
      <vt:lpstr>Certificate in Higher Education Business Skills for the Workplace. Enterprise and Entrepreneurship LCLM4006 Individual presentation pitch</vt:lpstr>
      <vt:lpstr>Content Page</vt:lpstr>
      <vt:lpstr>PowerPoint Presentation</vt:lpstr>
      <vt:lpstr>Overview  “Courtney’s- Where Elegance meets discretion”</vt:lpstr>
      <vt:lpstr>Services </vt:lpstr>
      <vt:lpstr>Legal format</vt:lpstr>
      <vt:lpstr>Management Structure </vt:lpstr>
      <vt:lpstr>PESTEL ANAYLSIS </vt:lpstr>
      <vt:lpstr>PESTEL ANAYLSIS</vt:lpstr>
      <vt:lpstr>PESTEL ANAYLSIS</vt:lpstr>
      <vt:lpstr>PESTEL ANAYLSIS</vt:lpstr>
      <vt:lpstr>PESTEL ANAYLSIS</vt:lpstr>
      <vt:lpstr>Marketing Stratergies</vt:lpstr>
      <vt:lpstr>Funding </vt:lpstr>
      <vt:lpstr>Cash flow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 Hibbert (2428717)</dc:creator>
  <cp:lastModifiedBy>Jade Hibbert (2428717)</cp:lastModifiedBy>
  <cp:revision>1</cp:revision>
  <dcterms:created xsi:type="dcterms:W3CDTF">2025-11-03T14:58:01Z</dcterms:created>
  <dcterms:modified xsi:type="dcterms:W3CDTF">2025-11-03T17:43:39Z</dcterms:modified>
</cp:coreProperties>
</file>