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3" r:id="rId7"/>
    <p:sldId id="264" r:id="rId8"/>
    <p:sldId id="265" r:id="rId9"/>
    <p:sldId id="266" r:id="rId10"/>
    <p:sldId id="267" r:id="rId11"/>
    <p:sldId id="268" r:id="rId12"/>
    <p:sldId id="273" r:id="rId13"/>
    <p:sldId id="269" r:id="rId14"/>
    <p:sldId id="270" r:id="rId15"/>
    <p:sldId id="271" r:id="rId16"/>
    <p:sldId id="272" r:id="rId17"/>
    <p:sldId id="274" r:id="rId18"/>
    <p:sldId id="275" r:id="rId19"/>
    <p:sldId id="276" r:id="rId20"/>
    <p:sldId id="277" r:id="rId21"/>
    <p:sldId id="278" r:id="rId22"/>
    <p:sldId id="279" r:id="rId23"/>
    <p:sldId id="261" r:id="rId24"/>
    <p:sldId id="262"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248"/>
    <p:restoredTop sz="94674"/>
  </p:normalViewPr>
  <p:slideViewPr>
    <p:cSldViewPr snapToGrid="0" snapToObjects="1">
      <p:cViewPr varScale="1">
        <p:scale>
          <a:sx n="106" d="100"/>
          <a:sy n="106" d="100"/>
        </p:scale>
        <p:origin x="126"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55512BC-06AA-5846-9782-B2E35D30AB14}" type="datetimeFigureOut">
              <a:rPr lang="en-GB" smtClean="0"/>
              <a:t>17/08/2017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2654078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5512BC-06AA-5846-9782-B2E35D30AB14}" type="datetimeFigureOut">
              <a:rPr lang="en-GB" smtClean="0"/>
              <a:t>17/08/2017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3864018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55512BC-06AA-5846-9782-B2E35D30AB14}" type="datetimeFigureOut">
              <a:rPr lang="en-GB" smtClean="0"/>
              <a:t>17/08/2017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2647561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55512BC-06AA-5846-9782-B2E35D30AB14}" type="datetimeFigureOut">
              <a:rPr lang="en-GB" smtClean="0"/>
              <a:t>17/08/2017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1709502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55512BC-06AA-5846-9782-B2E35D30AB14}" type="datetimeFigureOut">
              <a:rPr lang="en-GB" smtClean="0"/>
              <a:t>17/08/2017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19752997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55512BC-06AA-5846-9782-B2E35D30AB14}" type="datetimeFigureOut">
              <a:rPr lang="en-GB" smtClean="0"/>
              <a:t>17/08/2017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9131320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55512BC-06AA-5846-9782-B2E35D30AB14}" type="datetimeFigureOut">
              <a:rPr lang="en-GB" smtClean="0"/>
              <a:t>17/08/2017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1092206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55512BC-06AA-5846-9782-B2E35D30AB14}" type="datetimeFigureOut">
              <a:rPr lang="en-GB" smtClean="0"/>
              <a:t>17/08/2017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173888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55512BC-06AA-5846-9782-B2E35D30AB14}" type="datetimeFigureOut">
              <a:rPr lang="en-GB" smtClean="0"/>
              <a:t>17/08/2017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1959704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5512BC-06AA-5846-9782-B2E35D30AB14}" type="datetimeFigureOut">
              <a:rPr lang="en-GB" smtClean="0"/>
              <a:t>17/08/2017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158351054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55512BC-06AA-5846-9782-B2E35D30AB14}" type="datetimeFigureOut">
              <a:rPr lang="en-GB" smtClean="0"/>
              <a:t>17/08/2017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FBAC0ED-3F2A-2D45-AE05-76BF3FE50A0D}" type="slidenum">
              <a:rPr lang="en-GB" smtClean="0"/>
              <a:t>‹#›</a:t>
            </a:fld>
            <a:endParaRPr lang="en-GB"/>
          </a:p>
        </p:txBody>
      </p:sp>
    </p:spTree>
    <p:extLst>
      <p:ext uri="{BB962C8B-B14F-4D97-AF65-F5344CB8AC3E}">
        <p14:creationId xmlns:p14="http://schemas.microsoft.com/office/powerpoint/2010/main" val="2968757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C000"/>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55512BC-06AA-5846-9782-B2E35D30AB14}" type="datetimeFigureOut">
              <a:rPr lang="en-GB" smtClean="0"/>
              <a:t>17/08/2017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FBAC0ED-3F2A-2D45-AE05-76BF3FE50A0D}" type="slidenum">
              <a:rPr lang="en-GB" smtClean="0"/>
              <a:t>‹#›</a:t>
            </a:fld>
            <a:endParaRPr lang="en-GB"/>
          </a:p>
        </p:txBody>
      </p:sp>
    </p:spTree>
    <p:extLst>
      <p:ext uri="{BB962C8B-B14F-4D97-AF65-F5344CB8AC3E}">
        <p14:creationId xmlns:p14="http://schemas.microsoft.com/office/powerpoint/2010/main" val="3078213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kunsthallezurich.ch/sites/default/files/downloads/irigaray-this-sex-which-is-not-one.pdf"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hyperlink" Target="https://www.merriam-webster.com/dictionary/ethics" TargetMode="External"/><Relationship Id="rId3" Type="http://schemas.openxmlformats.org/officeDocument/2006/relationships/hyperlink" Target="https://www.merriam-webster.com/dictionary/culture" TargetMode="External"/><Relationship Id="rId7" Type="http://schemas.openxmlformats.org/officeDocument/2006/relationships/hyperlink" Target="https://www.britannica.com/topic/philosophy" TargetMode="External"/><Relationship Id="rId2" Type="http://schemas.openxmlformats.org/officeDocument/2006/relationships/hyperlink" Target="https://www.britannica.com/topic/Western-philosophy" TargetMode="External"/><Relationship Id="rId1" Type="http://schemas.openxmlformats.org/officeDocument/2006/relationships/slideLayout" Target="../slideLayouts/slideLayout2.xml"/><Relationship Id="rId6" Type="http://schemas.openxmlformats.org/officeDocument/2006/relationships/hyperlink" Target="https://www.britannica.com/topic/political-philosophy" TargetMode="External"/><Relationship Id="rId11" Type="http://schemas.openxmlformats.org/officeDocument/2006/relationships/hyperlink" Target="https://www.merriam-webster.com/dictionary/ethical" TargetMode="External"/><Relationship Id="rId5" Type="http://schemas.openxmlformats.org/officeDocument/2006/relationships/hyperlink" Target="https://www.britannica.com/topic/religion" TargetMode="External"/><Relationship Id="rId10" Type="http://schemas.openxmlformats.org/officeDocument/2006/relationships/hyperlink" Target="https://www.merriam-webster.com/dictionary/comprising" TargetMode="External"/><Relationship Id="rId4" Type="http://schemas.openxmlformats.org/officeDocument/2006/relationships/hyperlink" Target="https://www.merriam-webster.com/dictionary/cultivates" TargetMode="External"/><Relationship Id="rId9" Type="http://schemas.openxmlformats.org/officeDocument/2006/relationships/hyperlink" Target="https://www.merriam-webster.com/dictionary/justice"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muse.jhu.edu/book/12681"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s://scholarship.tricolib.brynmawr.edu/bitstream/handle/10066/9067/2012LiebermanA_thesis.pdf?sequence=1"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scholarsbank.uoregon.edu/xmlui/bitstream/handle/1794/11542/Jones_Emma_Reed_phd2011sp.pdf"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err="1" smtClean="0"/>
              <a:t>Luce</a:t>
            </a:r>
            <a:r>
              <a:rPr lang="en-GB" dirty="0" smtClean="0"/>
              <a:t> </a:t>
            </a:r>
            <a:r>
              <a:rPr lang="en-GB" dirty="0" err="1" smtClean="0"/>
              <a:t>Iregaray</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9859997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sex which is not one.</a:t>
            </a:r>
            <a:endParaRPr lang="en-GB" dirty="0"/>
          </a:p>
        </p:txBody>
      </p:sp>
      <p:sp>
        <p:nvSpPr>
          <p:cNvPr id="3" name="Content Placeholder 2"/>
          <p:cNvSpPr>
            <a:spLocks noGrp="1"/>
          </p:cNvSpPr>
          <p:nvPr>
            <p:ph idx="1"/>
          </p:nvPr>
        </p:nvSpPr>
        <p:spPr/>
        <p:txBody>
          <a:bodyPr/>
          <a:lstStyle/>
          <a:p>
            <a:endParaRPr lang="en-GB" dirty="0" smtClean="0">
              <a:hlinkClick r:id="rId2"/>
            </a:endParaRPr>
          </a:p>
          <a:p>
            <a:r>
              <a:rPr lang="en-GB" dirty="0" smtClean="0">
                <a:hlinkClick r:id="rId2"/>
              </a:rPr>
              <a:t>http://kunsthallezurich.ch/sites/default/files/downloads/irigaray-this-sex-which-is-not-one.pdf</a:t>
            </a:r>
            <a:endParaRPr lang="en-GB" dirty="0" smtClean="0"/>
          </a:p>
        </p:txBody>
      </p:sp>
    </p:spTree>
    <p:extLst>
      <p:ext uri="{BB962C8B-B14F-4D97-AF65-F5344CB8AC3E}">
        <p14:creationId xmlns:p14="http://schemas.microsoft.com/office/powerpoint/2010/main" val="1585565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https://</a:t>
            </a:r>
            <a:r>
              <a:rPr lang="en-GB" dirty="0" err="1" smtClean="0"/>
              <a:t>www.britannica.com</a:t>
            </a:r>
            <a:r>
              <a:rPr lang="en-GB" dirty="0" smtClean="0"/>
              <a:t>/biography/</a:t>
            </a:r>
            <a:r>
              <a:rPr lang="en-GB" dirty="0" err="1" smtClean="0"/>
              <a:t>Luce-Irigaray</a:t>
            </a:r>
            <a:endParaRPr lang="en-GB" dirty="0"/>
          </a:p>
        </p:txBody>
      </p:sp>
      <p:sp>
        <p:nvSpPr>
          <p:cNvPr id="3" name="Content Placeholder 2"/>
          <p:cNvSpPr>
            <a:spLocks noGrp="1"/>
          </p:cNvSpPr>
          <p:nvPr>
            <p:ph idx="1"/>
          </p:nvPr>
        </p:nvSpPr>
        <p:spPr/>
        <p:txBody>
          <a:bodyPr>
            <a:normAutofit fontScale="85000" lnSpcReduction="10000"/>
          </a:bodyPr>
          <a:lstStyle/>
          <a:p>
            <a:r>
              <a:rPr lang="en-US" dirty="0" err="1"/>
              <a:t>Irigaray</a:t>
            </a:r>
            <a:r>
              <a:rPr lang="en-US" dirty="0"/>
              <a:t> was best known for her theory of “sexual difference,” according to which the supposedly sexless notion of the subject, or ego, in </a:t>
            </a:r>
            <a:r>
              <a:rPr lang="en-US" u="sng" dirty="0">
                <a:hlinkClick r:id="rId2"/>
              </a:rPr>
              <a:t>Western philosophy</a:t>
            </a:r>
            <a:r>
              <a:rPr lang="en-US" dirty="0"/>
              <a:t> and psychoanalytic theory subtly reflects the interests and perspectives of men, while women are associated with the </a:t>
            </a:r>
            <a:r>
              <a:rPr lang="en-US" dirty="0" err="1"/>
              <a:t>nonsubject</a:t>
            </a:r>
            <a:r>
              <a:rPr lang="en-US" dirty="0"/>
              <a:t> (the Other) or with matter and nature. She argued that there is no authentic heterosexuality in Western </a:t>
            </a:r>
            <a:r>
              <a:rPr lang="en-US" u="sng" dirty="0">
                <a:hlinkClick r:id="rId3"/>
              </a:rPr>
              <a:t>culture</a:t>
            </a:r>
            <a:r>
              <a:rPr lang="en-US" dirty="0"/>
              <a:t>, because the culture represents or </a:t>
            </a:r>
            <a:r>
              <a:rPr lang="en-US" u="sng" dirty="0">
                <a:hlinkClick r:id="rId4"/>
              </a:rPr>
              <a:t>cultivates</a:t>
            </a:r>
            <a:r>
              <a:rPr lang="en-US" dirty="0"/>
              <a:t> only a male subject, not a female one, particularly in the domains of law, </a:t>
            </a:r>
            <a:r>
              <a:rPr lang="en-US" u="sng" dirty="0">
                <a:hlinkClick r:id="rId5"/>
              </a:rPr>
              <a:t>religion</a:t>
            </a:r>
            <a:r>
              <a:rPr lang="en-US" dirty="0"/>
              <a:t>, </a:t>
            </a:r>
            <a:r>
              <a:rPr lang="en-US" u="sng" dirty="0">
                <a:hlinkClick r:id="rId6"/>
              </a:rPr>
              <a:t>political theory</a:t>
            </a:r>
            <a:r>
              <a:rPr lang="en-US" dirty="0"/>
              <a:t>, </a:t>
            </a:r>
            <a:r>
              <a:rPr lang="en-US" u="sng" dirty="0">
                <a:hlinkClick r:id="rId7"/>
              </a:rPr>
              <a:t>philosophy</a:t>
            </a:r>
            <a:r>
              <a:rPr lang="en-US" dirty="0"/>
              <a:t>, and art. </a:t>
            </a:r>
            <a:r>
              <a:rPr lang="en-US" dirty="0" err="1"/>
              <a:t>Irigaray’s</a:t>
            </a:r>
            <a:r>
              <a:rPr lang="en-US" dirty="0"/>
              <a:t> project was to introduce into this philosophical heritage two sexed subjects and to call for the development of a culture and an </a:t>
            </a:r>
            <a:r>
              <a:rPr lang="en-US" u="sng" dirty="0" err="1">
                <a:hlinkClick r:id="rId8"/>
              </a:rPr>
              <a:t>ethics</a:t>
            </a:r>
            <a:r>
              <a:rPr lang="en-US" dirty="0" err="1"/>
              <a:t>that</a:t>
            </a:r>
            <a:r>
              <a:rPr lang="en-US" dirty="0"/>
              <a:t> would do </a:t>
            </a:r>
            <a:r>
              <a:rPr lang="en-US" u="sng" dirty="0">
                <a:hlinkClick r:id="rId9"/>
              </a:rPr>
              <a:t>justice</a:t>
            </a:r>
            <a:r>
              <a:rPr lang="en-US" dirty="0"/>
              <a:t> to both. She conceived of her work as </a:t>
            </a:r>
            <a:r>
              <a:rPr lang="en-US" u="sng" dirty="0">
                <a:hlinkClick r:id="rId10"/>
              </a:rPr>
              <a:t>comprising</a:t>
            </a:r>
            <a:r>
              <a:rPr lang="en-US" dirty="0"/>
              <a:t> three phases: the first phase demonstrates the masculine perspective that has dominated Western discourse; the second sketches possibilities for the construction of a feminine subject; and the third aims to develop the social, legal, and </a:t>
            </a:r>
            <a:r>
              <a:rPr lang="en-US" u="sng" dirty="0">
                <a:hlinkClick r:id="rId11"/>
              </a:rPr>
              <a:t>ethical</a:t>
            </a:r>
            <a:r>
              <a:rPr lang="en-US" dirty="0"/>
              <a:t> conditions necessary for relations between two differently sexed subjects.</a:t>
            </a:r>
            <a:endParaRPr lang="en-GB" dirty="0"/>
          </a:p>
        </p:txBody>
      </p:sp>
    </p:spTree>
    <p:extLst>
      <p:ext uri="{BB962C8B-B14F-4D97-AF65-F5344CB8AC3E}">
        <p14:creationId xmlns:p14="http://schemas.microsoft.com/office/powerpoint/2010/main" val="18548868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Work of Sexual Difference</a:t>
            </a:r>
            <a:endParaRPr lang="en-GB" dirty="0"/>
          </a:p>
        </p:txBody>
      </p:sp>
      <p:sp>
        <p:nvSpPr>
          <p:cNvPr id="3" name="Content Placeholder 2"/>
          <p:cNvSpPr>
            <a:spLocks noGrp="1"/>
          </p:cNvSpPr>
          <p:nvPr>
            <p:ph idx="1"/>
          </p:nvPr>
        </p:nvSpPr>
        <p:spPr/>
        <p:txBody>
          <a:bodyPr/>
          <a:lstStyle/>
          <a:p>
            <a:r>
              <a:rPr lang="en-GB" dirty="0" smtClean="0"/>
              <a:t>http://</a:t>
            </a:r>
            <a:r>
              <a:rPr lang="en-GB" dirty="0" err="1" smtClean="0"/>
              <a:t>www.sunypress.edu</a:t>
            </a:r>
            <a:r>
              <a:rPr lang="en-GB" dirty="0" smtClean="0"/>
              <a:t>/pdf/62282.pdf</a:t>
            </a:r>
            <a:endParaRPr lang="en-GB" dirty="0"/>
          </a:p>
        </p:txBody>
      </p:sp>
    </p:spTree>
    <p:extLst>
      <p:ext uri="{BB962C8B-B14F-4D97-AF65-F5344CB8AC3E}">
        <p14:creationId xmlns:p14="http://schemas.microsoft.com/office/powerpoint/2010/main" val="629659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Thinking With </a:t>
            </a:r>
            <a:r>
              <a:rPr lang="en-GB" dirty="0" err="1" smtClean="0"/>
              <a:t>Iregaray</a:t>
            </a:r>
            <a:endParaRPr lang="en-GB" dirty="0"/>
          </a:p>
        </p:txBody>
      </p:sp>
      <p:sp>
        <p:nvSpPr>
          <p:cNvPr id="3" name="Content Placeholder 2"/>
          <p:cNvSpPr>
            <a:spLocks noGrp="1"/>
          </p:cNvSpPr>
          <p:nvPr>
            <p:ph idx="1"/>
          </p:nvPr>
        </p:nvSpPr>
        <p:spPr/>
        <p:txBody>
          <a:bodyPr/>
          <a:lstStyle/>
          <a:p>
            <a:r>
              <a:rPr lang="en-GB" dirty="0" smtClean="0"/>
              <a:t>Book extracts</a:t>
            </a:r>
          </a:p>
          <a:p>
            <a:r>
              <a:rPr lang="en-GB" dirty="0" smtClean="0">
                <a:hlinkClick r:id="rId2"/>
              </a:rPr>
              <a:t>https://muse.jhu.edu/book/12681</a:t>
            </a:r>
            <a:endParaRPr lang="en-GB" dirty="0" smtClean="0"/>
          </a:p>
          <a:p>
            <a:endParaRPr lang="en-GB" dirty="0"/>
          </a:p>
          <a:p>
            <a:endParaRPr lang="en-GB" dirty="0"/>
          </a:p>
        </p:txBody>
      </p:sp>
    </p:spTree>
    <p:extLst>
      <p:ext uri="{BB962C8B-B14F-4D97-AF65-F5344CB8AC3E}">
        <p14:creationId xmlns:p14="http://schemas.microsoft.com/office/powerpoint/2010/main" val="17069353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Hekman</a:t>
            </a:r>
            <a:r>
              <a:rPr lang="en-GB" dirty="0" smtClean="0"/>
              <a:t>, S. (2014) The Feminine Subject. Polity Press. Amazon e-book.</a:t>
            </a:r>
            <a:endParaRPr lang="en-GB" dirty="0"/>
          </a:p>
        </p:txBody>
      </p:sp>
      <p:sp>
        <p:nvSpPr>
          <p:cNvPr id="3" name="Content Placeholder 2"/>
          <p:cNvSpPr>
            <a:spLocks noGrp="1"/>
          </p:cNvSpPr>
          <p:nvPr>
            <p:ph idx="1"/>
          </p:nvPr>
        </p:nvSpPr>
        <p:spPr/>
        <p:txBody>
          <a:bodyPr>
            <a:normAutofit lnSpcReduction="10000"/>
          </a:bodyPr>
          <a:lstStyle/>
          <a:p>
            <a:r>
              <a:rPr lang="en-GB" dirty="0" smtClean="0"/>
              <a:t>Referred to by many as ‘The Holy Trinity’ of French feminists who followed Beauvoir:</a:t>
            </a:r>
          </a:p>
          <a:p>
            <a:endParaRPr lang="en-GB" dirty="0"/>
          </a:p>
          <a:p>
            <a:r>
              <a:rPr lang="en-GB" dirty="0" err="1" smtClean="0"/>
              <a:t>Luce</a:t>
            </a:r>
            <a:r>
              <a:rPr lang="en-GB" dirty="0" smtClean="0"/>
              <a:t> </a:t>
            </a:r>
            <a:r>
              <a:rPr lang="en-GB" dirty="0" err="1" smtClean="0"/>
              <a:t>Iregaray</a:t>
            </a:r>
            <a:endParaRPr lang="en-GB" dirty="0" smtClean="0"/>
          </a:p>
          <a:p>
            <a:endParaRPr lang="en-GB" dirty="0"/>
          </a:p>
          <a:p>
            <a:r>
              <a:rPr lang="en-GB" dirty="0" smtClean="0"/>
              <a:t>Julia Kristeva</a:t>
            </a:r>
          </a:p>
          <a:p>
            <a:endParaRPr lang="en-GB" dirty="0"/>
          </a:p>
          <a:p>
            <a:r>
              <a:rPr lang="en-GB" dirty="0" smtClean="0"/>
              <a:t>Helena </a:t>
            </a:r>
            <a:r>
              <a:rPr lang="en-GB" dirty="0" err="1" smtClean="0"/>
              <a:t>Cixous</a:t>
            </a:r>
            <a:endParaRPr lang="en-GB" dirty="0" smtClean="0"/>
          </a:p>
          <a:p>
            <a:r>
              <a:rPr lang="en-GB" dirty="0" smtClean="0"/>
              <a:t>(I will refer to them collectively as THT)</a:t>
            </a:r>
          </a:p>
        </p:txBody>
      </p:sp>
    </p:spTree>
    <p:extLst>
      <p:ext uri="{BB962C8B-B14F-4D97-AF65-F5344CB8AC3E}">
        <p14:creationId xmlns:p14="http://schemas.microsoft.com/office/powerpoint/2010/main" val="8868068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problem with Humanism</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The HT felt that </a:t>
            </a:r>
            <a:r>
              <a:rPr lang="en-GB" dirty="0" err="1" smtClean="0"/>
              <a:t>SdB</a:t>
            </a:r>
            <a:r>
              <a:rPr lang="en-GB" dirty="0" smtClean="0"/>
              <a:t> had not gone far enough and that her work had not distanced itself from ‘humanistic’ assumptions. They sought to correct her mistakes around the concept of ‘women’</a:t>
            </a:r>
          </a:p>
          <a:p>
            <a:endParaRPr lang="en-GB" dirty="0"/>
          </a:p>
          <a:p>
            <a:r>
              <a:rPr lang="en-GB" dirty="0" smtClean="0"/>
              <a:t>So what is wrong with Humanism?</a:t>
            </a:r>
          </a:p>
          <a:p>
            <a:endParaRPr lang="en-GB" dirty="0"/>
          </a:p>
          <a:p>
            <a:r>
              <a:rPr lang="en-GB" dirty="0" smtClean="0"/>
              <a:t>Enter the Anti-Humanists – illustrated by ’Saint Foucault’</a:t>
            </a:r>
          </a:p>
          <a:p>
            <a:endParaRPr lang="en-GB" dirty="0"/>
          </a:p>
          <a:p>
            <a:r>
              <a:rPr lang="en-GB" dirty="0" smtClean="0"/>
              <a:t>And objected to her position on Psychoanalysis, which was elevated to a central position in their work. </a:t>
            </a:r>
            <a:r>
              <a:rPr lang="en-GB" dirty="0" err="1" smtClean="0"/>
              <a:t>Iragaray</a:t>
            </a:r>
            <a:r>
              <a:rPr lang="en-GB" dirty="0" smtClean="0"/>
              <a:t> and Kristeva were practicing psychoanalysts.</a:t>
            </a:r>
            <a:endParaRPr lang="en-GB" dirty="0"/>
          </a:p>
        </p:txBody>
      </p:sp>
    </p:spTree>
    <p:extLst>
      <p:ext uri="{BB962C8B-B14F-4D97-AF65-F5344CB8AC3E}">
        <p14:creationId xmlns:p14="http://schemas.microsoft.com/office/powerpoint/2010/main" val="17403093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Yet – continued </a:t>
            </a:r>
            <a:r>
              <a:rPr lang="en-GB" dirty="0" err="1" smtClean="0"/>
              <a:t>SdB</a:t>
            </a:r>
            <a:r>
              <a:rPr lang="en-GB" dirty="0" smtClean="0"/>
              <a:t> new radical approach to “woman”</a:t>
            </a:r>
            <a:endParaRPr lang="en-GB" dirty="0"/>
          </a:p>
        </p:txBody>
      </p:sp>
      <p:sp>
        <p:nvSpPr>
          <p:cNvPr id="3" name="Content Placeholder 2"/>
          <p:cNvSpPr>
            <a:spLocks noGrp="1"/>
          </p:cNvSpPr>
          <p:nvPr>
            <p:ph idx="1"/>
          </p:nvPr>
        </p:nvSpPr>
        <p:spPr/>
        <p:txBody>
          <a:bodyPr>
            <a:normAutofit lnSpcReduction="10000"/>
          </a:bodyPr>
          <a:lstStyle/>
          <a:p>
            <a:r>
              <a:rPr lang="en-GB" dirty="0" smtClean="0"/>
              <a:t>THT had great sympathy with and acknowledgement of </a:t>
            </a:r>
            <a:r>
              <a:rPr lang="en-GB" dirty="0" err="1" smtClean="0"/>
              <a:t>SdB</a:t>
            </a:r>
            <a:r>
              <a:rPr lang="en-GB" dirty="0" smtClean="0"/>
              <a:t> project of the analysis of ‘woman’, with the possibility of bringing into existence a new being/</a:t>
            </a:r>
            <a:r>
              <a:rPr lang="en-GB" b="1" dirty="0" smtClean="0"/>
              <a:t>class</a:t>
            </a:r>
            <a:r>
              <a:rPr lang="en-GB" dirty="0" smtClean="0"/>
              <a:t>, separated from her old </a:t>
            </a:r>
            <a:r>
              <a:rPr lang="en-GB" b="1" dirty="0" smtClean="0"/>
              <a:t>material</a:t>
            </a:r>
            <a:r>
              <a:rPr lang="en-GB" dirty="0" smtClean="0"/>
              <a:t> enslavement of inequality</a:t>
            </a:r>
          </a:p>
          <a:p>
            <a:endParaRPr lang="en-GB" dirty="0"/>
          </a:p>
          <a:p>
            <a:r>
              <a:rPr lang="en-GB" dirty="0" smtClean="0"/>
              <a:t>THT also were influenced by Marxist thought</a:t>
            </a:r>
          </a:p>
          <a:p>
            <a:endParaRPr lang="en-GB" dirty="0"/>
          </a:p>
          <a:p>
            <a:r>
              <a:rPr lang="en-GB" dirty="0" smtClean="0"/>
              <a:t>NB – French Feminists - none were born in France and each of THT were ambivalent about Feminism as Feminists have been ambivalent /at war with them.</a:t>
            </a:r>
            <a:endParaRPr lang="en-GB" dirty="0"/>
          </a:p>
        </p:txBody>
      </p:sp>
    </p:spTree>
    <p:extLst>
      <p:ext uri="{BB962C8B-B14F-4D97-AF65-F5344CB8AC3E}">
        <p14:creationId xmlns:p14="http://schemas.microsoft.com/office/powerpoint/2010/main" val="3488176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THT commonalities</a:t>
            </a:r>
            <a:endParaRPr lang="en-GB" dirty="0"/>
          </a:p>
        </p:txBody>
      </p:sp>
      <p:sp>
        <p:nvSpPr>
          <p:cNvPr id="3" name="Content Placeholder 2"/>
          <p:cNvSpPr>
            <a:spLocks noGrp="1"/>
          </p:cNvSpPr>
          <p:nvPr>
            <p:ph idx="1"/>
          </p:nvPr>
        </p:nvSpPr>
        <p:spPr/>
        <p:txBody>
          <a:bodyPr>
            <a:normAutofit lnSpcReduction="10000"/>
          </a:bodyPr>
          <a:lstStyle/>
          <a:p>
            <a:r>
              <a:rPr lang="en-GB" dirty="0" smtClean="0"/>
              <a:t>All three women follow the then emerging post-</a:t>
            </a:r>
            <a:r>
              <a:rPr lang="en-GB" dirty="0" err="1" smtClean="0"/>
              <a:t>structuralist</a:t>
            </a:r>
            <a:r>
              <a:rPr lang="en-GB" dirty="0" smtClean="0"/>
              <a:t>, deconstruction of the postmodern and follow </a:t>
            </a:r>
            <a:r>
              <a:rPr lang="en-GB" dirty="0" err="1" smtClean="0"/>
              <a:t>SdB</a:t>
            </a:r>
            <a:r>
              <a:rPr lang="en-GB" dirty="0" smtClean="0"/>
              <a:t> in they way that literature is used as a vehicle to articulate political, philosophical and social comment, all three were interested in linguistics.</a:t>
            </a:r>
          </a:p>
          <a:p>
            <a:r>
              <a:rPr lang="en-GB" dirty="0" smtClean="0"/>
              <a:t>Their work can be dense to read!</a:t>
            </a:r>
          </a:p>
          <a:p>
            <a:r>
              <a:rPr lang="en-GB" dirty="0" smtClean="0"/>
              <a:t>Essentially – bottom line commonalities – which agreed with </a:t>
            </a:r>
            <a:r>
              <a:rPr lang="en-GB" dirty="0" err="1" smtClean="0"/>
              <a:t>SdB</a:t>
            </a:r>
            <a:r>
              <a:rPr lang="en-GB" dirty="0" smtClean="0"/>
              <a:t>:</a:t>
            </a:r>
          </a:p>
          <a:p>
            <a:r>
              <a:rPr lang="en-GB" dirty="0" smtClean="0"/>
              <a:t>That western culture is built on phallocentric thinking and leaves no place for a woman to be a subject.</a:t>
            </a:r>
          </a:p>
          <a:p>
            <a:r>
              <a:rPr lang="en-GB" dirty="0" smtClean="0"/>
              <a:t>Question – how many women philosophers can you think of before these women began to write?</a:t>
            </a:r>
          </a:p>
          <a:p>
            <a:endParaRPr lang="en-GB" dirty="0"/>
          </a:p>
        </p:txBody>
      </p:sp>
    </p:spTree>
    <p:extLst>
      <p:ext uri="{BB962C8B-B14F-4D97-AF65-F5344CB8AC3E}">
        <p14:creationId xmlns:p14="http://schemas.microsoft.com/office/powerpoint/2010/main" val="434650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THT ambition</a:t>
            </a:r>
            <a:endParaRPr lang="en-GB" dirty="0"/>
          </a:p>
        </p:txBody>
      </p:sp>
      <p:sp>
        <p:nvSpPr>
          <p:cNvPr id="3" name="Content Placeholder 2"/>
          <p:cNvSpPr>
            <a:spLocks noGrp="1"/>
          </p:cNvSpPr>
          <p:nvPr>
            <p:ph idx="1"/>
          </p:nvPr>
        </p:nvSpPr>
        <p:spPr/>
        <p:txBody>
          <a:bodyPr/>
          <a:lstStyle/>
          <a:p>
            <a:r>
              <a:rPr lang="en-GB" dirty="0" smtClean="0"/>
              <a:t>To create a ‘new history’ as ‘women’ – ‘</a:t>
            </a:r>
            <a:r>
              <a:rPr lang="en-GB" dirty="0" err="1" smtClean="0"/>
              <a:t>hersorty</a:t>
            </a:r>
            <a:r>
              <a:rPr lang="en-GB" dirty="0" smtClean="0"/>
              <a:t>’</a:t>
            </a:r>
          </a:p>
          <a:p>
            <a:endParaRPr lang="en-GB" dirty="0"/>
          </a:p>
          <a:p>
            <a:r>
              <a:rPr lang="en-GB" dirty="0" smtClean="0"/>
              <a:t>Big task and big differences emerge between the trajectory of how to do this.</a:t>
            </a:r>
          </a:p>
          <a:p>
            <a:endParaRPr lang="en-GB" dirty="0"/>
          </a:p>
          <a:p>
            <a:r>
              <a:rPr lang="en-GB" dirty="0" smtClean="0"/>
              <a:t>Against </a:t>
            </a:r>
            <a:r>
              <a:rPr lang="en-GB" dirty="0" err="1" smtClean="0"/>
              <a:t>phallocentricism</a:t>
            </a:r>
            <a:r>
              <a:rPr lang="en-GB" dirty="0" smtClean="0"/>
              <a:t> – but what will be the foundations of the new ’</a:t>
            </a:r>
            <a:r>
              <a:rPr lang="en-GB" dirty="0" err="1" smtClean="0"/>
              <a:t>herstory</a:t>
            </a:r>
            <a:r>
              <a:rPr lang="en-GB" dirty="0" smtClean="0"/>
              <a:t>’?</a:t>
            </a:r>
            <a:endParaRPr lang="en-GB" dirty="0"/>
          </a:p>
        </p:txBody>
      </p:sp>
    </p:spTree>
    <p:extLst>
      <p:ext uri="{BB962C8B-B14F-4D97-AF65-F5344CB8AC3E}">
        <p14:creationId xmlns:p14="http://schemas.microsoft.com/office/powerpoint/2010/main" val="1312123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Biggest Debate of their work - Essentialism</a:t>
            </a:r>
            <a:endParaRPr lang="en-GB" dirty="0"/>
          </a:p>
        </p:txBody>
      </p:sp>
      <p:sp>
        <p:nvSpPr>
          <p:cNvPr id="3" name="Content Placeholder 2"/>
          <p:cNvSpPr>
            <a:spLocks noGrp="1"/>
          </p:cNvSpPr>
          <p:nvPr>
            <p:ph idx="1"/>
          </p:nvPr>
        </p:nvSpPr>
        <p:spPr/>
        <p:txBody>
          <a:bodyPr/>
          <a:lstStyle/>
          <a:p>
            <a:r>
              <a:rPr lang="en-GB" dirty="0" err="1" smtClean="0"/>
              <a:t>Hekman</a:t>
            </a:r>
            <a:r>
              <a:rPr lang="en-GB" dirty="0" smtClean="0"/>
              <a:t> (2014) argues , ‘that their understanding of “woman” is not essentialist but, rather, deconstructs the very notion of essentialism. It, as these theorists clearly state, they are rejecting western thought then they are also, of necessity, rejecting the essentialism which is one of the central pillars of that thought’ (p.30).</a:t>
            </a:r>
          </a:p>
          <a:p>
            <a:endParaRPr lang="en-GB" dirty="0"/>
          </a:p>
        </p:txBody>
      </p:sp>
    </p:spTree>
    <p:extLst>
      <p:ext uri="{BB962C8B-B14F-4D97-AF65-F5344CB8AC3E}">
        <p14:creationId xmlns:p14="http://schemas.microsoft.com/office/powerpoint/2010/main" val="5213989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Foundation to </a:t>
            </a:r>
            <a:r>
              <a:rPr lang="en-GB" dirty="0" err="1" smtClean="0"/>
              <a:t>Iregary’s</a:t>
            </a:r>
            <a:r>
              <a:rPr lang="en-GB" dirty="0" smtClean="0"/>
              <a:t> work</a:t>
            </a:r>
            <a:endParaRPr lang="en-GB" dirty="0"/>
          </a:p>
        </p:txBody>
      </p:sp>
      <p:sp>
        <p:nvSpPr>
          <p:cNvPr id="3" name="Content Placeholder 2"/>
          <p:cNvSpPr>
            <a:spLocks noGrp="1"/>
          </p:cNvSpPr>
          <p:nvPr>
            <p:ph idx="1"/>
          </p:nvPr>
        </p:nvSpPr>
        <p:spPr/>
        <p:txBody>
          <a:bodyPr/>
          <a:lstStyle/>
          <a:p>
            <a:r>
              <a:rPr lang="en-GB" dirty="0" smtClean="0"/>
              <a:t>She sets her work in response to the western philosophical tradition.</a:t>
            </a:r>
          </a:p>
          <a:p>
            <a:r>
              <a:rPr lang="en-GB" dirty="0" smtClean="0"/>
              <a:t>Her work is not an abstracted monologue.</a:t>
            </a:r>
          </a:p>
          <a:p>
            <a:r>
              <a:rPr lang="en-GB" dirty="0" smtClean="0"/>
              <a:t>This is important, I think, and helps to anchor her work in response to what has gone before, so in that sense she is addressing historical limitations of western philosophy.</a:t>
            </a:r>
            <a:endParaRPr lang="en-GB" dirty="0"/>
          </a:p>
        </p:txBody>
      </p:sp>
    </p:spTree>
    <p:extLst>
      <p:ext uri="{BB962C8B-B14F-4D97-AF65-F5344CB8AC3E}">
        <p14:creationId xmlns:p14="http://schemas.microsoft.com/office/powerpoint/2010/main" val="13858396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Luce</a:t>
            </a:r>
            <a:r>
              <a:rPr lang="en-GB" dirty="0" smtClean="0"/>
              <a:t> </a:t>
            </a:r>
            <a:r>
              <a:rPr lang="en-GB" dirty="0" err="1" smtClean="0"/>
              <a:t>Iregaray</a:t>
            </a:r>
            <a:endParaRPr lang="en-GB" dirty="0"/>
          </a:p>
        </p:txBody>
      </p:sp>
      <p:sp>
        <p:nvSpPr>
          <p:cNvPr id="3" name="Content Placeholder 2"/>
          <p:cNvSpPr>
            <a:spLocks noGrp="1"/>
          </p:cNvSpPr>
          <p:nvPr>
            <p:ph idx="1"/>
          </p:nvPr>
        </p:nvSpPr>
        <p:spPr/>
        <p:txBody>
          <a:bodyPr/>
          <a:lstStyle/>
          <a:p>
            <a:r>
              <a:rPr lang="en-GB" dirty="0" smtClean="0"/>
              <a:t>1. A historical review of the major thinkers of western society which has ‘structured’ ‘women’ – from Plato to Freud</a:t>
            </a:r>
            <a:endParaRPr lang="en-GB" dirty="0"/>
          </a:p>
          <a:p>
            <a:r>
              <a:rPr lang="en-GB" dirty="0" err="1" smtClean="0"/>
              <a:t>Hekman</a:t>
            </a:r>
            <a:r>
              <a:rPr lang="en-GB" dirty="0" smtClean="0"/>
              <a:t> – ‘Her answer is always the same: woman is the Other, a void, a lack, a marginalized element. There is, quite simply, no place for woman in western thought.’ (p.30)</a:t>
            </a:r>
          </a:p>
          <a:p>
            <a:r>
              <a:rPr lang="en-GB" dirty="0" smtClean="0"/>
              <a:t>2. Turn everything upside down. Not rely on assumptions of the given order. </a:t>
            </a:r>
            <a:r>
              <a:rPr lang="en-GB" dirty="0"/>
              <a:t>But to carefully analyse it for the ‘blanks’ and ’gaps’ in which women may be present</a:t>
            </a:r>
          </a:p>
          <a:p>
            <a:endParaRPr lang="en-GB" dirty="0" smtClean="0"/>
          </a:p>
          <a:p>
            <a:endParaRPr lang="en-GB" dirty="0"/>
          </a:p>
        </p:txBody>
      </p:sp>
    </p:spTree>
    <p:extLst>
      <p:ext uri="{BB962C8B-B14F-4D97-AF65-F5344CB8AC3E}">
        <p14:creationId xmlns:p14="http://schemas.microsoft.com/office/powerpoint/2010/main" val="13742320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Subject</a:t>
            </a:r>
            <a:endParaRPr lang="en-GB" dirty="0"/>
          </a:p>
        </p:txBody>
      </p:sp>
      <p:sp>
        <p:nvSpPr>
          <p:cNvPr id="3" name="Content Placeholder 2"/>
          <p:cNvSpPr>
            <a:spLocks noGrp="1"/>
          </p:cNvSpPr>
          <p:nvPr>
            <p:ph idx="1"/>
          </p:nvPr>
        </p:nvSpPr>
        <p:spPr/>
        <p:txBody>
          <a:bodyPr/>
          <a:lstStyle/>
          <a:p>
            <a:r>
              <a:rPr lang="en-GB" dirty="0" smtClean="0"/>
              <a:t>Following </a:t>
            </a:r>
            <a:r>
              <a:rPr lang="en-GB" dirty="0" err="1" smtClean="0"/>
              <a:t>SdB</a:t>
            </a:r>
            <a:r>
              <a:rPr lang="en-GB" dirty="0" smtClean="0"/>
              <a:t>, also finds that ‘the subject’ is always assumed to be masculine. Has agency, free will, determines, rational, a place in the world which he effects, is counted in the social contract, is constructed through the ‘public’ space.</a:t>
            </a:r>
          </a:p>
          <a:p>
            <a:r>
              <a:rPr lang="en-GB" dirty="0" err="1" smtClean="0"/>
              <a:t>SdB</a:t>
            </a:r>
            <a:r>
              <a:rPr lang="en-GB" dirty="0" smtClean="0"/>
              <a:t> – spoke about the ‘Universal’ position of man</a:t>
            </a:r>
          </a:p>
          <a:p>
            <a:endParaRPr lang="en-GB" dirty="0"/>
          </a:p>
          <a:p>
            <a:r>
              <a:rPr lang="en-GB" dirty="0" smtClean="0"/>
              <a:t>That philosophers in their thinking have not enabled the sensible maternal feminine, because it has been based on abstracted thought: this is a hole in western thought.</a:t>
            </a:r>
          </a:p>
          <a:p>
            <a:endParaRPr lang="en-GB" dirty="0"/>
          </a:p>
        </p:txBody>
      </p:sp>
    </p:spTree>
    <p:extLst>
      <p:ext uri="{BB962C8B-B14F-4D97-AF65-F5344CB8AC3E}">
        <p14:creationId xmlns:p14="http://schemas.microsoft.com/office/powerpoint/2010/main" val="204754513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Language Common theme</a:t>
            </a:r>
            <a:endParaRPr lang="en-GB" dirty="0"/>
          </a:p>
        </p:txBody>
      </p:sp>
      <p:sp>
        <p:nvSpPr>
          <p:cNvPr id="3" name="Content Placeholder 2"/>
          <p:cNvSpPr>
            <a:spLocks noGrp="1"/>
          </p:cNvSpPr>
          <p:nvPr>
            <p:ph idx="1"/>
          </p:nvPr>
        </p:nvSpPr>
        <p:spPr/>
        <p:txBody>
          <a:bodyPr>
            <a:normAutofit fontScale="92500"/>
          </a:bodyPr>
          <a:lstStyle/>
          <a:p>
            <a:r>
              <a:rPr lang="en-GB" dirty="0" smtClean="0"/>
              <a:t>To change this, she talks about jamming the theoretical machinery itself.</a:t>
            </a:r>
          </a:p>
          <a:p>
            <a:r>
              <a:rPr lang="en-GB" dirty="0" smtClean="0"/>
              <a:t>To do this she draws on the use of language ( future feminists turn to this device – </a:t>
            </a:r>
            <a:r>
              <a:rPr lang="en-GB" dirty="0" err="1" smtClean="0"/>
              <a:t>cf</a:t>
            </a:r>
            <a:r>
              <a:rPr lang="en-GB" dirty="0" smtClean="0"/>
              <a:t> Judith Butler) .</a:t>
            </a:r>
          </a:p>
          <a:p>
            <a:r>
              <a:rPr lang="en-GB" dirty="0" err="1" smtClean="0"/>
              <a:t>Hekman</a:t>
            </a:r>
            <a:r>
              <a:rPr lang="en-GB" dirty="0" smtClean="0"/>
              <a:t> ‘Our task, </a:t>
            </a:r>
            <a:r>
              <a:rPr lang="en-GB" dirty="0" err="1" smtClean="0"/>
              <a:t>Irigaray</a:t>
            </a:r>
            <a:r>
              <a:rPr lang="en-GB" dirty="0" smtClean="0"/>
              <a:t> claims, is to redefine language in such a way that it leaves space for the feminine. Every dichotomy must be disrupted. We must proceed in such a way that linear readings is no longer possible (1985b: 79-80)’ (p.32) (Speculum).</a:t>
            </a:r>
          </a:p>
          <a:p>
            <a:r>
              <a:rPr lang="en-GB" dirty="0" smtClean="0"/>
              <a:t>Makes the point that women’s relationship to language is not the same as men. We have to carve out a language that now doesn’t exist. Which might overturn the basis of western philosophical discourse.</a:t>
            </a:r>
            <a:endParaRPr lang="en-GB" dirty="0"/>
          </a:p>
        </p:txBody>
      </p:sp>
    </p:spTree>
    <p:extLst>
      <p:ext uri="{BB962C8B-B14F-4D97-AF65-F5344CB8AC3E}">
        <p14:creationId xmlns:p14="http://schemas.microsoft.com/office/powerpoint/2010/main" val="990351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Sexual Difference</a:t>
            </a:r>
            <a:endParaRPr lang="en-GB" dirty="0"/>
          </a:p>
        </p:txBody>
      </p:sp>
      <p:sp>
        <p:nvSpPr>
          <p:cNvPr id="3" name="Content Placeholder 2"/>
          <p:cNvSpPr>
            <a:spLocks noGrp="1"/>
          </p:cNvSpPr>
          <p:nvPr>
            <p:ph idx="1"/>
          </p:nvPr>
        </p:nvSpPr>
        <p:spPr/>
        <p:txBody>
          <a:bodyPr/>
          <a:lstStyle/>
          <a:p>
            <a:r>
              <a:rPr lang="en-GB" dirty="0" smtClean="0"/>
              <a:t>From </a:t>
            </a:r>
            <a:r>
              <a:rPr lang="en-GB" dirty="0" err="1" smtClean="0"/>
              <a:t>Hakman</a:t>
            </a:r>
            <a:r>
              <a:rPr lang="en-GB" dirty="0" smtClean="0"/>
              <a:t>: p.33</a:t>
            </a:r>
          </a:p>
          <a:p>
            <a:r>
              <a:rPr lang="en-GB" dirty="0" smtClean="0"/>
              <a:t>“Sexual differences would represent the advent of new fertile regions as yet unwitnessed at all events in the West” (1987: 118)</a:t>
            </a:r>
          </a:p>
          <a:p>
            <a:r>
              <a:rPr lang="en-GB" dirty="0" smtClean="0"/>
              <a:t>“For the work of sexual difference to take place a revelation in thought and ethics is needed” (1987:119)</a:t>
            </a:r>
          </a:p>
          <a:p>
            <a:endParaRPr lang="en-GB" dirty="0"/>
          </a:p>
          <a:p>
            <a:r>
              <a:rPr lang="en-GB" dirty="0" smtClean="0"/>
              <a:t>Can see how she has been thought of as an essentialist.</a:t>
            </a:r>
          </a:p>
          <a:p>
            <a:r>
              <a:rPr lang="en-GB" dirty="0" smtClean="0"/>
              <a:t>I think the point she is making, is that they are already there, by the invisibility of women.</a:t>
            </a:r>
            <a:endParaRPr lang="en-GB" dirty="0"/>
          </a:p>
        </p:txBody>
      </p:sp>
    </p:spTree>
    <p:extLst>
      <p:ext uri="{BB962C8B-B14F-4D97-AF65-F5344CB8AC3E}">
        <p14:creationId xmlns:p14="http://schemas.microsoft.com/office/powerpoint/2010/main" val="197711669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Phallocentricism</a:t>
            </a:r>
            <a:r>
              <a:rPr lang="en-GB" dirty="0" smtClean="0"/>
              <a:t> and invisibility</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Against this invisibility – the ‘dream of symmetry’ – that men and women are equal</a:t>
            </a:r>
          </a:p>
          <a:p>
            <a:r>
              <a:rPr lang="en-GB" dirty="0" err="1" smtClean="0"/>
              <a:t>Hekman</a:t>
            </a:r>
            <a:r>
              <a:rPr lang="en-GB" dirty="0" smtClean="0"/>
              <a:t>, ‘Rejecting this, </a:t>
            </a:r>
            <a:r>
              <a:rPr lang="en-GB" dirty="0" err="1" smtClean="0"/>
              <a:t>Iregaray</a:t>
            </a:r>
            <a:r>
              <a:rPr lang="en-GB" dirty="0" smtClean="0"/>
              <a:t> tries to define the female subject as distinct, different. We must reinterpret the relationship between the subject and discourse, the subject and the world, in the </a:t>
            </a:r>
            <a:r>
              <a:rPr lang="en-GB" dirty="0" err="1" smtClean="0"/>
              <a:t>nrw</a:t>
            </a:r>
            <a:r>
              <a:rPr lang="en-GB" dirty="0" smtClean="0"/>
              <a:t> world we are creating (1987: 119) …</a:t>
            </a:r>
            <a:r>
              <a:rPr lang="en-GB" dirty="0" err="1" smtClean="0"/>
              <a:t>Iregary’s</a:t>
            </a:r>
            <a:r>
              <a:rPr lang="en-GB" dirty="0" smtClean="0"/>
              <a:t> goal, as Elizabeth Grosz puts it, is to represent women “otherwise” than in phallocentric terms (1989: 110) (p.33)</a:t>
            </a:r>
          </a:p>
          <a:p>
            <a:r>
              <a:rPr lang="en-GB" dirty="0" smtClean="0"/>
              <a:t>Can </a:t>
            </a:r>
            <a:r>
              <a:rPr lang="en-GB" dirty="0" err="1" smtClean="0"/>
              <a:t>Iregaray</a:t>
            </a:r>
            <a:r>
              <a:rPr lang="en-GB" dirty="0" smtClean="0"/>
              <a:t> go anywhere else, having spoken about invisibility of women, can she make them visible by including them in </a:t>
            </a:r>
            <a:r>
              <a:rPr lang="en-GB" dirty="0" err="1" smtClean="0"/>
              <a:t>phallocentricism</a:t>
            </a:r>
            <a:r>
              <a:rPr lang="en-GB" dirty="0" smtClean="0"/>
              <a:t>, when </a:t>
            </a:r>
            <a:r>
              <a:rPr lang="en-GB" dirty="0" err="1" smtClean="0"/>
              <a:t>phallocentricism</a:t>
            </a:r>
            <a:r>
              <a:rPr lang="en-GB" dirty="0" smtClean="0"/>
              <a:t> is the problem of invisibility?</a:t>
            </a:r>
          </a:p>
          <a:p>
            <a:r>
              <a:rPr lang="en-GB" dirty="0" smtClean="0"/>
              <a:t>Freud determined women as always lacking – without a penis.</a:t>
            </a:r>
            <a:endParaRPr lang="en-GB" dirty="0"/>
          </a:p>
        </p:txBody>
      </p:sp>
    </p:spTree>
    <p:extLst>
      <p:ext uri="{BB962C8B-B14F-4D97-AF65-F5344CB8AC3E}">
        <p14:creationId xmlns:p14="http://schemas.microsoft.com/office/powerpoint/2010/main" val="152124287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Sex Which is Not One (1985)</a:t>
            </a:r>
            <a:endParaRPr lang="en-GB" dirty="0"/>
          </a:p>
        </p:txBody>
      </p:sp>
      <p:sp>
        <p:nvSpPr>
          <p:cNvPr id="3" name="Content Placeholder 2"/>
          <p:cNvSpPr>
            <a:spLocks noGrp="1"/>
          </p:cNvSpPr>
          <p:nvPr>
            <p:ph idx="1"/>
          </p:nvPr>
        </p:nvSpPr>
        <p:spPr/>
        <p:txBody>
          <a:bodyPr/>
          <a:lstStyle/>
          <a:p>
            <a:r>
              <a:rPr lang="en-GB" dirty="0" smtClean="0"/>
              <a:t>The infamous claims of </a:t>
            </a:r>
            <a:r>
              <a:rPr lang="en-GB" dirty="0" err="1" smtClean="0"/>
              <a:t>Iregaray</a:t>
            </a:r>
            <a:r>
              <a:rPr lang="en-GB" dirty="0" smtClean="0"/>
              <a:t>:</a:t>
            </a:r>
          </a:p>
          <a:p>
            <a:r>
              <a:rPr lang="en-GB" dirty="0" smtClean="0"/>
              <a:t>Her term ‘otherwise’ in noting sex difference, was named by her as women ‘not being one’ – not having just one sex organ, nor just one sexuality. Labia (two: touching) vs. penis (one: seeing).</a:t>
            </a:r>
          </a:p>
          <a:p>
            <a:r>
              <a:rPr lang="en-GB" dirty="0" err="1" smtClean="0"/>
              <a:t>Hekman</a:t>
            </a:r>
            <a:r>
              <a:rPr lang="en-GB" dirty="0" smtClean="0"/>
              <a:t>: ‘ The two lips, jamming the theoretical machinery, and the creation of a feminine syntax have become icons of </a:t>
            </a:r>
            <a:r>
              <a:rPr lang="en-GB" dirty="0" err="1" smtClean="0"/>
              <a:t>Iregaray</a:t>
            </a:r>
            <a:r>
              <a:rPr lang="en-GB" dirty="0" smtClean="0"/>
              <a:t> scholarship.’(p.185) – but what next?</a:t>
            </a:r>
          </a:p>
          <a:p>
            <a:r>
              <a:rPr lang="en-GB" dirty="0" smtClean="0"/>
              <a:t>‘ what </a:t>
            </a:r>
            <a:r>
              <a:rPr lang="en-GB" dirty="0" err="1"/>
              <a:t>I</a:t>
            </a:r>
            <a:r>
              <a:rPr lang="en-GB" dirty="0" err="1" smtClean="0"/>
              <a:t>regary</a:t>
            </a:r>
            <a:r>
              <a:rPr lang="en-GB" dirty="0" smtClean="0"/>
              <a:t> has claimed all along is that we need a new definition of the female subject that is not subsumed under the masculine’ (p.34)</a:t>
            </a:r>
          </a:p>
          <a:p>
            <a:endParaRPr lang="en-GB" dirty="0"/>
          </a:p>
        </p:txBody>
      </p:sp>
    </p:spTree>
    <p:extLst>
      <p:ext uri="{BB962C8B-B14F-4D97-AF65-F5344CB8AC3E}">
        <p14:creationId xmlns:p14="http://schemas.microsoft.com/office/powerpoint/2010/main" val="119316149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relational cultural identity.</a:t>
            </a:r>
            <a:endParaRPr lang="en-GB" dirty="0"/>
          </a:p>
        </p:txBody>
      </p:sp>
      <p:sp>
        <p:nvSpPr>
          <p:cNvPr id="3" name="Content Placeholder 2"/>
          <p:cNvSpPr>
            <a:spLocks noGrp="1"/>
          </p:cNvSpPr>
          <p:nvPr>
            <p:ph idx="1"/>
          </p:nvPr>
        </p:nvSpPr>
        <p:spPr/>
        <p:txBody>
          <a:bodyPr/>
          <a:lstStyle/>
          <a:p>
            <a:r>
              <a:rPr lang="en-GB" dirty="0" smtClean="0"/>
              <a:t>The subject for her becomes two – man and woman – democratic and equal</a:t>
            </a:r>
          </a:p>
          <a:p>
            <a:r>
              <a:rPr lang="en-GB" dirty="0" err="1" smtClean="0"/>
              <a:t>Hekman</a:t>
            </a:r>
            <a:r>
              <a:rPr lang="en-GB" dirty="0" smtClean="0"/>
              <a:t>:</a:t>
            </a:r>
          </a:p>
          <a:p>
            <a:r>
              <a:rPr lang="en-GB" dirty="0" smtClean="0"/>
              <a:t>‘The ‘being two’ that </a:t>
            </a:r>
            <a:r>
              <a:rPr lang="en-GB" dirty="0" err="1" smtClean="0"/>
              <a:t>Iregaray</a:t>
            </a:r>
            <a:r>
              <a:rPr lang="en-GB" dirty="0" smtClean="0"/>
              <a:t> advocates results in a new way of being together for the community and for society; it represents a new ontology, a new ethics, and a new politics (2001:141)’ (p.35)</a:t>
            </a:r>
          </a:p>
        </p:txBody>
      </p:sp>
    </p:spTree>
    <p:extLst>
      <p:ext uri="{BB962C8B-B14F-4D97-AF65-F5344CB8AC3E}">
        <p14:creationId xmlns:p14="http://schemas.microsoft.com/office/powerpoint/2010/main" val="143568034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 universality of two</a:t>
            </a:r>
            <a:endParaRPr lang="en-GB" dirty="0"/>
          </a:p>
        </p:txBody>
      </p:sp>
      <p:sp>
        <p:nvSpPr>
          <p:cNvPr id="3" name="Content Placeholder 2"/>
          <p:cNvSpPr>
            <a:spLocks noGrp="1"/>
          </p:cNvSpPr>
          <p:nvPr>
            <p:ph idx="1"/>
          </p:nvPr>
        </p:nvSpPr>
        <p:spPr/>
        <p:txBody>
          <a:bodyPr/>
          <a:lstStyle/>
          <a:p>
            <a:r>
              <a:rPr lang="en-GB" dirty="0" smtClean="0"/>
              <a:t>This is a very difficult position for her to argue from in the light of current contemporary feminist thought, where the abundant diversity of men and women are recognised.</a:t>
            </a:r>
            <a:endParaRPr lang="en-GB" dirty="0"/>
          </a:p>
        </p:txBody>
      </p:sp>
    </p:spTree>
    <p:extLst>
      <p:ext uri="{BB962C8B-B14F-4D97-AF65-F5344CB8AC3E}">
        <p14:creationId xmlns:p14="http://schemas.microsoft.com/office/powerpoint/2010/main" val="7894176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Legacy – confused - </a:t>
            </a:r>
            <a:r>
              <a:rPr lang="en-GB" dirty="0" err="1" smtClean="0"/>
              <a:t>Hekman</a:t>
            </a:r>
            <a:endParaRPr lang="en-GB" dirty="0"/>
          </a:p>
        </p:txBody>
      </p:sp>
      <p:sp>
        <p:nvSpPr>
          <p:cNvPr id="3" name="Content Placeholder 2"/>
          <p:cNvSpPr>
            <a:spLocks noGrp="1"/>
          </p:cNvSpPr>
          <p:nvPr>
            <p:ph idx="1"/>
          </p:nvPr>
        </p:nvSpPr>
        <p:spPr/>
        <p:txBody>
          <a:bodyPr>
            <a:normAutofit lnSpcReduction="10000"/>
          </a:bodyPr>
          <a:lstStyle/>
          <a:p>
            <a:r>
              <a:rPr lang="en-GB" dirty="0" smtClean="0"/>
              <a:t>‘</a:t>
            </a:r>
            <a:r>
              <a:rPr lang="en-GB" dirty="0" err="1" smtClean="0"/>
              <a:t>Irigaray’s</a:t>
            </a:r>
            <a:r>
              <a:rPr lang="en-GB" dirty="0" smtClean="0"/>
              <a:t> major contribution is to clearly distinguish this subject from the masculine subject: “she is beyond all pairs, all opposites, all distinctions between actual and passive, or past and future” (1985a: 230) She is neither open nor closed and this incompleteness allows her to become something else (1985a:229) What we are left with is what we might call a “blurred” identity, an identity that is indistinct and never “right” (Quick 1992). This identity is, furthermore, the antithesis of the essentialist identity with which </a:t>
            </a:r>
            <a:r>
              <a:rPr lang="en-GB" dirty="0" err="1" smtClean="0"/>
              <a:t>Iregaray</a:t>
            </a:r>
            <a:r>
              <a:rPr lang="en-GB" dirty="0" smtClean="0"/>
              <a:t> is sometimes associated. Women are different from </a:t>
            </a:r>
            <a:r>
              <a:rPr lang="en-GB" dirty="0" err="1" smtClean="0"/>
              <a:t>men,”otherwise</a:t>
            </a:r>
            <a:r>
              <a:rPr lang="en-GB" dirty="0" smtClean="0"/>
              <a:t>”, and it is imperative that women practice this difference. They do so, amongst other things, by creating a feminine syntax, a language that is apart from the masculine’ (p.37)</a:t>
            </a:r>
            <a:endParaRPr lang="en-GB" dirty="0"/>
          </a:p>
        </p:txBody>
      </p:sp>
    </p:spTree>
    <p:extLst>
      <p:ext uri="{BB962C8B-B14F-4D97-AF65-F5344CB8AC3E}">
        <p14:creationId xmlns:p14="http://schemas.microsoft.com/office/powerpoint/2010/main" val="9356019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Woman is ‘</a:t>
            </a:r>
            <a:r>
              <a:rPr lang="en-GB" smtClean="0"/>
              <a:t>addative</a:t>
            </a:r>
            <a:r>
              <a:rPr lang="en-GB" dirty="0" smtClean="0"/>
              <a:t>’ – can she ever be complete?</a:t>
            </a:r>
            <a:endParaRPr lang="en-GB" dirty="0"/>
          </a:p>
        </p:txBody>
      </p:sp>
    </p:spTree>
    <p:extLst>
      <p:ext uri="{BB962C8B-B14F-4D97-AF65-F5344CB8AC3E}">
        <p14:creationId xmlns:p14="http://schemas.microsoft.com/office/powerpoint/2010/main" val="72546013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Commentary on </a:t>
            </a:r>
            <a:r>
              <a:rPr lang="en-GB" dirty="0" err="1" smtClean="0"/>
              <a:t>Iregaray</a:t>
            </a:r>
            <a:endParaRPr lang="en-GB" dirty="0"/>
          </a:p>
        </p:txBody>
      </p:sp>
      <p:sp>
        <p:nvSpPr>
          <p:cNvPr id="3" name="Content Placeholder 2"/>
          <p:cNvSpPr>
            <a:spLocks noGrp="1"/>
          </p:cNvSpPr>
          <p:nvPr>
            <p:ph idx="1"/>
          </p:nvPr>
        </p:nvSpPr>
        <p:spPr/>
        <p:txBody>
          <a:bodyPr/>
          <a:lstStyle/>
          <a:p>
            <a:r>
              <a:rPr lang="en-GB" dirty="0" smtClean="0">
                <a:hlinkClick r:id="rId2"/>
              </a:rPr>
              <a:t>https://scholarship.tricolib.brynmawr.edu/bitstream/handle/10066/9067/2012LiebermanA_thesis.pdf?sequence=1</a:t>
            </a:r>
            <a:endParaRPr lang="en-GB" dirty="0" smtClean="0"/>
          </a:p>
          <a:p>
            <a:endParaRPr lang="en-GB" dirty="0"/>
          </a:p>
        </p:txBody>
      </p:sp>
    </p:spTree>
    <p:extLst>
      <p:ext uri="{BB962C8B-B14F-4D97-AF65-F5344CB8AC3E}">
        <p14:creationId xmlns:p14="http://schemas.microsoft.com/office/powerpoint/2010/main" val="12030314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Commentary on LI</a:t>
            </a:r>
            <a:endParaRPr lang="en-GB" dirty="0"/>
          </a:p>
        </p:txBody>
      </p:sp>
      <p:sp>
        <p:nvSpPr>
          <p:cNvPr id="3" name="Content Placeholder 2"/>
          <p:cNvSpPr>
            <a:spLocks noGrp="1"/>
          </p:cNvSpPr>
          <p:nvPr>
            <p:ph idx="1"/>
          </p:nvPr>
        </p:nvSpPr>
        <p:spPr/>
        <p:txBody>
          <a:bodyPr/>
          <a:lstStyle/>
          <a:p>
            <a:r>
              <a:rPr lang="en-GB" dirty="0" smtClean="0">
                <a:hlinkClick r:id="rId2"/>
              </a:rPr>
              <a:t>https://scholarsbank.uoregon.edu/xmlui/bitstream</a:t>
            </a:r>
            <a:r>
              <a:rPr lang="en-GB" smtClean="0">
                <a:hlinkClick r:id="rId2"/>
              </a:rPr>
              <a:t>/handle/1794/11542/Jones_Emma_Reed_phd2011sp.pdf</a:t>
            </a:r>
            <a:endParaRPr lang="en-GB" smtClean="0"/>
          </a:p>
          <a:p>
            <a:endParaRPr lang="en-GB"/>
          </a:p>
        </p:txBody>
      </p:sp>
    </p:spTree>
    <p:extLst>
      <p:ext uri="{BB962C8B-B14F-4D97-AF65-F5344CB8AC3E}">
        <p14:creationId xmlns:p14="http://schemas.microsoft.com/office/powerpoint/2010/main" val="9079060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332</TotalTime>
  <Words>1514</Words>
  <Application>Microsoft Office PowerPoint</Application>
  <PresentationFormat>Widescreen</PresentationFormat>
  <Paragraphs>96</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Calibri Light</vt:lpstr>
      <vt:lpstr>Office Theme</vt:lpstr>
      <vt:lpstr>Luce Iregaray</vt:lpstr>
      <vt:lpstr>The sex which is not one.</vt:lpstr>
      <vt:lpstr>https://www.britannica.com/biography/Luce-Irigaray</vt:lpstr>
      <vt:lpstr>The Work of Sexual Difference</vt:lpstr>
      <vt:lpstr>Thinking With Iregaray</vt:lpstr>
      <vt:lpstr>Hekman, S. (2014) The Feminine Subject. Polity Press. Amazon e-book.</vt:lpstr>
      <vt:lpstr>The problem with Humanism</vt:lpstr>
      <vt:lpstr>Yet – continued SdB new radical approach to “woman”</vt:lpstr>
      <vt:lpstr>THT commonalities</vt:lpstr>
      <vt:lpstr>THT ambition</vt:lpstr>
      <vt:lpstr>Biggest Debate of their work - Essentialism</vt:lpstr>
      <vt:lpstr>Foundation to Iregary’s work</vt:lpstr>
      <vt:lpstr>Luce Iregaray</vt:lpstr>
      <vt:lpstr>The Subject</vt:lpstr>
      <vt:lpstr>Language Common theme</vt:lpstr>
      <vt:lpstr>Sexual Difference</vt:lpstr>
      <vt:lpstr>Phallocentricism and invisibility</vt:lpstr>
      <vt:lpstr>The Sex Which is Not One (1985)</vt:lpstr>
      <vt:lpstr>A relational cultural identity.</vt:lpstr>
      <vt:lpstr>A universality of two</vt:lpstr>
      <vt:lpstr>Legacy – confused - Hekman</vt:lpstr>
      <vt:lpstr>PowerPoint Presentation</vt:lpstr>
      <vt:lpstr>Commentary on Iregaray</vt:lpstr>
      <vt:lpstr>Commentary on LI</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Luce Iregaray</dc:title>
  <dc:creator>Carol U Hughes</dc:creator>
  <cp:lastModifiedBy>Carol U Hughes</cp:lastModifiedBy>
  <cp:revision>27</cp:revision>
  <dcterms:created xsi:type="dcterms:W3CDTF">2017-07-20T10:17:19Z</dcterms:created>
  <dcterms:modified xsi:type="dcterms:W3CDTF">2017-08-17T10:52:21Z</dcterms:modified>
</cp:coreProperties>
</file>