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56" r:id="rId5"/>
    <p:sldId id="28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307" r:id="rId15"/>
    <p:sldId id="308" r:id="rId16"/>
    <p:sldId id="291" r:id="rId17"/>
    <p:sldId id="292" r:id="rId18"/>
    <p:sldId id="309" r:id="rId19"/>
    <p:sldId id="310" r:id="rId20"/>
    <p:sldId id="293" r:id="rId21"/>
    <p:sldId id="311" r:id="rId22"/>
    <p:sldId id="312" r:id="rId23"/>
    <p:sldId id="313" r:id="rId24"/>
    <p:sldId id="294" r:id="rId25"/>
    <p:sldId id="295" r:id="rId26"/>
    <p:sldId id="296" r:id="rId27"/>
    <p:sldId id="314" r:id="rId28"/>
    <p:sldId id="315" r:id="rId29"/>
    <p:sldId id="297" r:id="rId30"/>
    <p:sldId id="298" r:id="rId31"/>
    <p:sldId id="299" r:id="rId32"/>
    <p:sldId id="316" r:id="rId33"/>
    <p:sldId id="317" r:id="rId34"/>
    <p:sldId id="318" r:id="rId35"/>
    <p:sldId id="301" r:id="rId36"/>
    <p:sldId id="319" r:id="rId37"/>
    <p:sldId id="320" r:id="rId38"/>
    <p:sldId id="302" r:id="rId39"/>
    <p:sldId id="300" r:id="rId40"/>
    <p:sldId id="303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CC3BD2-1E3F-44C1-B31C-AF28FF0A98F8}" v="2" dt="2022-03-02T13:47:39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3/2/2022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Airway Management and Ventilation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700" b="1" dirty="0"/>
              <a:t>Airway Management </a:t>
            </a:r>
          </a:p>
          <a:p>
            <a:r>
              <a:rPr lang="en-GB" dirty="0"/>
              <a:t>An obstructed airway can quickly lead to</a:t>
            </a:r>
          </a:p>
          <a:p>
            <a:pPr lvl="1"/>
            <a:r>
              <a:rPr lang="en-GB" dirty="0"/>
              <a:t>Hypoxia </a:t>
            </a:r>
          </a:p>
          <a:p>
            <a:pPr lvl="1"/>
            <a:r>
              <a:rPr lang="en-GB" dirty="0"/>
              <a:t>Hypercarbia </a:t>
            </a:r>
          </a:p>
          <a:p>
            <a:pPr lvl="1"/>
            <a:r>
              <a:rPr lang="en-GB" dirty="0"/>
              <a:t>Deterioration </a:t>
            </a:r>
          </a:p>
          <a:p>
            <a:pPr lvl="1"/>
            <a:r>
              <a:rPr lang="en-GB" dirty="0"/>
              <a:t>The airway is considered at risk in any patient with a GCS &lt; 8 or &lt; P on AVPU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500" b="1" dirty="0"/>
              <a:t>Upper airway obstructions </a:t>
            </a:r>
          </a:p>
          <a:p>
            <a:r>
              <a:rPr lang="en-US" dirty="0"/>
              <a:t>Above the larynx </a:t>
            </a:r>
          </a:p>
          <a:p>
            <a:r>
              <a:rPr lang="en-US" dirty="0"/>
              <a:t>Risk of aspiration </a:t>
            </a:r>
          </a:p>
          <a:p>
            <a:pPr lvl="1"/>
            <a:r>
              <a:rPr lang="en-US" dirty="0"/>
              <a:t>Foreign matter enter lungs </a:t>
            </a:r>
          </a:p>
          <a:p>
            <a:r>
              <a:rPr lang="en-US" dirty="0"/>
              <a:t>Cause obstruction </a:t>
            </a:r>
          </a:p>
          <a:p>
            <a:pPr lvl="1"/>
            <a:r>
              <a:rPr lang="en-US" dirty="0"/>
              <a:t>Laryngospasm </a:t>
            </a:r>
          </a:p>
          <a:p>
            <a:pPr lvl="1"/>
            <a:r>
              <a:rPr lang="en-US" dirty="0"/>
              <a:t>Bronchospasm </a:t>
            </a:r>
          </a:p>
          <a:p>
            <a:pPr lvl="1"/>
            <a:r>
              <a:rPr lang="en-US" dirty="0"/>
              <a:t>Infection </a:t>
            </a:r>
          </a:p>
          <a:p>
            <a:pPr lvl="1"/>
            <a:r>
              <a:rPr lang="en-US" dirty="0"/>
              <a:t>Pneumonitis </a:t>
            </a:r>
          </a:p>
          <a:p>
            <a:pPr lvl="1"/>
            <a:r>
              <a:rPr lang="en-US" dirty="0"/>
              <a:t>Ventilation - perfusion mismatch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Upper airway obstructions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Commonly aspirated matter </a:t>
            </a:r>
          </a:p>
          <a:p>
            <a:pPr lvl="1"/>
            <a:r>
              <a:rPr lang="en-US" dirty="0"/>
              <a:t>Blood, vomit, gastric contents, dislodged teeth </a:t>
            </a:r>
          </a:p>
          <a:p>
            <a:r>
              <a:rPr lang="en-US" dirty="0"/>
              <a:t>Also consider </a:t>
            </a:r>
          </a:p>
          <a:p>
            <a:pPr lvl="1"/>
            <a:r>
              <a:rPr lang="en-US" dirty="0"/>
              <a:t>Tongue, </a:t>
            </a:r>
            <a:r>
              <a:rPr lang="en-US" dirty="0" err="1"/>
              <a:t>gumshields</a:t>
            </a:r>
            <a:r>
              <a:rPr lang="en-US" dirty="0"/>
              <a:t>, chewing gum </a:t>
            </a:r>
          </a:p>
          <a:p>
            <a:r>
              <a:rPr lang="en-US" dirty="0"/>
              <a:t>Typically </a:t>
            </a:r>
            <a:r>
              <a:rPr lang="en-US" dirty="0" err="1"/>
              <a:t>characterised</a:t>
            </a:r>
            <a:r>
              <a:rPr lang="en-US" dirty="0"/>
              <a:t> by gargle or snoring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39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b="1" dirty="0"/>
              <a:t>Larynx obstruction </a:t>
            </a:r>
          </a:p>
          <a:p>
            <a:r>
              <a:rPr lang="en-US" dirty="0"/>
              <a:t>Foreign matter passes through the upper airway to larynx </a:t>
            </a:r>
          </a:p>
          <a:p>
            <a:r>
              <a:rPr lang="en-US" dirty="0"/>
              <a:t>Risk of choking </a:t>
            </a:r>
          </a:p>
          <a:p>
            <a:pPr lvl="1"/>
            <a:r>
              <a:rPr lang="en-US" dirty="0"/>
              <a:t>Not obvious in unconscious player</a:t>
            </a:r>
          </a:p>
          <a:p>
            <a:r>
              <a:rPr lang="en-US" dirty="0"/>
              <a:t>Laryngospasm </a:t>
            </a:r>
          </a:p>
          <a:p>
            <a:pPr lvl="1"/>
            <a:r>
              <a:rPr lang="en-US" dirty="0"/>
              <a:t>Vocal cords close, occluding airway </a:t>
            </a:r>
          </a:p>
          <a:p>
            <a:r>
              <a:rPr lang="en-US" dirty="0"/>
              <a:t>Direct laryngeal trauma </a:t>
            </a:r>
          </a:p>
          <a:p>
            <a:pPr lvl="1"/>
            <a:r>
              <a:rPr lang="en-US" dirty="0"/>
              <a:t>Fracture </a:t>
            </a:r>
          </a:p>
          <a:p>
            <a:pPr lvl="1"/>
            <a:r>
              <a:rPr lang="en-US" dirty="0"/>
              <a:t>Watch for subcutaneous emphysema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64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43204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900" b="1" dirty="0"/>
              <a:t>Lower airway obstruction </a:t>
            </a:r>
          </a:p>
          <a:p>
            <a:r>
              <a:rPr lang="en-US" dirty="0"/>
              <a:t>Typically liquid matter </a:t>
            </a:r>
          </a:p>
          <a:p>
            <a:pPr lvl="1"/>
            <a:r>
              <a:rPr lang="en-US" dirty="0"/>
              <a:t>Blood, vomit, gastric contents </a:t>
            </a:r>
          </a:p>
          <a:p>
            <a:r>
              <a:rPr lang="en-US" dirty="0"/>
              <a:t>Foreign matter </a:t>
            </a:r>
          </a:p>
          <a:p>
            <a:pPr lvl="1"/>
            <a:r>
              <a:rPr lang="en-US" dirty="0"/>
              <a:t>Dislodged teeth </a:t>
            </a:r>
          </a:p>
          <a:p>
            <a:r>
              <a:rPr lang="en-US" dirty="0"/>
              <a:t>Leads to bronchospasm, infection, pneumonitis, significant ventilation-perfusion mismatch </a:t>
            </a:r>
          </a:p>
          <a:p>
            <a:r>
              <a:rPr lang="en-US" dirty="0"/>
              <a:t>Collapse of distal lung </a:t>
            </a:r>
          </a:p>
          <a:p>
            <a:r>
              <a:rPr lang="en-US" dirty="0"/>
              <a:t>Listen for Wheeze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260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39604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Airway Assessment </a:t>
            </a:r>
          </a:p>
          <a:p>
            <a:r>
              <a:rPr lang="en-GB" dirty="0"/>
              <a:t>LOOK </a:t>
            </a:r>
          </a:p>
          <a:p>
            <a:pPr lvl="1"/>
            <a:r>
              <a:rPr lang="en-GB" dirty="0"/>
              <a:t>Open mouth &amp; inspect airway (foreign matter) </a:t>
            </a:r>
          </a:p>
          <a:p>
            <a:pPr lvl="1"/>
            <a:r>
              <a:rPr lang="en-GB" dirty="0"/>
              <a:t>Chest &amp; </a:t>
            </a:r>
            <a:r>
              <a:rPr lang="en-GB" dirty="0" err="1"/>
              <a:t>abdo</a:t>
            </a:r>
            <a:r>
              <a:rPr lang="en-GB" dirty="0"/>
              <a:t> rising together </a:t>
            </a:r>
          </a:p>
          <a:p>
            <a:pPr lvl="1"/>
            <a:r>
              <a:rPr lang="en-GB" dirty="0"/>
              <a:t>See-saw respiration </a:t>
            </a:r>
          </a:p>
          <a:p>
            <a:pPr lvl="2"/>
            <a:r>
              <a:rPr lang="en-GB" dirty="0"/>
              <a:t>Chest rises but </a:t>
            </a:r>
            <a:r>
              <a:rPr lang="en-GB" dirty="0" err="1"/>
              <a:t>abdo</a:t>
            </a:r>
            <a:r>
              <a:rPr lang="en-GB" dirty="0"/>
              <a:t> sucked in is a sign of airway occlusion</a:t>
            </a:r>
          </a:p>
        </p:txBody>
      </p:sp>
    </p:spTree>
    <p:extLst>
      <p:ext uri="{BB962C8B-B14F-4D97-AF65-F5344CB8AC3E}">
        <p14:creationId xmlns:p14="http://schemas.microsoft.com/office/powerpoint/2010/main" val="181081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dirty="0"/>
              <a:t>Airway Assessment </a:t>
            </a:r>
          </a:p>
          <a:p>
            <a:pPr marL="0" indent="0">
              <a:buNone/>
            </a:pPr>
            <a:r>
              <a:rPr lang="en-US" dirty="0"/>
              <a:t>LISTEN </a:t>
            </a:r>
          </a:p>
          <a:p>
            <a:r>
              <a:rPr lang="en-US" dirty="0"/>
              <a:t>Breadth sounds </a:t>
            </a:r>
          </a:p>
          <a:p>
            <a:r>
              <a:rPr lang="en-US" dirty="0"/>
              <a:t>Gurgle = fluid </a:t>
            </a:r>
          </a:p>
          <a:p>
            <a:r>
              <a:rPr lang="en-US" dirty="0"/>
              <a:t>Snoring = upper airway obstruction </a:t>
            </a:r>
          </a:p>
          <a:p>
            <a:r>
              <a:rPr lang="en-US" dirty="0"/>
              <a:t>Wheeze = lower airway obstruction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3969048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b="1" dirty="0"/>
              <a:t>Airway Assessment </a:t>
            </a:r>
          </a:p>
          <a:p>
            <a:pPr marL="0" indent="0">
              <a:buNone/>
            </a:pPr>
            <a:r>
              <a:rPr lang="en-GB" dirty="0"/>
              <a:t>FEEL </a:t>
            </a:r>
          </a:p>
          <a:p>
            <a:r>
              <a:rPr lang="en-GB" dirty="0"/>
              <a:t>Expired air from nose and mouth</a:t>
            </a:r>
          </a:p>
          <a:p>
            <a:pPr marL="0" indent="0">
              <a:buNone/>
            </a:pPr>
            <a:r>
              <a:rPr lang="en-GB" dirty="0"/>
              <a:t>ASSESS </a:t>
            </a:r>
          </a:p>
          <a:p>
            <a:r>
              <a:rPr lang="en-GB" dirty="0"/>
              <a:t>Check for 10seconds </a:t>
            </a:r>
          </a:p>
          <a:p>
            <a:pPr marL="0" indent="0">
              <a:buNone/>
            </a:pPr>
            <a:r>
              <a:rPr lang="en-GB" dirty="0"/>
              <a:t>COMBINE with pulse check (carotid)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686038"/>
            <a:ext cx="3352858" cy="447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5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96752"/>
            <a:ext cx="40233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Head Tilt chin lift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Jaw thrust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Both techniques lift the tongue forward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Suction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Under direct </a:t>
            </a:r>
            <a:r>
              <a:rPr lang="en-US" sz="2000" dirty="0" err="1"/>
              <a:t>visualisation</a:t>
            </a:r>
            <a:r>
              <a:rPr lang="en-US" sz="20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Pen torch placed to side of mouth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Prevent oropharynx trauma, vagal stimulation &amp; protect suction against trismus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47462"/>
            <a:ext cx="4397005" cy="3300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1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04306"/>
            <a:ext cx="5329453" cy="5028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96752"/>
            <a:ext cx="2655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Head Tilt chin lift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8104" y="1196752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Jaw thrust 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945" y="1538704"/>
            <a:ext cx="4041029" cy="303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266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786" y="476672"/>
            <a:ext cx="2639500" cy="352040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547836" y="4293096"/>
            <a:ext cx="2655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Suction Under Direct Visualisation Using pen torch 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28970"/>
            <a:ext cx="3936515" cy="295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615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Adjuncts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944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Nasopharyngeal airway </a:t>
            </a:r>
          </a:p>
          <a:p>
            <a:pPr marL="342900" indent="-342900">
              <a:buAutoNum type="arabicPeriod"/>
            </a:pPr>
            <a:r>
              <a:rPr lang="en-GB" dirty="0"/>
              <a:t>Oropharyngeal airway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363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Creates a patent passage behind the tongue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Size to nostril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Large flange (safety pin) prevents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Lubricate &amp; check viable nostril ®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Insert perpendicular to face and gently rotate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May cause epistaxis</a:t>
            </a:r>
          </a:p>
        </p:txBody>
      </p:sp>
    </p:spTree>
    <p:extLst>
      <p:ext uri="{BB962C8B-B14F-4D97-AF65-F5344CB8AC3E}">
        <p14:creationId xmlns:p14="http://schemas.microsoft.com/office/powerpoint/2010/main" val="3039053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APPLICATION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61353"/>
            <a:ext cx="2480451" cy="33097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267" y="1491660"/>
            <a:ext cx="3215565" cy="38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471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APPLICATION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84007"/>
            <a:ext cx="3542773" cy="26578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5985"/>
            <a:ext cx="2949963" cy="3936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76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Lifts tongue forward creating patent airway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Size from incisors to angle of mandible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Use if jaw thrust is tolerated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Insert under direct visualisation with tongue depressor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962167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22621"/>
            <a:ext cx="4782100" cy="35876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304" y="1467748"/>
            <a:ext cx="2759792" cy="368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731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150" y="1813397"/>
            <a:ext cx="4956240" cy="37194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237" y="1124744"/>
            <a:ext cx="3005702" cy="401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602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16832"/>
            <a:ext cx="4536504" cy="35283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597" y="908720"/>
            <a:ext cx="3117646" cy="415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2763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Adjuncts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NPA v OPA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OPA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Patient must be deeply unconscious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Hence use jaw thrust as guide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If not, then increased risk of vomiting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NPA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Better tolerance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Not as successful at opening airway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If not tolerating jaw thrust, use NPA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559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530944" y="4149080"/>
            <a:ext cx="762424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Avoid person to person contact, thus reduce risk of cross-contamination</a:t>
            </a:r>
          </a:p>
          <a:p>
            <a:r>
              <a:rPr lang="en-GB" dirty="0">
                <a:solidFill>
                  <a:schemeClr val="tx1"/>
                </a:solidFill>
              </a:rPr>
              <a:t>Cause gastric inflation  </a:t>
            </a:r>
          </a:p>
          <a:p>
            <a:r>
              <a:rPr lang="en-GB" dirty="0">
                <a:solidFill>
                  <a:schemeClr val="tx1"/>
                </a:solidFill>
              </a:rPr>
              <a:t>Prolonged use poses significant risk of vomiting &amp; aspiration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Ventilation Techniques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1" y="1268760"/>
            <a:ext cx="323123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/>
              <a:t>Pocket Mask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16% Oxygen in expired air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Port for oxygen supplementation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Can create a good seal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2 hands in C shape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716016" y="1268760"/>
            <a:ext cx="38884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b="1" dirty="0"/>
              <a:t>Bag-Valve-Mask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Compatible with pocket mask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Two person technique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Allows approximately 85% oxygen supplementation </a:t>
            </a:r>
          </a:p>
        </p:txBody>
      </p:sp>
    </p:spTree>
    <p:extLst>
      <p:ext uri="{BB962C8B-B14F-4D97-AF65-F5344CB8AC3E}">
        <p14:creationId xmlns:p14="http://schemas.microsoft.com/office/powerpoint/2010/main" val="262160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2511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FACE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54" y="2400219"/>
            <a:ext cx="3839123" cy="28771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3050031" cy="406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2826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2511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BAG VALVE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5" y="2292358"/>
            <a:ext cx="4008764" cy="30088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536" y="2275118"/>
            <a:ext cx="3456108" cy="259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285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5103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2 PERSON BAG VALVE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107342"/>
            <a:ext cx="4263316" cy="319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024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Advanced Airway Techniques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en-US" sz="2400" dirty="0" err="1"/>
              <a:t>Supraglotic</a:t>
            </a:r>
            <a:r>
              <a:rPr lang="en-US" sz="2400" dirty="0"/>
              <a:t>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400" dirty="0"/>
              <a:t>Laryngeal mask airway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400" dirty="0"/>
              <a:t>I-Gel </a:t>
            </a:r>
          </a:p>
          <a:p>
            <a:pPr marL="342900" indent="-342900">
              <a:buFont typeface="+mj-lt"/>
              <a:buAutoNum type="alphaUcPeriod"/>
            </a:pPr>
            <a:r>
              <a:rPr lang="en-US" sz="2400" dirty="0"/>
              <a:t>Endotracheal Intubation </a:t>
            </a:r>
          </a:p>
        </p:txBody>
      </p:sp>
    </p:spTree>
    <p:extLst>
      <p:ext uri="{BB962C8B-B14F-4D97-AF65-F5344CB8AC3E}">
        <p14:creationId xmlns:p14="http://schemas.microsoft.com/office/powerpoint/2010/main" val="27330289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Laryngeal Mask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Cuff sits over tracheal inlet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Provides some protection re: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Reduces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Airway not fully protected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Not absolute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Simple &amp; easy to insert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242827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Gel cuff sits over tracheal inlet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Some protection against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Reduces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Reduced likelihood of cuff tear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Suction port</a:t>
            </a:r>
          </a:p>
        </p:txBody>
      </p:sp>
    </p:spTree>
    <p:extLst>
      <p:ext uri="{BB962C8B-B14F-4D97-AF65-F5344CB8AC3E}">
        <p14:creationId xmlns:p14="http://schemas.microsoft.com/office/powerpoint/2010/main" val="13760591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7" y="1620896"/>
            <a:ext cx="4886158" cy="36673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184" y="1645853"/>
            <a:ext cx="2795900" cy="372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37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86" y="1628800"/>
            <a:ext cx="3268627" cy="3999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028394"/>
            <a:ext cx="4580520" cy="343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8428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207" y="308108"/>
            <a:ext cx="3741424" cy="499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73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Endotracheal Intubation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Gold standard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Avoids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Protects the airway from soiling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Allows high ventilation pressures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Needs experienced practitioner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79289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Surgical Airways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Hypoxia will lead to cardiac arrest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Rapid &amp; decisive intervention required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400" dirty="0"/>
              <a:t>Needle </a:t>
            </a:r>
            <a:r>
              <a:rPr lang="en-US" sz="2400" dirty="0" err="1"/>
              <a:t>cricothyroidotomy</a:t>
            </a:r>
            <a:r>
              <a:rPr lang="en-US" sz="2400" dirty="0"/>
              <a:t>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400" dirty="0"/>
              <a:t>Surgical </a:t>
            </a:r>
            <a:r>
              <a:rPr lang="en-US" sz="2400" dirty="0" err="1"/>
              <a:t>cricothyroidotomy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9307917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Needle </a:t>
            </a:r>
            <a:r>
              <a:rPr lang="en-US" dirty="0" err="1"/>
              <a:t>Cricothyroidotomy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Insert cannula through cricothyroid membrane into trachea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45</a:t>
            </a:r>
            <a:r>
              <a:rPr lang="en-US" sz="2400" dirty="0">
                <a:cs typeface="Times New Roman" panose="02020603050405020304" pitchFamily="18" charset="0"/>
              </a:rPr>
              <a:t>ᵒ ca</a:t>
            </a:r>
            <a:r>
              <a:rPr lang="en-US" sz="2400" dirty="0"/>
              <a:t>udally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High intermittent oxygen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3 way tap or cut piping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Deliver </a:t>
            </a:r>
            <a:r>
              <a:rPr lang="en-GB" sz="2400" dirty="0"/>
              <a:t>O</a:t>
            </a:r>
            <a:r>
              <a:rPr lang="en-GB" sz="2400" baseline="-25000" dirty="0"/>
              <a:t>2</a:t>
            </a:r>
            <a:r>
              <a:rPr lang="en-US" sz="2400" dirty="0"/>
              <a:t> 1 sec in every 5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Does not ventilate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Temporising</a:t>
            </a:r>
            <a:r>
              <a:rPr lang="en-US" sz="2400" dirty="0"/>
              <a:t> measure 20-30minutes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590162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Surgical </a:t>
            </a:r>
            <a:r>
              <a:rPr lang="en-US" dirty="0" err="1"/>
              <a:t>Cricothyroidotomy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Surgical incision through cricothyroid membrane into trachea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Insert a small endotracheal tube (mini trach II kit)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Ventilation &amp; oxygenation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Larger incision linked to greater risk of complications</a:t>
            </a:r>
          </a:p>
        </p:txBody>
      </p:sp>
    </p:spTree>
    <p:extLst>
      <p:ext uri="{BB962C8B-B14F-4D97-AF65-F5344CB8AC3E}">
        <p14:creationId xmlns:p14="http://schemas.microsoft.com/office/powerpoint/2010/main" val="20590321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Complications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5076056" y="1650529"/>
            <a:ext cx="25202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Surgical </a:t>
            </a:r>
            <a:r>
              <a:rPr lang="en-US" sz="2000" dirty="0" err="1"/>
              <a:t>Cric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Aspiration (blood)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Stenosis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Haemorrhage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Laceration (</a:t>
            </a:r>
            <a:r>
              <a:rPr lang="en-US" sz="2000" dirty="0" err="1"/>
              <a:t>oesophagus</a:t>
            </a:r>
            <a:r>
              <a:rPr lang="en-US" sz="2000" dirty="0"/>
              <a:t> or trachea)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Mediastinal emphysema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Vocal cord paralysis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Hoarseness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1938" y="1763217"/>
            <a:ext cx="355002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Needle </a:t>
            </a:r>
            <a:r>
              <a:rPr lang="en-US" sz="2000" dirty="0" err="1"/>
              <a:t>Cric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Inadequate O2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Hypoxia &amp; cardiac arrest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Aspiration (blood)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Oesophageal</a:t>
            </a:r>
            <a:r>
              <a:rPr lang="en-US" sz="2000" dirty="0"/>
              <a:t> laceration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Haematoma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Through &amp; through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Subsequent subcutaneous emphysema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Perforate thyroid</a:t>
            </a:r>
          </a:p>
        </p:txBody>
      </p:sp>
    </p:spTree>
    <p:extLst>
      <p:ext uri="{BB962C8B-B14F-4D97-AF65-F5344CB8AC3E}">
        <p14:creationId xmlns:p14="http://schemas.microsoft.com/office/powerpoint/2010/main" val="880502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Summary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Recognise</a:t>
            </a:r>
            <a:r>
              <a:rPr lang="en-US" dirty="0"/>
              <a:t> airway occlusion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Listen, Look, Feel, Assess, Pulse check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Head Tilt, chin lift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Jaw thrust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NPA/ OPA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LMA/ IGEL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Endotracheal intubation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Needle or Surgical </a:t>
            </a:r>
            <a:r>
              <a:rPr lang="en-US" dirty="0" err="1"/>
              <a:t>Cricothyroidotomy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1142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e66c22e5-8225-46c3-9abb-23d460e866c8"/>
    <ds:schemaRef ds:uri="http://schemas.openxmlformats.org/package/2006/metadata/core-properties"/>
    <ds:schemaRef ds:uri="http://schemas.microsoft.com/office/infopath/2007/PartnerControls"/>
    <ds:schemaRef ds:uri="22c661eb-85a9-4250-880c-d65c82aaab1a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AD3E85-D3B4-49FD-B6FE-4A3FBFB6F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740</Words>
  <Application>Microsoft Office PowerPoint</Application>
  <PresentationFormat>On-screen Show (4:3)</PresentationFormat>
  <Paragraphs>207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Myriad Pro</vt:lpstr>
      <vt:lpstr>Arial</vt:lpstr>
      <vt:lpstr>Calibri</vt:lpstr>
      <vt:lpstr>20140311PresentationUWTSDTemplate</vt:lpstr>
      <vt:lpstr>SHSS6067  Sports Trauma Management  Airway Management and Ventilation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104</cp:revision>
  <dcterms:created xsi:type="dcterms:W3CDTF">2015-04-14T15:21:28Z</dcterms:created>
  <dcterms:modified xsi:type="dcterms:W3CDTF">2022-03-02T13:47:39Z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