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1"/>
  </p:sldMasterIdLst>
  <p:sldIdLst>
    <p:sldId id="268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1" d="100"/>
          <a:sy n="81" d="100"/>
        </p:scale>
        <p:origin x="91" y="9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80C4F9-5EE7-47B7-B965-368EB53A43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7700" y="1181099"/>
            <a:ext cx="6864724" cy="3581399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A4A1F1-374F-4FC8-89F7-83065EA4F5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7700" y="5075227"/>
            <a:ext cx="6864724" cy="868374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B5CB5F-AE9B-4C02-B16F-C462CAFC19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14B1CC-830B-4695-B174-D9E9100A86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DCD43F-E516-4123-A6D8-DB72C3CC5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2791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FF197-4D72-4945-8068-57D52018E6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C81FA8-039D-4BAF-8AAB-7B6616AFEE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27357F-46A1-493A-A5E4-1D7FAE5B9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7277BC-26F9-4B14-A2DC-C7575C5A63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7BC3FF-EE25-45FB-A7A8-AAA522F707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15572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5596BE-9AF9-4E97-9204-5B672D7973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362200"/>
            <a:ext cx="7696200" cy="2400300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EDF98A-E8AE-4443-9A8C-CB35DEB2CE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81200" y="5067300"/>
            <a:ext cx="7696200" cy="876300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B7114B-35CB-40C5-BCC8-C5039524FF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1AA324-982E-42C4-8002-5F236877C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401596-9353-4C1A-972E-6522F2B420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55236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BF0BC9-7469-437A-B92B-0A2627E4B9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B7D887-595C-4649-AF8E-E78307000D4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4400" y="1825625"/>
            <a:ext cx="49911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9FE29C-ED37-4DD9-949F-0024342619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48400" y="1825625"/>
            <a:ext cx="5029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F6AA34-8CC0-4E5B-8396-0AC7563314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DF7398-73FE-4D27-AFF9-91BEBFED32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700880-10EE-4115-8BBB-13DDF270DB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13384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FF3C9B-D20D-43FA-BA18-D50F86A912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371" y="647699"/>
            <a:ext cx="10625229" cy="115062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52F00A-F4EE-40FC-9325-373840422D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5863" y="1879599"/>
            <a:ext cx="5157787" cy="675641"/>
          </a:xfrm>
        </p:spPr>
        <p:txBody>
          <a:bodyPr anchor="b">
            <a:no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75DD90-A306-4A8B-A54C-8033B7F7F0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5863" y="2560955"/>
            <a:ext cx="5157787" cy="364934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040E0AA-F8F8-4862-B27B-50FAF2F34DE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94412" y="1879599"/>
            <a:ext cx="5183188" cy="675641"/>
          </a:xfrm>
        </p:spPr>
        <p:txBody>
          <a:bodyPr anchor="b">
            <a:no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FEBDD6-EDA1-4CE7-9DDC-9D977E12DDA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94412" y="2560955"/>
            <a:ext cx="5183188" cy="364934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0044487-D350-4434-A5C7-A96942FFC9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389DC43-E591-42BF-82EE-E4887E4BC5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68CD421-2D00-41DD-A393-4739E389D9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0934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239A8B-0FAF-431C-9657-9003FA0373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1BBA2A1-331D-40F8-867B-CE15011360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50995C1-5121-47B6-AC6D-F60C0FF663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EDBE022-9B54-431C-80D5-5D8F2AFCB9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86984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015B6E5-6347-41F6-85FC-3BF3652D1B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C6A93F6-45F8-4453-B5DC-B2F3D5D0B5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E364E1-213B-4AF0-80D7-8101EFD5E4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33683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290B5D-E76D-4797-AD77-15625D675F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372" y="647700"/>
            <a:ext cx="4119654" cy="1714500"/>
          </a:xfrm>
        </p:spPr>
        <p:txBody>
          <a:bodyPr anchor="b">
            <a:no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744D8D-C9CF-43B2-905D-2368B17A53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40188" y="914400"/>
            <a:ext cx="5737412" cy="502919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B4BF0C-D14C-46D7-ACDD-1885DDD883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52372" y="2697479"/>
            <a:ext cx="4119654" cy="3246119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FD7D8D-72E7-4ABD-BB87-80BB490031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D9C1CE-C8CE-4364-A021-ADC2D64726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E6FA33-09EF-495A-853E-63750CA37A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54189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EF023E-952E-40DF-A101-74D22789D5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372" y="647700"/>
            <a:ext cx="4119654" cy="1714500"/>
          </a:xfrm>
        </p:spPr>
        <p:txBody>
          <a:bodyPr anchor="b">
            <a:no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41E98DD-BF5D-4CCA-8C66-F2A6CE11271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486400" y="914400"/>
            <a:ext cx="5791200" cy="502919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0EC22A6-F2C2-4A88-BEE5-2D6CEB520E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52372" y="2697480"/>
            <a:ext cx="4119654" cy="317150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A1F755-C7AF-4C50-8CA8-828612A767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EDE175-E818-477C-A3F6-7DD65C1268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D0B8E3-DB91-440B-818F-71E4248BB1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73469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8C0AF-44D0-4830-AF13-49B8522BE6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1B4D8C-6045-47B3-9A0C-F2215A904C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19A9F1-F398-416A-A8C0-0A36D838DD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37F801-C9FB-4A34-8386-BA9FBACCBC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E05176-F6E9-4997-8355-74F2A4560A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8405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BEBC807-13E1-4F3F-83FA-FD9BD24F3B1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986520" y="647699"/>
            <a:ext cx="2291080" cy="52959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B7E2EAA-155E-482E-A2B8-547653B253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52371" y="647699"/>
            <a:ext cx="8120789" cy="52959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4A4BDC-BDD0-417D-AF7C-516EE556D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F663EC-23F9-4202-80F3-F8E550884F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C8402D-7367-485B-AEA6-5AB2B8209D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61586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55EB7D6-B8CB-49E3-874F-2255BEE82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371" y="647700"/>
            <a:ext cx="10625229" cy="114705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BEEAC5-A8AB-4FE8-A270-D70F7DED4A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2371" y="2095500"/>
            <a:ext cx="10620855" cy="3848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B6506C-52BF-4C05-AD31-7C08B80151C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52371" y="6332538"/>
            <a:ext cx="300649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spc="100" baseline="0">
                <a:solidFill>
                  <a:schemeClr val="tx1"/>
                </a:solidFill>
              </a:defRPr>
            </a:lvl1pPr>
          </a:lstStyle>
          <a:p>
            <a:fld id="{D341B595-366B-43E2-A22E-EA6A78C03F06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534630-6C67-4A40-A499-CB025B2438C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034169" y="6332538"/>
            <a:ext cx="35054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spc="10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64E14B-0EE8-4015-809C-DD36B5459B8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44747" y="6332538"/>
            <a:ext cx="53980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spc="100" baseline="0">
                <a:solidFill>
                  <a:schemeClr val="tx1"/>
                </a:solidFill>
              </a:defRPr>
            </a:lvl1pPr>
          </a:lstStyle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3018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18" r:id="rId6"/>
    <p:sldLayoutId id="2147483714" r:id="rId7"/>
    <p:sldLayoutId id="2147483715" r:id="rId8"/>
    <p:sldLayoutId id="2147483716" r:id="rId9"/>
    <p:sldLayoutId id="2147483717" r:id="rId10"/>
    <p:sldLayoutId id="2147483719" r:id="rId1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3600" kern="1200" cap="all" spc="300" baseline="0">
          <a:solidFill>
            <a:srgbClr val="FFFFFF"/>
          </a:solidFill>
          <a:highlight>
            <a:srgbClr val="000000"/>
          </a:highligh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SzPct val="7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SzPct val="7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SzPct val="7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SzPct val="7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SzPct val="7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Text">
            <a:extLst>
              <a:ext uri="{FF2B5EF4-FFF2-40B4-BE49-F238E27FC236}">
                <a16:creationId xmlns:a16="http://schemas.microsoft.com/office/drawing/2014/main" id="{BD1F7E3C-74BA-9203-F580-A15E3126428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8854"/>
            <a:ext cx="12192000" cy="685800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841A789-7F7D-D51D-09B3-DC96C3E06D6C}"/>
              </a:ext>
            </a:extLst>
          </p:cNvPr>
          <p:cNvSpPr txBox="1"/>
          <p:nvPr/>
        </p:nvSpPr>
        <p:spPr>
          <a:xfrm>
            <a:off x="782425" y="1140642"/>
            <a:ext cx="10228083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University of Wales Trinity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aint David </a:t>
            </a:r>
            <a:b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 (Honours) Business Management</a:t>
            </a:r>
            <a:b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Managing People- LCBB5004</a:t>
            </a:r>
            <a:b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ndividual presentation</a:t>
            </a:r>
            <a:b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 Veronica Cusciac: 2123297</a:t>
            </a:r>
            <a:b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Samuel Ofori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51122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97AB54C3-F03A-67E3-5643-D36539691A59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497"/>
          <a:stretch/>
        </p:blipFill>
        <p:spPr>
          <a:xfrm>
            <a:off x="20" y="10"/>
            <a:ext cx="12191980" cy="6857990"/>
          </a:xfrm>
          <a:noFill/>
        </p:spPr>
      </p:pic>
      <p:sp>
        <p:nvSpPr>
          <p:cNvPr id="26" name="Title 1">
            <a:extLst>
              <a:ext uri="{FF2B5EF4-FFF2-40B4-BE49-F238E27FC236}">
                <a16:creationId xmlns:a16="http://schemas.microsoft.com/office/drawing/2014/main" id="{789AB4A6-63E1-4A8F-AEA3-70E04AC0EB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5435" y="467139"/>
            <a:ext cx="10699312" cy="4295361"/>
          </a:xfrm>
        </p:spPr>
        <p:txBody>
          <a:bodyPr>
            <a:normAutofit/>
          </a:bodyPr>
          <a:lstStyle/>
          <a:p>
            <a:br>
              <a:rPr lang="en-US" sz="18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8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800" cap="none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7EAD33B-7D3F-AFB4-2170-19A7C1C6D0A8}"/>
              </a:ext>
            </a:extLst>
          </p:cNvPr>
          <p:cNvSpPr txBox="1"/>
          <p:nvPr/>
        </p:nvSpPr>
        <p:spPr>
          <a:xfrm>
            <a:off x="207444" y="317241"/>
            <a:ext cx="8572661" cy="49398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IN" sz="18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   Introduction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IN" sz="18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Overview of the important function that the HR department performs in modern business organisations. 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IN" sz="18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Various forms of relationships between employers and employees.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IN" sz="18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How HR professional utilises the CPID profession map to develop their skills and competencies. 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IN" sz="18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Several strategies used by business firms to recruit, engage, and retain their employees in the real life. 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IN" sz="18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Valuable insight into how HR experts may promote business performance and foster a healthy work environment for employees by focusing on various important factors. </a:t>
            </a:r>
          </a:p>
          <a:p>
            <a:endParaRPr lang="en-GB" dirty="0"/>
          </a:p>
        </p:txBody>
      </p:sp>
      <p:pic>
        <p:nvPicPr>
          <p:cNvPr id="11" name="Picture 10" descr="A picture containing text&#10;&#10;Description automatically generated">
            <a:extLst>
              <a:ext uri="{FF2B5EF4-FFF2-40B4-BE49-F238E27FC236}">
                <a16:creationId xmlns:a16="http://schemas.microsoft.com/office/drawing/2014/main" id="{573256DA-78B1-B76D-2AD6-AF4D1FCD5C1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80105" y="946944"/>
            <a:ext cx="336987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56494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38CC4DB0-4D04-D0E2-D3D2-B4117E7500E9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497"/>
          <a:stretch/>
        </p:blipFill>
        <p:spPr>
          <a:xfrm>
            <a:off x="20" y="10"/>
            <a:ext cx="12191980" cy="6857990"/>
          </a:xfrm>
          <a:noFill/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96595D8-13C7-CADD-E3ED-B41E554CC7DD}"/>
              </a:ext>
            </a:extLst>
          </p:cNvPr>
          <p:cNvSpPr txBox="1"/>
          <p:nvPr/>
        </p:nvSpPr>
        <p:spPr>
          <a:xfrm>
            <a:off x="76200" y="857250"/>
            <a:ext cx="7957969" cy="52691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10000"/>
              </a:lnSpc>
            </a:pPr>
            <a:r>
              <a:rPr lang="en-IN" dirty="0">
                <a:solidFill>
                  <a:schemeClr val="tx1"/>
                </a:solidFill>
                <a:latin typeface="Arial Rounded MT Bold" panose="020F0704030504030204" pitchFamily="34" charset="0"/>
                <a:cs typeface="Arial" panose="020B0604020202020204" pitchFamily="34" charset="0"/>
              </a:rPr>
              <a:t>Recruitment and Selection</a:t>
            </a:r>
          </a:p>
          <a:p>
            <a:pPr marL="285750" indent="-285750" algn="just">
              <a:lnSpc>
                <a:spcPct val="110000"/>
              </a:lnSpc>
              <a:buFont typeface="Wingdings" panose="05000000000000000000" pitchFamily="2" charset="2"/>
              <a:buChar char="v"/>
            </a:pPr>
            <a:r>
              <a:rPr lang="en-IN" sz="1600" dirty="0">
                <a:solidFill>
                  <a:schemeClr val="tx1"/>
                </a:solidFill>
                <a:latin typeface="Arial Rounded MT Bold" panose="020F0704030504030204" pitchFamily="34" charset="0"/>
                <a:cs typeface="Arial" panose="020B0604020202020204" pitchFamily="34" charset="0"/>
              </a:rPr>
              <a:t>Find and hire qualified and skilled candidates for the company. </a:t>
            </a:r>
          </a:p>
          <a:p>
            <a:pPr algn="just">
              <a:lnSpc>
                <a:spcPct val="110000"/>
              </a:lnSpc>
            </a:pPr>
            <a:r>
              <a:rPr lang="en-IN" dirty="0">
                <a:solidFill>
                  <a:schemeClr val="tx1"/>
                </a:solidFill>
                <a:latin typeface="Arial Rounded MT Bold" panose="020F0704030504030204" pitchFamily="34" charset="0"/>
                <a:cs typeface="Arial" panose="020B0604020202020204" pitchFamily="34" charset="0"/>
              </a:rPr>
              <a:t>Training and Development</a:t>
            </a:r>
          </a:p>
          <a:p>
            <a:pPr marL="285750" indent="-285750" algn="just">
              <a:lnSpc>
                <a:spcPct val="110000"/>
              </a:lnSpc>
              <a:buFont typeface="Wingdings" panose="05000000000000000000" pitchFamily="2" charset="2"/>
              <a:buChar char="v"/>
            </a:pPr>
            <a:r>
              <a:rPr lang="en-IN" sz="1600" dirty="0">
                <a:solidFill>
                  <a:schemeClr val="tx1"/>
                </a:solidFill>
                <a:latin typeface="Arial Rounded MT Bold" panose="020F0704030504030204" pitchFamily="34" charset="0"/>
                <a:cs typeface="Arial" panose="020B0604020202020204" pitchFamily="34" charset="0"/>
              </a:rPr>
              <a:t>Giving employees the direction and support they need to carry out their tasks and responsibilities effectively and training.</a:t>
            </a:r>
          </a:p>
          <a:p>
            <a:pPr algn="just">
              <a:lnSpc>
                <a:spcPct val="110000"/>
              </a:lnSpc>
            </a:pPr>
            <a:r>
              <a:rPr lang="en-IN" dirty="0">
                <a:solidFill>
                  <a:schemeClr val="tx1"/>
                </a:solidFill>
                <a:latin typeface="Arial Rounded MT Bold" panose="020F0704030504030204" pitchFamily="34" charset="0"/>
                <a:cs typeface="Arial" panose="020B0604020202020204" pitchFamily="34" charset="0"/>
              </a:rPr>
              <a:t>Compensation and Benefits</a:t>
            </a:r>
          </a:p>
          <a:p>
            <a:pPr marL="285750" indent="-285750" algn="just">
              <a:lnSpc>
                <a:spcPct val="110000"/>
              </a:lnSpc>
              <a:buFont typeface="Wingdings" panose="05000000000000000000" pitchFamily="2" charset="2"/>
              <a:buChar char="v"/>
            </a:pPr>
            <a:r>
              <a:rPr lang="en-IN" sz="1600" dirty="0">
                <a:solidFill>
                  <a:schemeClr val="tx1"/>
                </a:solidFill>
                <a:latin typeface="Arial Rounded MT Bold" panose="020F0704030504030204" pitchFamily="34" charset="0"/>
                <a:cs typeface="Arial" panose="020B0604020202020204" pitchFamily="34" charset="0"/>
              </a:rPr>
              <a:t>Establishing pay scales, determining salaries and earnings, and managing benefits packages such as medical insurance, retirement funds, and holiday time.</a:t>
            </a:r>
          </a:p>
          <a:p>
            <a:pPr algn="just"/>
            <a:r>
              <a:rPr lang="en-IN" dirty="0">
                <a:solidFill>
                  <a:schemeClr val="tx1"/>
                </a:solidFill>
                <a:latin typeface="Arial Rounded MT Bold" panose="020F0704030504030204" pitchFamily="34" charset="0"/>
              </a:rPr>
              <a:t>Performance management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IN" sz="16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The HR department helps managers in developing strategies to improve the performance of underperforming employees. </a:t>
            </a:r>
          </a:p>
          <a:p>
            <a:pPr algn="just"/>
            <a:r>
              <a:rPr lang="en-IN" dirty="0">
                <a:solidFill>
                  <a:schemeClr val="tx1"/>
                </a:solidFill>
                <a:latin typeface="Arial Rounded MT Bold" panose="020F0704030504030204" pitchFamily="34" charset="0"/>
              </a:rPr>
              <a:t>Employee relation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IN" sz="16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The HR department is in charge of ensuring that there are positive work relationships inside the company. 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IN" sz="16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This includes settling disputes among co-workers and with managers.</a:t>
            </a:r>
          </a:p>
          <a:p>
            <a:pPr marL="285750" indent="-285750" algn="just">
              <a:lnSpc>
                <a:spcPct val="110000"/>
              </a:lnSpc>
              <a:buFont typeface="Wingdings" panose="05000000000000000000" pitchFamily="2" charset="2"/>
              <a:buChar char="v"/>
            </a:pPr>
            <a:endParaRPr lang="en-IN" sz="1600" dirty="0">
              <a:solidFill>
                <a:schemeClr val="tx1"/>
              </a:solidFill>
              <a:latin typeface="Arial Rounded MT Bold" panose="020F07040305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0000"/>
              </a:lnSpc>
            </a:pPr>
            <a:endParaRPr lang="en-IN" sz="1800" dirty="0">
              <a:solidFill>
                <a:schemeClr val="tx1"/>
              </a:solidFill>
              <a:latin typeface="Arial Rounded MT Bold" panose="020F07040305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FBF88BC-A3E8-0566-CEA7-3DECDFFA7634}"/>
              </a:ext>
            </a:extLst>
          </p:cNvPr>
          <p:cNvSpPr txBox="1"/>
          <p:nvPr/>
        </p:nvSpPr>
        <p:spPr>
          <a:xfrm>
            <a:off x="321071" y="335799"/>
            <a:ext cx="69957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1800" b="1" dirty="0">
                <a:latin typeface="Arial" panose="020B0604020202020204" pitchFamily="34" charset="0"/>
                <a:cs typeface="Arial" panose="020B0604020202020204" pitchFamily="34" charset="0"/>
              </a:rPr>
              <a:t>The Role of the Human Resource Department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3" name="Picture 12" descr="A picture containing text, outdoor, display, sign&#10;&#10;Description automatically generated">
            <a:extLst>
              <a:ext uri="{FF2B5EF4-FFF2-40B4-BE49-F238E27FC236}">
                <a16:creationId xmlns:a16="http://schemas.microsoft.com/office/drawing/2014/main" id="{9C020D45-7C95-6F73-492C-15ECB2A1F71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71068">
            <a:off x="8042113" y="705131"/>
            <a:ext cx="4391638" cy="4439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96027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B7C49518-EDF1-FC4B-DAEC-8C4D70DB3D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9050"/>
            <a:ext cx="12301002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72EA844-A347-CE38-487B-249EBE4C2D50}"/>
              </a:ext>
            </a:extLst>
          </p:cNvPr>
          <p:cNvSpPr txBox="1"/>
          <p:nvPr/>
        </p:nvSpPr>
        <p:spPr>
          <a:xfrm>
            <a:off x="276225" y="266700"/>
            <a:ext cx="7258050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endParaRPr lang="en-IN">
              <a:latin typeface="Arial Rounded MT Bold" panose="020F0704030504030204" pitchFamily="34" charset="0"/>
            </a:endParaRPr>
          </a:p>
          <a:p>
            <a:pPr algn="just"/>
            <a:endParaRPr lang="en-IN" sz="1800">
              <a:solidFill>
                <a:schemeClr val="tx1"/>
              </a:solidFill>
              <a:latin typeface="Arial Rounded MT Bold" panose="020F0704030504030204" pitchFamily="34" charset="0"/>
            </a:endParaRPr>
          </a:p>
          <a:p>
            <a:pPr algn="just"/>
            <a:r>
              <a:rPr lang="en-IN" sz="1800">
                <a:solidFill>
                  <a:schemeClr val="tx1"/>
                </a:solidFill>
                <a:latin typeface="Arial Rounded MT Bold" panose="020F0704030504030204" pitchFamily="34" charset="0"/>
              </a:rPr>
              <a:t>Determining Competencies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IN" sz="1600">
                <a:solidFill>
                  <a:schemeClr val="tx1"/>
                </a:solidFill>
                <a:latin typeface="Arial Rounded MT Bold" panose="020F0704030504030204" pitchFamily="34" charset="0"/>
              </a:rPr>
              <a:t>Provide insight into the knowledge and abilities needed to carry out various HR responsibilities successfully. 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IN" sz="1600">
                <a:solidFill>
                  <a:schemeClr val="tx1"/>
                </a:solidFill>
                <a:latin typeface="Arial Rounded MT Bold" panose="020F0704030504030204" pitchFamily="34" charset="0"/>
              </a:rPr>
              <a:t>An organization may make sure that the profession map appropriately depicts the demands and requirements of the HR profession.</a:t>
            </a:r>
            <a:endParaRPr lang="en-US" sz="1600" b="1">
              <a:solidFill>
                <a:schemeClr val="tx1"/>
              </a:solidFill>
              <a:latin typeface="Arial Rounded MT Bold" panose="020F0704030504030204" pitchFamily="34" charset="0"/>
            </a:endParaRPr>
          </a:p>
          <a:p>
            <a:pPr algn="just"/>
            <a:r>
              <a:rPr lang="en-IN" sz="1800">
                <a:solidFill>
                  <a:schemeClr val="tx1"/>
                </a:solidFill>
                <a:latin typeface="Arial Rounded MT Bold" panose="020F0704030504030204" pitchFamily="34" charset="0"/>
              </a:rPr>
              <a:t>Linking Skills with Corporate Goals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IN" sz="1600">
                <a:solidFill>
                  <a:schemeClr val="tx1"/>
                </a:solidFill>
                <a:latin typeface="Arial Rounded MT Bold" panose="020F0704030504030204" pitchFamily="34" charset="0"/>
              </a:rPr>
              <a:t>Making sure that the “Profession Map” is in line with the strategic objectives of the company.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IN" sz="1600">
                <a:solidFill>
                  <a:schemeClr val="tx1"/>
                </a:solidFill>
                <a:latin typeface="Arial Rounded MT Bold" panose="020F0704030504030204" pitchFamily="34" charset="0"/>
              </a:rPr>
              <a:t>HR professionals can assist in developing a straightforward and unified HR strategy that supports broader business goals and objectives.</a:t>
            </a:r>
            <a:endParaRPr lang="en-US" sz="1600" b="1">
              <a:solidFill>
                <a:schemeClr val="tx1"/>
              </a:solidFill>
              <a:latin typeface="Arial Rounded MT Bold" panose="020F0704030504030204" pitchFamily="34" charset="0"/>
            </a:endParaRPr>
          </a:p>
          <a:p>
            <a:pPr algn="just"/>
            <a:r>
              <a:rPr lang="en-IN" sz="1800">
                <a:solidFill>
                  <a:schemeClr val="tx1"/>
                </a:solidFill>
                <a:latin typeface="Arial Rounded MT Bold" panose="020F0704030504030204" pitchFamily="34" charset="0"/>
              </a:rPr>
              <a:t>Defining Behaviours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IN" sz="1600">
                <a:solidFill>
                  <a:schemeClr val="tx1"/>
                </a:solidFill>
                <a:latin typeface="Arial Rounded MT Bold" panose="020F0704030504030204" pitchFamily="34" charset="0"/>
              </a:rPr>
              <a:t>HR specialists are in a unique position to pinpoint and describe the behaviours necessary for HR success.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IN" sz="1600">
                <a:solidFill>
                  <a:schemeClr val="tx1"/>
                </a:solidFill>
                <a:latin typeface="Arial Rounded MT Bold" panose="020F0704030504030204" pitchFamily="34" charset="0"/>
              </a:rPr>
              <a:t>HR professionals can contribute to the creation of behavioural competencies that are consistent with business values and culture.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endParaRPr lang="en-IN" sz="1600" b="1" dirty="0">
              <a:solidFill>
                <a:schemeClr val="tx1"/>
              </a:solidFill>
              <a:latin typeface="Arial Rounded MT Bold" panose="020F070403050403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B8C834-18F0-E57B-AB0E-C70CBED3B136}"/>
              </a:ext>
            </a:extLst>
          </p:cNvPr>
          <p:cNvSpPr txBox="1"/>
          <p:nvPr/>
        </p:nvSpPr>
        <p:spPr>
          <a:xfrm>
            <a:off x="3069771" y="154733"/>
            <a:ext cx="5999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1800" b="1">
                <a:latin typeface="Arial" panose="020B0604020202020204" pitchFamily="34" charset="0"/>
                <a:cs typeface="Arial" panose="020B0604020202020204" pitchFamily="34" charset="0"/>
              </a:rPr>
              <a:t>How HR helps to develop CIPD Profession Map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 descr="Chart, bubble chart&#10;&#10;Description automatically generated">
            <a:extLst>
              <a:ext uri="{FF2B5EF4-FFF2-40B4-BE49-F238E27FC236}">
                <a16:creationId xmlns:a16="http://schemas.microsoft.com/office/drawing/2014/main" id="{1BF2CC83-29CC-662B-8262-DD3009578AD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77175" y="793479"/>
            <a:ext cx="40386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86192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136587F9-B7A0-2E87-4ED3-7E2A923F9D7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627"/>
          <a:stretch/>
        </p:blipFill>
        <p:spPr>
          <a:xfrm>
            <a:off x="21" y="-228590"/>
            <a:ext cx="12191979" cy="7086590"/>
          </a:xfrm>
          <a:prstGeom prst="rect">
            <a:avLst/>
          </a:prstGeo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FA1AEAC-1AC8-A4AA-F777-DF2095C46006}"/>
              </a:ext>
            </a:extLst>
          </p:cNvPr>
          <p:cNvSpPr txBox="1"/>
          <p:nvPr/>
        </p:nvSpPr>
        <p:spPr>
          <a:xfrm>
            <a:off x="228600" y="802432"/>
            <a:ext cx="7115526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IN" sz="18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Testing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IN" sz="16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To make sure the profession map is useful and practical, HR experts within a business can test it. 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IN" sz="16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HR experts can determine areas where the map may need more development or refinement by putting it to the test in practical settings.</a:t>
            </a:r>
            <a:endParaRPr lang="en-US" sz="1600" b="1" dirty="0">
              <a:solidFill>
                <a:schemeClr val="tx1"/>
              </a:solidFill>
              <a:latin typeface="Arial Rounded MT Bold" panose="020F0704030504030204" pitchFamily="34" charset="0"/>
            </a:endParaRPr>
          </a:p>
          <a:p>
            <a:pPr algn="just"/>
            <a:r>
              <a:rPr lang="en-IN" sz="18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Providing Feedback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IN" sz="16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The HR department can provide feedback on the utility and efficacy of the profession map.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US" sz="16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It can be improved and updated by collecting feedback from HR practitioners and other stakeholders to reflect changes in the HR profession and increase organizational requirements (Cheese, 2023, p.45).</a:t>
            </a:r>
            <a:endParaRPr lang="en-IN" sz="1600" dirty="0">
              <a:solidFill>
                <a:schemeClr val="tx1"/>
              </a:solidFill>
              <a:latin typeface="Arial Rounded MT Bold" panose="020F0704030504030204" pitchFamily="34" charset="0"/>
            </a:endParaRP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4155AD1-B417-1359-9230-977E8E7D9C98}"/>
              </a:ext>
            </a:extLst>
          </p:cNvPr>
          <p:cNvSpPr txBox="1"/>
          <p:nvPr/>
        </p:nvSpPr>
        <p:spPr>
          <a:xfrm>
            <a:off x="3041779" y="149289"/>
            <a:ext cx="54864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1800" b="1" dirty="0">
                <a:latin typeface="Arial" panose="020B0604020202020204" pitchFamily="34" charset="0"/>
                <a:cs typeface="Arial" panose="020B0604020202020204" pitchFamily="34" charset="0"/>
              </a:rPr>
              <a:t>How HR helps to develop CIPD Profession Map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8" descr="Graphical user interface, icon&#10;&#10;Description automatically generated">
            <a:extLst>
              <a:ext uri="{FF2B5EF4-FFF2-40B4-BE49-F238E27FC236}">
                <a16:creationId xmlns:a16="http://schemas.microsoft.com/office/drawing/2014/main" id="{4482A540-D3ED-2351-4433-704EAC2A613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039145">
            <a:off x="7242837" y="894261"/>
            <a:ext cx="4803968" cy="3448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50786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3B45D243-E025-9B3F-FBC4-45C55B4273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38482"/>
            <a:ext cx="12192000" cy="68964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9C9BE61-78BE-8440-F34C-507C7E0736C3}"/>
              </a:ext>
            </a:extLst>
          </p:cNvPr>
          <p:cNvSpPr txBox="1"/>
          <p:nvPr/>
        </p:nvSpPr>
        <p:spPr>
          <a:xfrm>
            <a:off x="190499" y="895739"/>
            <a:ext cx="7441941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IN" sz="1600" b="1" dirty="0">
                <a:solidFill>
                  <a:schemeClr val="tx1"/>
                </a:solidFill>
                <a:latin typeface="Arial Rounded MT Bold" panose="020F0704030504030204" pitchFamily="34" charset="0"/>
              </a:rPr>
              <a:t>Employment at will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IN" sz="16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The employer has the right to terminate an employee’s job at any moment and for any cause.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IN" sz="16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Similarly, the employees have the right to resign at any moment and without cause. </a:t>
            </a:r>
            <a:endParaRPr lang="en-US" sz="1600" dirty="0">
              <a:solidFill>
                <a:schemeClr val="tx1"/>
              </a:solidFill>
              <a:latin typeface="Arial Rounded MT Bold" panose="020F0704030504030204" pitchFamily="34" charset="0"/>
            </a:endParaRPr>
          </a:p>
          <a:p>
            <a:pPr algn="just"/>
            <a:r>
              <a:rPr lang="en-IN" sz="1600" b="1" dirty="0">
                <a:solidFill>
                  <a:schemeClr val="tx1"/>
                </a:solidFill>
                <a:latin typeface="Arial Rounded MT Bold" panose="020F0704030504030204" pitchFamily="34" charset="0"/>
              </a:rPr>
              <a:t>Temporary employment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IN" sz="16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The employer recruits an employee for a set amount of time, maybe to meet a demand increase during a particular season or to finish a brief project. 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IN" sz="16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The same benefits that are available to permanent employees are not available to temporary workers. </a:t>
            </a:r>
            <a:endParaRPr lang="en-US" sz="1600" dirty="0">
              <a:solidFill>
                <a:schemeClr val="tx1"/>
              </a:solidFill>
              <a:latin typeface="Arial Rounded MT Bold" panose="020F0704030504030204" pitchFamily="34" charset="0"/>
            </a:endParaRPr>
          </a:p>
          <a:p>
            <a:pPr algn="just"/>
            <a:r>
              <a:rPr lang="en-IN" sz="1600" b="1" dirty="0">
                <a:solidFill>
                  <a:schemeClr val="tx1"/>
                </a:solidFill>
                <a:latin typeface="Arial Rounded MT Bold" panose="020F0704030504030204" pitchFamily="34" charset="0"/>
              </a:rPr>
              <a:t>Contractual employment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IN" sz="16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Employers and employees both sign a document outlining the terms and circumstances of the job, including compensation, benefits, and the duration of the position.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IN" sz="16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Compared to working at will, this kind of partnership often offers more job security</a:t>
            </a:r>
            <a:r>
              <a:rPr lang="en-IN" sz="18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44BCDE9-9B85-BDBA-105E-B186A38FA18E}"/>
              </a:ext>
            </a:extLst>
          </p:cNvPr>
          <p:cNvSpPr txBox="1"/>
          <p:nvPr/>
        </p:nvSpPr>
        <p:spPr>
          <a:xfrm>
            <a:off x="2183364" y="243963"/>
            <a:ext cx="71659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IN" sz="1800" b="1" dirty="0">
                <a:latin typeface="Arial" panose="020B0604020202020204" pitchFamily="34" charset="0"/>
                <a:cs typeface="Arial" panose="020B0604020202020204" pitchFamily="34" charset="0"/>
              </a:rPr>
              <a:t>Types of the relationship between employer and employee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8" descr="A couple of men shaking hands&#10;&#10;Description automatically generated with medium confidence">
            <a:extLst>
              <a:ext uri="{FF2B5EF4-FFF2-40B4-BE49-F238E27FC236}">
                <a16:creationId xmlns:a16="http://schemas.microsoft.com/office/drawing/2014/main" id="{84186B9E-E143-0990-7F5F-394B3847F9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22939" y="1176919"/>
            <a:ext cx="4068148" cy="3881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6689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">
            <a:extLst>
              <a:ext uri="{FF2B5EF4-FFF2-40B4-BE49-F238E27FC236}">
                <a16:creationId xmlns:a16="http://schemas.microsoft.com/office/drawing/2014/main" id="{1976FB1B-8A97-6F3D-4AAF-2F8D887C21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9342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6D8E168-C2BF-66EA-AE22-07015F62C76C}"/>
              </a:ext>
            </a:extLst>
          </p:cNvPr>
          <p:cNvSpPr txBox="1"/>
          <p:nvPr/>
        </p:nvSpPr>
        <p:spPr>
          <a:xfrm>
            <a:off x="131974" y="1357460"/>
            <a:ext cx="762628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IN" b="1" dirty="0">
                <a:solidFill>
                  <a:schemeClr val="tx1"/>
                </a:solidFill>
                <a:latin typeface="Arial Rounded MT Bold" panose="020F0704030504030204" pitchFamily="34" charset="0"/>
              </a:rPr>
              <a:t>Internship or apprenticeship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IN" dirty="0">
                <a:solidFill>
                  <a:schemeClr val="tx1"/>
                </a:solidFill>
                <a:latin typeface="Arial Rounded MT Bold" panose="020F0704030504030204" pitchFamily="34" charset="0"/>
              </a:rPr>
              <a:t>The employer gives a student or less-experienced employee training and experience in return for their labour. 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IN" dirty="0">
                <a:solidFill>
                  <a:schemeClr val="tx1"/>
                </a:solidFill>
                <a:latin typeface="Arial Rounded MT Bold" panose="020F0704030504030204" pitchFamily="34" charset="0"/>
              </a:rPr>
              <a:t>Relationships of this kind are frequently utilised to find temporary employees or nurture new talent. </a:t>
            </a:r>
            <a:endParaRPr lang="en-IN" b="1" dirty="0">
              <a:solidFill>
                <a:schemeClr val="tx1"/>
              </a:solidFill>
              <a:latin typeface="Arial Rounded MT Bold" panose="020F0704030504030204" pitchFamily="34" charset="0"/>
            </a:endParaRPr>
          </a:p>
          <a:p>
            <a:pPr algn="just"/>
            <a:r>
              <a:rPr lang="en-IN" b="1" dirty="0">
                <a:solidFill>
                  <a:schemeClr val="tx1"/>
                </a:solidFill>
                <a:latin typeface="Arial Rounded MT Bold" panose="020F0704030504030204" pitchFamily="34" charset="0"/>
              </a:rPr>
              <a:t>Freelance or independent contractor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IN" dirty="0">
                <a:solidFill>
                  <a:schemeClr val="tx1"/>
                </a:solidFill>
                <a:latin typeface="Arial Rounded MT Bold" panose="020F0704030504030204" pitchFamily="34" charset="0"/>
              </a:rPr>
              <a:t>The employer engages an individual to carry out particular duties or provide certain services, but the person is not regarded as an employee.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IN" dirty="0">
                <a:solidFill>
                  <a:schemeClr val="tx1"/>
                </a:solidFill>
                <a:latin typeface="Arial Rounded MT Bold" panose="020F0704030504030204" pitchFamily="34" charset="0"/>
              </a:rPr>
              <a:t>The freelancer or contractor is in charge of their own perks and taxes.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EC3F3AC-50A2-3AB6-CF65-A6ED06941F96}"/>
              </a:ext>
            </a:extLst>
          </p:cNvPr>
          <p:cNvSpPr txBox="1"/>
          <p:nvPr/>
        </p:nvSpPr>
        <p:spPr>
          <a:xfrm>
            <a:off x="2243580" y="494064"/>
            <a:ext cx="67213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1800" b="1" dirty="0">
                <a:latin typeface="Arial" panose="020B0604020202020204" pitchFamily="34" charset="0"/>
                <a:cs typeface="Arial" panose="020B0604020202020204" pitchFamily="34" charset="0"/>
              </a:rPr>
              <a:t>Types of the relationship between employer and employee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A89478E7-1634-5FEF-5B08-AF68AEFA007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90234" y="980387"/>
            <a:ext cx="408718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02723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9FDA4B89-8D9C-C580-27FE-0F9F86FA94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8854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23F5600-6C2A-EAEA-40B0-79BBBF20C255}"/>
              </a:ext>
            </a:extLst>
          </p:cNvPr>
          <p:cNvSpPr txBox="1"/>
          <p:nvPr/>
        </p:nvSpPr>
        <p:spPr>
          <a:xfrm>
            <a:off x="268357" y="1291472"/>
            <a:ext cx="6622637" cy="40063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IN" sz="1800" b="1" dirty="0">
                <a:solidFill>
                  <a:schemeClr val="tx1"/>
                </a:solidFill>
                <a:latin typeface="Arial Rounded MT Bold" panose="020F0704030504030204" pitchFamily="34" charset="0"/>
              </a:rPr>
              <a:t>Employer branding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IN" sz="18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Businesses invest in employer branding to enhance their reputation as top employers.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IN" sz="18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Marketing may entail presenting the company’s goals, values and culture as well as its advantages for employees and opportunities for professional growth. </a:t>
            </a:r>
            <a:endParaRPr lang="en-US" sz="1800" b="1" dirty="0">
              <a:solidFill>
                <a:schemeClr val="tx1"/>
              </a:solidFill>
              <a:latin typeface="Arial Rounded MT Bold" panose="020F0704030504030204" pitchFamily="34" charset="0"/>
            </a:endParaRPr>
          </a:p>
          <a:p>
            <a:pPr algn="just"/>
            <a:r>
              <a:rPr lang="en-IN" sz="1800" b="1" dirty="0">
                <a:solidFill>
                  <a:schemeClr val="tx1"/>
                </a:solidFill>
                <a:latin typeface="Arial Rounded MT Bold" panose="020F0704030504030204" pitchFamily="34" charset="0"/>
              </a:rPr>
              <a:t>Performance management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IN" sz="18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Companies employ performance management procedures to make sure that employee targets and objectives are in line with business aims.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IN" sz="18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This can involve establishing specific performance standards, giving frequent feedback, and providing incentives or rewards for exceptional performance.</a:t>
            </a:r>
            <a:endParaRPr lang="en-US" sz="1800" b="1" dirty="0">
              <a:solidFill>
                <a:schemeClr val="tx1"/>
              </a:solidFill>
              <a:latin typeface="Arial Rounded MT Bold" panose="020F0704030504030204" pitchFamily="34" charset="0"/>
            </a:endParaRP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C03043A-A527-A0AE-D27F-67DD174AF146}"/>
              </a:ext>
            </a:extLst>
          </p:cNvPr>
          <p:cNvSpPr txBox="1"/>
          <p:nvPr/>
        </p:nvSpPr>
        <p:spPr>
          <a:xfrm>
            <a:off x="2799761" y="282804"/>
            <a:ext cx="55429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1800" b="1" dirty="0">
                <a:latin typeface="Arial" panose="020B0604020202020204" pitchFamily="34" charset="0"/>
                <a:cs typeface="Arial" panose="020B0604020202020204" pitchFamily="34" charset="0"/>
              </a:rPr>
              <a:t>Approaches used by organizations in real life to attract, engage, deploy and retain people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D3BB45BB-92EF-7110-7FB3-9B14B65612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2906" y="1094406"/>
            <a:ext cx="4649717" cy="1677075"/>
          </a:xfrm>
          <a:prstGeom prst="rect">
            <a:avLst/>
          </a:prstGeom>
        </p:spPr>
      </p:pic>
      <p:pic>
        <p:nvPicPr>
          <p:cNvPr id="9" name="Picture 8" descr="A picture containing text, room, gambling house&#10;&#10;Description automatically generated">
            <a:extLst>
              <a:ext uri="{FF2B5EF4-FFF2-40B4-BE49-F238E27FC236}">
                <a16:creationId xmlns:a16="http://schemas.microsoft.com/office/drawing/2014/main" id="{76DA5E55-74E2-835A-7A9E-30B748346B1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2905" y="3037667"/>
            <a:ext cx="4570738" cy="22672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68023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119422A0-CB6A-7620-396D-39C0927266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C313F4B-5AB4-7560-4A24-240EFFAA5991}"/>
              </a:ext>
            </a:extLst>
          </p:cNvPr>
          <p:cNvSpPr txBox="1"/>
          <p:nvPr/>
        </p:nvSpPr>
        <p:spPr>
          <a:xfrm>
            <a:off x="264875" y="952106"/>
            <a:ext cx="7812971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IN" sz="1800" b="1" dirty="0">
                <a:solidFill>
                  <a:schemeClr val="tx1"/>
                </a:solidFill>
                <a:latin typeface="Arial Rounded MT Bold" panose="020F0704030504030204" pitchFamily="34" charset="0"/>
              </a:rPr>
              <a:t>Training and development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IN" sz="18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Companies provide training and development programmes to their employees in order to engage and deploy them. 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IN" sz="18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These programmes can assist individuals in learning new skills, enhancing job performance, and advancing their careers. </a:t>
            </a:r>
            <a:endParaRPr lang="en-US" sz="1800" dirty="0">
              <a:solidFill>
                <a:schemeClr val="tx1"/>
              </a:solidFill>
              <a:latin typeface="Arial Rounded MT Bold" panose="020F0704030504030204" pitchFamily="34" charset="0"/>
            </a:endParaRPr>
          </a:p>
          <a:p>
            <a:pPr algn="just"/>
            <a:r>
              <a:rPr lang="en-IN" sz="1800" b="1" dirty="0">
                <a:solidFill>
                  <a:schemeClr val="tx1"/>
                </a:solidFill>
                <a:latin typeface="Arial Rounded MT Bold" panose="020F0704030504030204" pitchFamily="34" charset="0"/>
              </a:rPr>
              <a:t>Recruitment and selection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IN" sz="18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Companies employ a wide range of recruitment and selection techniques to find and hire the best candidates (Abelsen, et al., 2020, p.10).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IN" sz="18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 Job ads, employee recommendations, job fairs, online job portals, and social media recruiting can all fall under this category. </a:t>
            </a:r>
            <a:endParaRPr lang="en-US" sz="1800" dirty="0">
              <a:solidFill>
                <a:schemeClr val="tx1"/>
              </a:solidFill>
              <a:latin typeface="Arial Rounded MT Bold" panose="020F0704030504030204" pitchFamily="34" charset="0"/>
            </a:endParaRPr>
          </a:p>
          <a:p>
            <a:pPr algn="just"/>
            <a:r>
              <a:rPr lang="en-IN" sz="1800" b="1" dirty="0">
                <a:solidFill>
                  <a:schemeClr val="tx1"/>
                </a:solidFill>
                <a:latin typeface="Arial Rounded MT Bold" panose="020F0704030504030204" pitchFamily="34" charset="0"/>
              </a:rPr>
              <a:t>Employee engagement initiatives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IN" sz="18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To raise employee morale and work satisfaction, organisations deploy a variety of employee engagement initiatives.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IN" sz="18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 This can include staff surveys, team-building exercises, recognition and incentive systems, and wellness programmes (Itam, et. al., 2020, p.694). </a:t>
            </a:r>
          </a:p>
          <a:p>
            <a:pPr algn="just"/>
            <a:endParaRPr lang="en-IN" sz="1800" dirty="0">
              <a:solidFill>
                <a:schemeClr val="tx1"/>
              </a:solidFill>
              <a:latin typeface="Arial Rounded MT Bold" panose="020F0704030504030204" pitchFamily="34" charset="0"/>
            </a:endParaRPr>
          </a:p>
          <a:p>
            <a:endParaRPr lang="en-GB" dirty="0"/>
          </a:p>
        </p:txBody>
      </p:sp>
      <p:pic>
        <p:nvPicPr>
          <p:cNvPr id="6" name="Picture 5" descr="A picture containing text, orange&#10;&#10;Description automatically generated">
            <a:extLst>
              <a:ext uri="{FF2B5EF4-FFF2-40B4-BE49-F238E27FC236}">
                <a16:creationId xmlns:a16="http://schemas.microsoft.com/office/drawing/2014/main" id="{10ED4B8B-0F1D-0E19-D94E-1D6730E659E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42721" y="701410"/>
            <a:ext cx="3637581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AF74C15-0D94-671C-3B81-7E851734B5D7}"/>
              </a:ext>
            </a:extLst>
          </p:cNvPr>
          <p:cNvSpPr txBox="1"/>
          <p:nvPr/>
        </p:nvSpPr>
        <p:spPr>
          <a:xfrm>
            <a:off x="2714920" y="235670"/>
            <a:ext cx="5362926" cy="6410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1800" b="1" dirty="0">
                <a:latin typeface="Arial" panose="020B0604020202020204" pitchFamily="34" charset="0"/>
                <a:cs typeface="Arial" panose="020B0604020202020204" pitchFamily="34" charset="0"/>
              </a:rPr>
              <a:t>Approaches used by organizations in real life to attract, engage, deploy and retain people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03428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2E07C18F-C295-0144-4B5B-FE0A6B9676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8855"/>
            <a:ext cx="12192000" cy="685800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2DB028E-56F1-4350-93BF-4BBD61C96A75}"/>
              </a:ext>
            </a:extLst>
          </p:cNvPr>
          <p:cNvSpPr txBox="1"/>
          <p:nvPr/>
        </p:nvSpPr>
        <p:spPr>
          <a:xfrm>
            <a:off x="308113" y="1033670"/>
            <a:ext cx="6630015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IN" dirty="0">
                <a:solidFill>
                  <a:schemeClr val="tx1"/>
                </a:solidFill>
                <a:latin typeface="Arial Rounded MT Bold" panose="020F0704030504030204" pitchFamily="34" charset="0"/>
              </a:rPr>
              <a:t>It can be concluded that management of the company’s employees is highly dependent on the HR department. 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IN" dirty="0">
                <a:solidFill>
                  <a:schemeClr val="tx1"/>
                </a:solidFill>
                <a:latin typeface="Arial Rounded MT Bold" panose="020F0704030504030204" pitchFamily="34" charset="0"/>
              </a:rPr>
              <a:t>It can be said that the HR department helps the business succeed and keep its employees happy and motivated by carrying out various HR duties and responsibilities. 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IN" dirty="0">
                <a:solidFill>
                  <a:schemeClr val="tx1"/>
                </a:solidFill>
                <a:latin typeface="Arial Rounded MT Bold" panose="020F0704030504030204" pitchFamily="34" charset="0"/>
              </a:rPr>
              <a:t>It can also be seen that the HR department is essential to the creation of the CIPD profession map. 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IN" dirty="0">
                <a:solidFill>
                  <a:schemeClr val="tx1"/>
                </a:solidFill>
                <a:latin typeface="Arial Rounded MT Bold" panose="020F0704030504030204" pitchFamily="34" charset="0"/>
              </a:rPr>
              <a:t>It can be argued that business organisations should maintain a positive workplace culture that supports employee well-being, motivates creativity and innovation, and ultimately leads to long-term growth and success. 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IN" dirty="0">
                <a:solidFill>
                  <a:schemeClr val="tx1"/>
                </a:solidFill>
                <a:latin typeface="Arial Rounded MT Bold" panose="020F0704030504030204" pitchFamily="34" charset="0"/>
              </a:rPr>
              <a:t>It can be done by putting effective HR policies into place and embracing best practices. </a:t>
            </a:r>
          </a:p>
          <a:p>
            <a:endParaRPr lang="en-GB" dirty="0"/>
          </a:p>
        </p:txBody>
      </p:sp>
      <p:pic>
        <p:nvPicPr>
          <p:cNvPr id="6" name="Picture 5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6033ED24-53B9-7788-FF69-193DC46171B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38128" y="2060916"/>
            <a:ext cx="5137644" cy="221010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BD6A55A-EF8A-D046-B187-87889FCB08B5}"/>
              </a:ext>
            </a:extLst>
          </p:cNvPr>
          <p:cNvSpPr txBox="1"/>
          <p:nvPr/>
        </p:nvSpPr>
        <p:spPr>
          <a:xfrm>
            <a:off x="3623120" y="332169"/>
            <a:ext cx="39794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latin typeface="Arial Black" panose="020B0A04020102020204" pitchFamily="34" charset="0"/>
                <a:cs typeface="Arial" panose="020B0604020202020204" pitchFamily="34" charset="0"/>
              </a:rPr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37228527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7347A931-C3A7-5112-0BD6-49FD624F01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37708"/>
            <a:ext cx="12192000" cy="689570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EFC504B-0D55-8A1F-F136-BBE902B895A6}"/>
              </a:ext>
            </a:extLst>
          </p:cNvPr>
          <p:cNvSpPr txBox="1"/>
          <p:nvPr/>
        </p:nvSpPr>
        <p:spPr>
          <a:xfrm>
            <a:off x="150830" y="944217"/>
            <a:ext cx="11745798" cy="50475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IN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Abelsen, B., Strasser, R., Heaney, D., Berggren, P., </a:t>
            </a:r>
            <a:r>
              <a:rPr lang="en-IN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Sigurðsson</a:t>
            </a:r>
            <a:r>
              <a:rPr lang="en-IN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S., </a:t>
            </a:r>
            <a:r>
              <a:rPr lang="en-IN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Brandstorp</a:t>
            </a:r>
            <a:r>
              <a:rPr lang="en-IN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H., </a:t>
            </a:r>
            <a:r>
              <a:rPr lang="en-IN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Wakegijig</a:t>
            </a:r>
            <a:r>
              <a:rPr lang="en-IN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J., Forsling, N., Moody-Corbett, P., </a:t>
            </a:r>
            <a:r>
              <a:rPr lang="en-IN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Akearok</a:t>
            </a:r>
            <a:r>
              <a:rPr lang="en-IN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G.H. and Mason, A., 2020. Plan, recruit, retain: a framework for local healthcare organizations to achieve a stable remote rural workforce. </a:t>
            </a:r>
            <a:r>
              <a:rPr lang="en-IN" sz="1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Human resources for health</a:t>
            </a:r>
            <a:r>
              <a:rPr lang="en-IN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IN" sz="1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18</a:t>
            </a:r>
            <a:r>
              <a:rPr lang="en-IN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(1), pp.1-10.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IN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Cheese, P., 2023. CIPD. In </a:t>
            </a:r>
            <a:r>
              <a:rPr lang="en-IN" sz="1600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Encyclopedia</a:t>
            </a:r>
            <a:r>
              <a:rPr lang="en-IN" sz="1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 Human Resource Management</a:t>
            </a:r>
            <a:r>
              <a:rPr lang="en-IN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(pp. 44-45). Edward Elgar Publishing.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IN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Coates, N. and </a:t>
            </a:r>
            <a:r>
              <a:rPr lang="en-IN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Dutson</a:t>
            </a:r>
            <a:r>
              <a:rPr lang="en-IN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R., 2021. The HR consultant–an experiential learning approach: A case study approach of HR students working on live client projects. In </a:t>
            </a:r>
            <a:r>
              <a:rPr lang="en-IN" sz="1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 Studies and Human Resource Management</a:t>
            </a:r>
            <a:r>
              <a:rPr lang="en-IN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(pp. 150-165). Routledge.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IN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Duggan, J., Sherman, U., </a:t>
            </a:r>
            <a:r>
              <a:rPr lang="en-IN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Carbery</a:t>
            </a:r>
            <a:r>
              <a:rPr lang="en-IN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R. and McDonnell, A., 2020. Algorithmic management and app‐work in the gig economy: A research agenda for employment relations and HRM. </a:t>
            </a:r>
            <a:r>
              <a:rPr lang="en-IN" sz="1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Human Resource Management Journal</a:t>
            </a:r>
            <a:r>
              <a:rPr lang="en-IN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IN" sz="1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30</a:t>
            </a:r>
            <a:r>
              <a:rPr lang="en-IN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(1), pp.114-132.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IN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Greasley, K. and Thomas, P., 2020. HR analytics: The onto‐epistemology and politics of metricised HRM. </a:t>
            </a:r>
            <a:r>
              <a:rPr lang="en-IN" sz="1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Human resource management journal</a:t>
            </a:r>
            <a:r>
              <a:rPr lang="en-IN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IN" sz="1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30</a:t>
            </a:r>
            <a:r>
              <a:rPr lang="en-IN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(4), pp.494-507.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IN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Gubbins, C. and </a:t>
            </a:r>
            <a:r>
              <a:rPr lang="en-IN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Garavan</a:t>
            </a:r>
            <a:r>
              <a:rPr lang="en-IN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T., 2022. Sustainable HR Careers in an Era of Disruption: A Provocation. In </a:t>
            </a:r>
            <a:r>
              <a:rPr lang="en-IN" sz="1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Emerald Handbook of Work, Workplaces and Disruptive Issues in HRM</a:t>
            </a:r>
            <a:r>
              <a:rPr lang="en-IN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(pp. 225-239). Emerald Publishing Limited.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IN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Itam, U., </a:t>
            </a:r>
            <a:r>
              <a:rPr lang="en-IN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Misra</a:t>
            </a:r>
            <a:r>
              <a:rPr lang="en-IN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S. and Anjum, H., 2020. HRD indicators and branding practices: A viewpoint on the employer brand building process. </a:t>
            </a:r>
            <a:r>
              <a:rPr lang="en-IN" sz="1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European Journal of Training and Development</a:t>
            </a:r>
            <a:r>
              <a:rPr lang="en-IN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IN" sz="1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44</a:t>
            </a:r>
            <a:r>
              <a:rPr lang="en-IN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(6/7), pp.675-694.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IN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Paais</a:t>
            </a:r>
            <a:r>
              <a:rPr lang="en-IN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M. and </a:t>
            </a:r>
            <a:r>
              <a:rPr lang="en-IN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Pattiruhu</a:t>
            </a:r>
            <a:r>
              <a:rPr lang="en-IN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J.R., 2020. Effect of motivation, leadership, and organizational culture on satisfaction and employee performance. </a:t>
            </a:r>
            <a:r>
              <a:rPr lang="en-IN" sz="1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Journal of Asian Finance, Economics and Business</a:t>
            </a:r>
            <a:r>
              <a:rPr lang="en-IN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IN" sz="1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  <a:r>
              <a:rPr lang="en-IN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(8), pp.577-588.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IN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Suganthi</a:t>
            </a:r>
            <a:r>
              <a:rPr lang="en-IN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L., 2019. Examining the relationship between corporate social responsibility, performance, employees’ pro-environmental </a:t>
            </a:r>
            <a:r>
              <a:rPr lang="en-IN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behavior</a:t>
            </a:r>
            <a:r>
              <a:rPr lang="en-IN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at work with green practices as mediator. </a:t>
            </a:r>
            <a:r>
              <a:rPr lang="en-IN" sz="1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cleaner production</a:t>
            </a:r>
            <a:r>
              <a:rPr lang="en-IN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IN" sz="1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232</a:t>
            </a:r>
            <a:r>
              <a:rPr lang="en-IN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pp.739-750.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E781583-6752-C171-8400-2D4586E6AD00}"/>
              </a:ext>
            </a:extLst>
          </p:cNvPr>
          <p:cNvSpPr txBox="1"/>
          <p:nvPr/>
        </p:nvSpPr>
        <p:spPr>
          <a:xfrm>
            <a:off x="3610466" y="405353"/>
            <a:ext cx="4543720" cy="3770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Arial Black" panose="020B0A04020102020204" pitchFamily="34" charset="0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9424573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4E8FB1D5-D1DC-A198-85DC-80339199E8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Picture 4" descr="Text&#10;&#10;Description automatically generated with medium confidence">
            <a:extLst>
              <a:ext uri="{FF2B5EF4-FFF2-40B4-BE49-F238E27FC236}">
                <a16:creationId xmlns:a16="http://schemas.microsoft.com/office/drawing/2014/main" id="{4ED8E7EA-E4AF-4FA5-7AFA-F7D70D57FDF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8305" y="0"/>
            <a:ext cx="889539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3301866"/>
      </p:ext>
    </p:extLst>
  </p:cSld>
  <p:clrMapOvr>
    <a:masterClrMapping/>
  </p:clrMapOvr>
</p:sld>
</file>

<file path=ppt/theme/theme1.xml><?xml version="1.0" encoding="utf-8"?>
<a:theme xmlns:a="http://schemas.openxmlformats.org/drawingml/2006/main" name="CitationVTI">
  <a:themeElements>
    <a:clrScheme name="Citation">
      <a:dk1>
        <a:sysClr val="windowText" lastClr="000000"/>
      </a:dk1>
      <a:lt1>
        <a:sysClr val="window" lastClr="FFFFFF"/>
      </a:lt1>
      <a:dk2>
        <a:srgbClr val="01375D"/>
      </a:dk2>
      <a:lt2>
        <a:srgbClr val="F3F2EF"/>
      </a:lt2>
      <a:accent1>
        <a:srgbClr val="29A3D2"/>
      </a:accent1>
      <a:accent2>
        <a:srgbClr val="0669AC"/>
      </a:accent2>
      <a:accent3>
        <a:srgbClr val="FD891C"/>
      </a:accent3>
      <a:accent4>
        <a:srgbClr val="FD6927"/>
      </a:accent4>
      <a:accent5>
        <a:srgbClr val="F95131"/>
      </a:accent5>
      <a:accent6>
        <a:srgbClr val="CE5FAE"/>
      </a:accent6>
      <a:hlink>
        <a:srgbClr val="0F8EC1"/>
      </a:hlink>
      <a:folHlink>
        <a:srgbClr val="DC6400"/>
      </a:folHlink>
    </a:clrScheme>
    <a:fontScheme name="Grandview">
      <a:majorFont>
        <a:latin typeface="Grandview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tationVTI" id="{4899D957-8B31-4AB5-A19D-CB0353FFB667}" vid="{430294D6-2412-4BD3-B567-F0976EA4931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3957</TotalTime>
  <Words>1487</Words>
  <Application>Microsoft Office PowerPoint</Application>
  <PresentationFormat>Widescreen</PresentationFormat>
  <Paragraphs>90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Arial</vt:lpstr>
      <vt:lpstr>Arial Black</vt:lpstr>
      <vt:lpstr>Arial Rounded MT Bold</vt:lpstr>
      <vt:lpstr>Grandview</vt:lpstr>
      <vt:lpstr>Grandview Display</vt:lpstr>
      <vt:lpstr>Wingdings</vt:lpstr>
      <vt:lpstr>CitationVTI</vt:lpstr>
      <vt:lpstr>PowerPoint Presentation</vt:lpstr>
      <vt:lpstr>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University of Wales trinity saint David    BA (Honours) Business Management  Managing People- lcbb5004   individual presentation  by Veronica Cusciac: 2123297 lecturer: Samuel Ofori</dc:title>
  <dc:creator>veronica cusciac</dc:creator>
  <cp:lastModifiedBy>veronica cusciac</cp:lastModifiedBy>
  <cp:revision>7</cp:revision>
  <dcterms:created xsi:type="dcterms:W3CDTF">2023-03-09T20:43:54Z</dcterms:created>
  <dcterms:modified xsi:type="dcterms:W3CDTF">2023-03-12T14:48:55Z</dcterms:modified>
</cp:coreProperties>
</file>