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5"/>
  </p:notesMasterIdLst>
  <p:sldIdLst>
    <p:sldId id="256" r:id="rId2"/>
    <p:sldId id="257" r:id="rId3"/>
    <p:sldId id="258" r:id="rId4"/>
  </p:sldIdLst>
  <p:sldSz cx="9906000" cy="6858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719"/>
  </p:normalViewPr>
  <p:slideViewPr>
    <p:cSldViewPr>
      <p:cViewPr>
        <p:scale>
          <a:sx n="125" d="100"/>
          <a:sy n="125" d="100"/>
        </p:scale>
        <p:origin x="944" y="48"/>
      </p:cViewPr>
      <p:guideLst>
        <p:guide orient="horz" pos="2160"/>
        <p:guide pos="312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4FA872-B150-EE41-AE3B-D11AB20BE368}" type="datetimeFigureOut">
              <a:rPr lang="en-US" smtClean="0"/>
              <a:t>2/15/25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0150" y="1143000"/>
            <a:ext cx="4457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814920-2F2E-F742-8300-0EFA6350A0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296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14920-2F2E-F742-8300-0EFA6350A02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0957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77850" y="1371600"/>
            <a:ext cx="8505952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77850" y="3228536"/>
            <a:ext cx="8509254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E9E70-5AEB-427E-BD0F-0F7063C8C446}" type="datetimeFigureOut">
              <a:rPr lang="en-US" smtClean="0"/>
              <a:t>2/15/25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E1C4A-45CC-43D7-B782-B03871C84F9C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E9E70-5AEB-427E-BD0F-0F7063C8C446}" type="datetimeFigureOut">
              <a:rPr lang="en-US" smtClean="0"/>
              <a:t>2/15/25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E1C4A-45CC-43D7-B782-B03871C84F9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548" y="1316736"/>
            <a:ext cx="84201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4548" y="2704664"/>
            <a:ext cx="84201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E9E70-5AEB-427E-BD0F-0F7063C8C446}" type="datetimeFigureOut">
              <a:rPr lang="en-US" smtClean="0"/>
              <a:t>2/15/25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E1C4A-45CC-43D7-B782-B03871C84F9C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704088"/>
            <a:ext cx="89154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0" y="1920085"/>
            <a:ext cx="437515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5550" y="1920085"/>
            <a:ext cx="437515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E9E70-5AEB-427E-BD0F-0F7063C8C446}" type="datetimeFigureOut">
              <a:rPr lang="en-US" smtClean="0"/>
              <a:t>2/15/25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E1C4A-45CC-43D7-B782-B03871C84F9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704088"/>
            <a:ext cx="89154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0" y="1855248"/>
            <a:ext cx="4376870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5032111" y="1859758"/>
            <a:ext cx="4378590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95300" y="2514600"/>
            <a:ext cx="4376870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2111" y="2514600"/>
            <a:ext cx="4378590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E9E70-5AEB-427E-BD0F-0F7063C8C446}" type="datetimeFigureOut">
              <a:rPr lang="en-US" smtClean="0"/>
              <a:t>2/15/25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E1C4A-45CC-43D7-B782-B03871C84F9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704088"/>
            <a:ext cx="899795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E9E70-5AEB-427E-BD0F-0F7063C8C446}" type="datetimeFigureOut">
              <a:rPr lang="en-US" smtClean="0"/>
              <a:t>2/15/25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E1C4A-45CC-43D7-B782-B03871C84F9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E9E70-5AEB-427E-BD0F-0F7063C8C446}" type="datetimeFigureOut">
              <a:rPr lang="en-US" smtClean="0"/>
              <a:t>2/15/25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E1C4A-45CC-43D7-B782-B03871C84F9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2950" y="514352"/>
            <a:ext cx="29718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42950" y="1676400"/>
            <a:ext cx="29718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872971" y="1676400"/>
            <a:ext cx="5537729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E9E70-5AEB-427E-BD0F-0F7063C8C446}" type="datetimeFigureOut">
              <a:rPr lang="en-US" smtClean="0"/>
              <a:t>2/15/25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E1C4A-45CC-43D7-B782-B03871C84F9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429566" y="1108077"/>
            <a:ext cx="569595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671145" y="5359769"/>
            <a:ext cx="168402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400" y="1176997"/>
            <a:ext cx="2397252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0400" y="2828785"/>
            <a:ext cx="239395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E9E70-5AEB-427E-BD0F-0F7063C8C446}" type="datetimeFigureOut">
              <a:rPr lang="en-US" smtClean="0"/>
              <a:t>2/15/25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50300" y="6356351"/>
            <a:ext cx="660400" cy="365125"/>
          </a:xfrm>
        </p:spPr>
        <p:txBody>
          <a:bodyPr/>
          <a:lstStyle/>
          <a:p>
            <a:fld id="{87EE1C4A-45CC-43D7-B782-B03871C84F9C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776276" y="1199517"/>
            <a:ext cx="500253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10319" y="5816600"/>
            <a:ext cx="9926638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746625" y="6219826"/>
            <a:ext cx="5159375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E9E70-5AEB-427E-BD0F-0F7063C8C446}" type="datetimeFigureOut">
              <a:rPr lang="en-US" smtClean="0"/>
              <a:t>2/15/25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E1C4A-45CC-43D7-B782-B03871C84F9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81850" y="914402"/>
            <a:ext cx="222885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914402"/>
            <a:ext cx="652145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E9E70-5AEB-427E-BD0F-0F7063C8C446}" type="datetimeFigureOut">
              <a:rPr lang="en-US" smtClean="0"/>
              <a:t>2/15/25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E1C4A-45CC-43D7-B782-B03871C84F9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10319" y="-7144"/>
            <a:ext cx="9926638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746625" y="-7144"/>
            <a:ext cx="5159375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95300" y="704088"/>
            <a:ext cx="89154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95300" y="1935480"/>
            <a:ext cx="89154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95300" y="6356351"/>
            <a:ext cx="23114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EDE9E70-5AEB-427E-BD0F-0F7063C8C446}" type="datetimeFigureOut">
              <a:rPr lang="en-US" smtClean="0"/>
              <a:t>2/15/25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889250" y="6356351"/>
            <a:ext cx="36322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585200" y="6356351"/>
            <a:ext cx="8255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7EE1C4A-45CC-43D7-B782-B03871C84F9C}" type="slidenum">
              <a:rPr lang="en-US" smtClean="0"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20602" y="202408"/>
            <a:ext cx="9945594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puzzling.stackexchange.com/questions/38543/color-qr-code-puzzle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3.gi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0"/>
            <a:ext cx="9906000" cy="642918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tx1"/>
                </a:solidFill>
                <a:latin typeface="Algerian" pitchFamily="82" charset="0"/>
              </a:rPr>
              <a:t>Emotional Intelligence </a:t>
            </a:r>
            <a:endParaRPr lang="en-US" sz="4000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10" name="Subtitle 2"/>
          <p:cNvSpPr txBox="1">
            <a:spLocks/>
          </p:cNvSpPr>
          <p:nvPr/>
        </p:nvSpPr>
        <p:spPr>
          <a:xfrm>
            <a:off x="8645" y="6164013"/>
            <a:ext cx="9906000" cy="6810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rIns="18288">
            <a:normAutofit fontScale="32500" lnSpcReduction="20000"/>
          </a:bodyPr>
          <a:lstStyle/>
          <a:p>
            <a:pPr algn="just"/>
            <a:r>
              <a:rPr lang="en-IN" sz="2500" b="1" dirty="0">
                <a:latin typeface="Times New Roman" pitchFamily="18" charset="0"/>
                <a:cs typeface="Times New Roman" pitchFamily="18" charset="0"/>
              </a:rPr>
              <a:t>Reference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Griffin, A.L.,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Reichenbacher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T., Liao, H., Wang, W. and Cao, Y., (2024). Cognitive issues of mobile map design and use.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Location Based Services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18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(4), pp.350-380.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Ruiz-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Ordóñez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Y.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Sesé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A., (2024). Network based evidence of suicidal ideation among teachers.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Scientific reports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(1), p.28243.</a:t>
            </a:r>
          </a:p>
          <a:p>
            <a:pPr algn="just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Santirocchi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Spataro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P., Rossi-Arnaud, C., Esposito, A.,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Costanzi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Alessi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F.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Cestari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V., (2024). The role of personality traits and emotional intelligence in the evaluation of the benefits and costs of social distancing during a pandemic outbreak.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Scientific Reports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(1), p.24018.</a:t>
            </a:r>
          </a:p>
          <a:p>
            <a:pPr algn="just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Steenkamp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G.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Goosen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R., (2024). Enhancing students’ relational acumen capacity through a reflective self-assessment workshop on behavioural styles.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Accounting Education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33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(6), pp.843-866.</a:t>
            </a:r>
          </a:p>
          <a:p>
            <a:pPr algn="just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Tabib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M., Humphrey, T. and Forbes-McKay, K., (2024). ‘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Doing’is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never enough, if ‘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being’is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neglected. Exploring midwives’ perspectives on the influence of an emotional intelligence education programme, a qualitative study.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Women and Birth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37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(3), p.101587.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Wyatt, T.R. and de Oliveira Vidal, E.I., (2025). The social construction of time and its influence on medical education.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Medical Education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59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(1), pp.97-103.</a:t>
            </a:r>
          </a:p>
          <a:p>
            <a:pPr marL="0" marR="4572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6AD64B1-B460-D2E4-499D-8AE5B95EC54E}"/>
              </a:ext>
            </a:extLst>
          </p:cNvPr>
          <p:cNvSpPr/>
          <p:nvPr/>
        </p:nvSpPr>
        <p:spPr>
          <a:xfrm>
            <a:off x="3800872" y="4138606"/>
            <a:ext cx="2304256" cy="528239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chemeClr val="tx1"/>
                </a:solidFill>
              </a:rPr>
              <a:t>Elvis Liviu Nassiri Basti</a:t>
            </a:r>
          </a:p>
          <a:p>
            <a:pPr algn="ctr"/>
            <a:r>
              <a:rPr lang="en-US" sz="1200" dirty="0">
                <a:solidFill>
                  <a:schemeClr val="tx1"/>
                </a:solidFill>
              </a:rPr>
              <a:t>L11nassiri@gmail.com</a:t>
            </a:r>
          </a:p>
        </p:txBody>
      </p:sp>
      <p:pic>
        <p:nvPicPr>
          <p:cNvPr id="15" name="Picture 2" descr="How managers develop emotional intelligence: New study">
            <a:extLst>
              <a:ext uri="{FF2B5EF4-FFF2-40B4-BE49-F238E27FC236}">
                <a16:creationId xmlns:a16="http://schemas.microsoft.com/office/drawing/2014/main" id="{1F5D9628-20F6-1DFB-6A01-E5572B5408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0541" y="794710"/>
            <a:ext cx="2064918" cy="12369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B7DF8FE-C11A-4A90-7411-BB33495752B0}"/>
              </a:ext>
            </a:extLst>
          </p:cNvPr>
          <p:cNvSpPr txBox="1"/>
          <p:nvPr/>
        </p:nvSpPr>
        <p:spPr>
          <a:xfrm>
            <a:off x="22789" y="2475672"/>
            <a:ext cx="3677962" cy="22572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sz="10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2.2 Reflect on EI:</a:t>
            </a:r>
            <a:endParaRPr lang="en-GB" sz="10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6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EI's impact on personal and professional life:</a:t>
            </a:r>
            <a:endParaRPr lang="en-GB" sz="6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Plays a crucial role in both personal and professional aspects.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Influences decision-making, self-management, and overall work performance.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6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Decision Making:</a:t>
            </a:r>
            <a:endParaRPr lang="en-GB" sz="6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 helps with understanding emotions and building choices.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Accountability.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Avoid emotional bias in judgment by assessing situations rationally and considering the emotional impact on others (</a:t>
            </a:r>
            <a:r>
              <a:rPr lang="en-GB" sz="6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Tabib</a:t>
            </a: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al., 2024).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 on evaluating emotional triggers before reacting.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6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Self-Management:</a:t>
            </a:r>
            <a:endParaRPr lang="en-GB" sz="6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 emotion management helps handle pressure and avoid impulsive reactions.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Recognizing emotions to protect against manipulation in decision-making.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Stress can affect patience, and mindfulness techniques are needed for emotional regulation.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6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 Performance: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 improves collaboration and effective communication.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Mindfulness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Writing down thoughts for difficult situations helps maintain focus on rationale (</a:t>
            </a:r>
            <a:r>
              <a:rPr lang="en-GB" sz="6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Santirocchi</a:t>
            </a: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al., 2024).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introspection</a:t>
            </a: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94532303-4C5C-D8E4-20EF-9381524C1DCE}"/>
              </a:ext>
            </a:extLst>
          </p:cNvPr>
          <p:cNvSpPr txBox="1">
            <a:spLocks/>
          </p:cNvSpPr>
          <p:nvPr/>
        </p:nvSpPr>
        <p:spPr>
          <a:xfrm>
            <a:off x="22789" y="642918"/>
            <a:ext cx="2666984" cy="165542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>
            <a:normAutofit fontScale="25000" lnSpcReduction="2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2.1 Introduction:</a:t>
            </a:r>
            <a:endParaRPr lang="en-GB" sz="24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Emotional Intelligence (EI)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is a critical skill for influencing: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 growth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Decision-making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Interpersonal relationships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aspects of EI:</a:t>
            </a:r>
            <a:endParaRPr lang="en-GB" sz="24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Recognising, understanding, and managing emotions (both personal and interpersonal)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Developing effective responses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Building stronger connections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 of EI on professional success:</a:t>
            </a:r>
            <a:endParaRPr lang="en-GB" sz="24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Improved professional relationships and decision-making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Enhanced ability to work with others and navigate challenges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 on self-awareness:</a:t>
            </a:r>
            <a:endParaRPr lang="en-GB" sz="24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Self-awareness is crucial for effectively developing and applying EI.</a:t>
            </a:r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82628AE4-85F0-212A-7519-BE3F1123581E}"/>
              </a:ext>
            </a:extLst>
          </p:cNvPr>
          <p:cNvSpPr txBox="1">
            <a:spLocks/>
          </p:cNvSpPr>
          <p:nvPr/>
        </p:nvSpPr>
        <p:spPr>
          <a:xfrm>
            <a:off x="7247045" y="685795"/>
            <a:ext cx="2667600" cy="165542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6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2.5 Conclusion:</a:t>
            </a:r>
            <a:endParaRPr lang="en-GB" sz="6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6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Developing and capitalizing on EI</a:t>
            </a: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Empowering individuals to make better decisions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Strengthens relationships and helps manage challenges effectively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6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components of EI</a:t>
            </a: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Self-awareness</a:t>
            </a:r>
            <a:endParaRPr lang="en-GB" sz="6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  <a:endParaRPr lang="en-GB" sz="6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Self-regulation</a:t>
            </a:r>
            <a:endParaRPr lang="en-GB" sz="6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Mindful application</a:t>
            </a:r>
            <a:endParaRPr lang="en-GB" sz="6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6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 on personal and professional growth</a:t>
            </a: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 provides invaluable tools for growth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Leads to a balanced and successful life</a:t>
            </a:r>
          </a:p>
        </p:txBody>
      </p:sp>
      <p:pic>
        <p:nvPicPr>
          <p:cNvPr id="21" name="Picture 4" descr="Emotional Intelligence - Career Assessment - iResearchNet">
            <a:extLst>
              <a:ext uri="{FF2B5EF4-FFF2-40B4-BE49-F238E27FC236}">
                <a16:creationId xmlns:a16="http://schemas.microsoft.com/office/drawing/2014/main" id="{C6C0215E-8D25-F93C-3660-8164B882D9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712" y="2534448"/>
            <a:ext cx="1046575" cy="145236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3" name="Subtitle 2">
            <a:extLst>
              <a:ext uri="{FF2B5EF4-FFF2-40B4-BE49-F238E27FC236}">
                <a16:creationId xmlns:a16="http://schemas.microsoft.com/office/drawing/2014/main" id="{0A17790C-CA9B-C1BB-0BBC-80A94C6F426B}"/>
              </a:ext>
            </a:extLst>
          </p:cNvPr>
          <p:cNvSpPr txBox="1">
            <a:spLocks/>
          </p:cNvSpPr>
          <p:nvPr/>
        </p:nvSpPr>
        <p:spPr>
          <a:xfrm>
            <a:off x="6247535" y="2479940"/>
            <a:ext cx="3679200" cy="225745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lIns="0" rIns="18288">
            <a:noAutofit/>
          </a:bodyPr>
          <a:lstStyle/>
          <a:p>
            <a:pPr algn="l"/>
            <a:r>
              <a:rPr lang="en-GB" sz="58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2.4 Explore to Improve and Capitalize on EI:</a:t>
            </a:r>
            <a:endParaRPr lang="en-GB" sz="58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8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factors for improving and capitalising on EI:</a:t>
            </a:r>
            <a:endParaRPr lang="en-GB" sz="58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8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Continuous self-awareness and skill-building.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8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Implementing strategies to enhance decision-making, work performance, relationships.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8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Improvement through Self-Awareness:</a:t>
            </a:r>
            <a:endParaRPr lang="en-GB" sz="58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8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Self-awareness is the foundation of EI.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8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Regular reflection on emotional reactions helps identify patterns, triggers, and motivations (Griffin et al., 2024).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8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Journaling helps track and understand emotions in different situations.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8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Building Empathy and Social Skills:</a:t>
            </a:r>
            <a:endParaRPr lang="en-GB" sz="58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8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 on attending to others' emotions to strengthen relationships.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8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Practice active listening to understand others' perspectives through empathy.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8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 conflict resolution skills and practice patience to maintain harmony in both personal and professional settings.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8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Regulating and Managing Emotions:</a:t>
            </a:r>
            <a:endParaRPr lang="en-GB" sz="58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8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Self-regulation improves emotional control through mindfulness and meditation.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8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These techniques help you stay calm under pressure and prevent impulsive reactions (Ruiz-</a:t>
            </a:r>
            <a:r>
              <a:rPr lang="en-GB" sz="58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Ordóñez</a:t>
            </a:r>
            <a:r>
              <a:rPr lang="en-GB" sz="58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58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Sesé</a:t>
            </a:r>
            <a:r>
              <a:rPr lang="en-GB" sz="58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8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Manage stress, frustration by taking breaks to return to challenging situations with a clearer mindset.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8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Capitalising on EI for Career Growth:</a:t>
            </a:r>
            <a:endParaRPr lang="en-GB" sz="58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8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 enhances decision-making, collaboration, and leadership in the workplace.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8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Recognising how emotions influence decisions leads to more balanced, rational choices.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8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Mindful communication ensures constructive interactions that promote a positive work environment.</a:t>
            </a:r>
          </a:p>
          <a:p>
            <a:pPr algn="l"/>
            <a:endParaRPr lang="en-GB" sz="600" b="0" i="0" u="none" strike="noStrike" dirty="0">
              <a:solidFill>
                <a:srgbClr val="000000"/>
              </a:solidFill>
              <a:effectLst/>
            </a:endParaRP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5A116B18-0BC5-C644-B31F-0C509E0028FD}"/>
              </a:ext>
            </a:extLst>
          </p:cNvPr>
          <p:cNvSpPr txBox="1">
            <a:spLocks/>
          </p:cNvSpPr>
          <p:nvPr/>
        </p:nvSpPr>
        <p:spPr>
          <a:xfrm flipH="1">
            <a:off x="22788" y="4876974"/>
            <a:ext cx="9883211" cy="1212727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 lIns="0" rIns="18288">
            <a:no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57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2.3 Assess to Use or Reason Out About Emotion:</a:t>
            </a:r>
            <a:endParaRPr lang="en-GB" sz="57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7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Managing emotions for personal and professional success:</a:t>
            </a:r>
            <a:endParaRPr lang="en-GB" sz="57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7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 helps recognize, </a:t>
            </a:r>
            <a:r>
              <a:rPr lang="en-GB" sz="57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analyze</a:t>
            </a:r>
            <a:r>
              <a:rPr lang="en-GB" sz="57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and regulate emotions to improve decision-making and strengthen relationships.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7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Recognizing My Emotions:</a:t>
            </a:r>
            <a:endParaRPr lang="en-GB" sz="57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7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Identify what I am feeling and why.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7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Pay attention to physical and mental cues like tension, stress, or excitement as indicators of motivation (Steenkamp and Goosen, 2024).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7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 example, assess emotional triggers like frustration to determine if the reaction is justified.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7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Self-awareness helps avoid impulsive responses and reactions.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7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Reasoning About My Emotions:</a:t>
            </a:r>
            <a:endParaRPr lang="en-GB" sz="57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7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Evaluate the impact of emotions on thoughts and actions.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7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Instead of letting emotions dictate </a:t>
            </a:r>
            <a:r>
              <a:rPr lang="en-GB" sz="57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57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use emotional signals to understand reactions.</a:t>
            </a: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BF0CC469-0ADD-AE40-F288-236A1454B6FD}"/>
              </a:ext>
            </a:extLst>
          </p:cNvPr>
          <p:cNvSpPr txBox="1">
            <a:spLocks/>
          </p:cNvSpPr>
          <p:nvPr/>
        </p:nvSpPr>
        <p:spPr>
          <a:xfrm flipH="1">
            <a:off x="5246438" y="4862724"/>
            <a:ext cx="4659561" cy="1212727"/>
          </a:xfrm>
          <a:prstGeom prst="rect">
            <a:avLst/>
          </a:prstGeom>
          <a:gradFill>
            <a:gsLst>
              <a:gs pos="0">
                <a:schemeClr val="accent3">
                  <a:tint val="98000"/>
                  <a:shade val="25000"/>
                  <a:satMod val="250000"/>
                </a:schemeClr>
              </a:gs>
              <a:gs pos="100000">
                <a:schemeClr val="accent3">
                  <a:tint val="86000"/>
                  <a:satMod val="115000"/>
                </a:schemeClr>
              </a:gs>
              <a:gs pos="100000">
                <a:schemeClr val="accent3">
                  <a:tint val="50000"/>
                  <a:satMod val="150000"/>
                </a:schemeClr>
              </a:gs>
            </a:gsLst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 lIns="0" rIns="18288">
            <a:no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57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57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7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</a:t>
            </a:r>
            <a:r>
              <a:rPr lang="en-GB" sz="57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 example, anxiety before a decision may stem from a lack of information or fear of failure.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7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Reasoning helps balance choices with rational thinking.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7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Regulating and Expressing Emotions:</a:t>
            </a:r>
            <a:endParaRPr lang="en-GB" sz="57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7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Managing emotions is crucial, especially under pressure.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7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Self-regulation practices include deep breathing, writing down thoughts, and stepping away from emotionally charged situations (Wyatt and de Oliveira Vidal, 2025).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7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Expressing emotions appropriately is essential for maintaining professionalism and respect in communication.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7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Using Emotions to Improve Performance:</a:t>
            </a:r>
            <a:endParaRPr lang="en-GB" sz="57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7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Positive emotions like enthusiasm and motivation enhance productivity and collaboration.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7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Negative emotions, like frustration, can be used constructively to address challenges and find solutions.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57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Reasoning through emotions improves decision-making, communication, and overall emotional well-being.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sz="6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4C6D22F5-631E-4E53-2401-59DB7269572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flipV="1">
            <a:off x="5817096" y="4138605"/>
            <a:ext cx="288031" cy="288031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EE1F4E5D-A988-17B0-EB8D-741160676B02}"/>
              </a:ext>
            </a:extLst>
          </p:cNvPr>
          <p:cNvSpPr txBox="1"/>
          <p:nvPr/>
        </p:nvSpPr>
        <p:spPr>
          <a:xfrm flipV="1">
            <a:off x="5880896" y="10082049"/>
            <a:ext cx="224232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6" tooltip="http://puzzling.stackexchange.com/questions/38543/color-qr-code-puzzle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7" tooltip="https://creativecommons.org/licenses/by-sa/3.0/"/>
              </a:rPr>
              <a:t>CC BY-SA</a:t>
            </a:r>
            <a:endParaRPr lang="en-US" sz="9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BD538-B836-E17F-DAE8-78088B21F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  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C7A77847-6A9C-99D8-0F9D-E6F1E80E9E84}"/>
              </a:ext>
            </a:extLst>
          </p:cNvPr>
          <p:cNvSpPr txBox="1">
            <a:spLocks/>
          </p:cNvSpPr>
          <p:nvPr/>
        </p:nvSpPr>
        <p:spPr>
          <a:xfrm>
            <a:off x="5453066" y="714356"/>
            <a:ext cx="4452934" cy="2286016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lIns="0" rIns="18288">
            <a:normAutofit/>
          </a:bodyPr>
          <a:lstStyle/>
          <a:p>
            <a:pPr marR="45720" lvl="0" algn="ctr">
              <a:spcBef>
                <a:spcPct val="20000"/>
              </a:spcBef>
              <a:buClr>
                <a:schemeClr val="accent3"/>
              </a:buClr>
              <a:buSzPct val="95000"/>
            </a:pPr>
            <a:endParaRPr lang="en-US" sz="15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6BA45F2-C4B5-4B3E-A1C7-9D98A693BCCB}"/>
              </a:ext>
            </a:extLst>
          </p:cNvPr>
          <p:cNvSpPr txBox="1">
            <a:spLocks/>
          </p:cNvSpPr>
          <p:nvPr/>
        </p:nvSpPr>
        <p:spPr>
          <a:xfrm>
            <a:off x="920552" y="-171400"/>
            <a:ext cx="2500330" cy="271464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0" rIns="18288">
            <a:normAutofit/>
          </a:bodyPr>
          <a:lstStyle/>
          <a:p>
            <a:pPr marL="0" marR="4572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2BDF33E5-756E-92A3-C107-ADA692704BBD}"/>
              </a:ext>
            </a:extLst>
          </p:cNvPr>
          <p:cNvSpPr txBox="1">
            <a:spLocks/>
          </p:cNvSpPr>
          <p:nvPr/>
        </p:nvSpPr>
        <p:spPr>
          <a:xfrm>
            <a:off x="0" y="714356"/>
            <a:ext cx="2666984" cy="178595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>
            <a:normAutofit fontScale="25000" lnSpcReduction="2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2.1 Introduction: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Emotional Intelligence (EI)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is a critical skill for influencing: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Personal growth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Decision-making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Interpersonal relationships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Key aspects of EI: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Recognising, understanding, and managing emotions (both personal and interpersonal)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Developing effective responses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Building stronger connections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Impact of EI on professional success: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Improved professional relationships and decision-making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Enhanced ability to work with others and navigate challenges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Focus on self-awareness: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Self-awareness is crucial for effectively developing and applying EI.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3DA0CA4-AB33-9255-DB89-9739B1E55184}"/>
              </a:ext>
            </a:extLst>
          </p:cNvPr>
          <p:cNvSpPr txBox="1"/>
          <p:nvPr/>
        </p:nvSpPr>
        <p:spPr>
          <a:xfrm>
            <a:off x="4723080" y="-315416"/>
            <a:ext cx="3656256" cy="240065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sz="600" b="1" i="0" u="none" strike="noStrike" dirty="0">
                <a:solidFill>
                  <a:srgbClr val="000000"/>
                </a:solidFill>
                <a:effectLst/>
              </a:rPr>
              <a:t>2.2 Reflect on EI:</a:t>
            </a:r>
            <a:endParaRPr lang="en-GB" sz="6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600" b="1" i="0" u="none" strike="noStrike" dirty="0">
                <a:solidFill>
                  <a:srgbClr val="000000"/>
                </a:solidFill>
                <a:effectLst/>
              </a:rPr>
              <a:t>EI's impact on personal and professional life:</a:t>
            </a:r>
            <a:endParaRPr lang="en-GB" sz="600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</a:rPr>
              <a:t>Plays a crucial role in both personal and professional aspects.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</a:rPr>
              <a:t>Influences decision-making, self-management, and overall work performance.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600" b="1" i="0" u="none" strike="noStrike" dirty="0">
                <a:solidFill>
                  <a:srgbClr val="000000"/>
                </a:solidFill>
                <a:effectLst/>
              </a:rPr>
              <a:t>Decision Making:</a:t>
            </a:r>
            <a:endParaRPr lang="en-GB" sz="600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</a:rPr>
              <a:t>EI helps with understanding emotions and building choices.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</a:rPr>
              <a:t>Open feedback and the ability to apologize for mistakes foster trust and respect in relationships.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</a:rPr>
              <a:t>Avoiding emotional bias in judgment by assessing situations rationally and considering the emotional impact on others (</a:t>
            </a:r>
            <a:r>
              <a:rPr lang="en-GB" sz="600" b="0" i="0" u="none" strike="noStrike" dirty="0" err="1">
                <a:solidFill>
                  <a:srgbClr val="000000"/>
                </a:solidFill>
                <a:effectLst/>
              </a:rPr>
              <a:t>Tabib</a:t>
            </a:r>
            <a:r>
              <a:rPr lang="en-GB" sz="600" b="0" i="0" u="none" strike="noStrike" dirty="0">
                <a:solidFill>
                  <a:srgbClr val="000000"/>
                </a:solidFill>
                <a:effectLst/>
              </a:rPr>
              <a:t> et al., 2024).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</a:rPr>
              <a:t>Focus on evaluating emotional triggers before reacting.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600" b="1" i="0" u="none" strike="noStrike" dirty="0">
                <a:solidFill>
                  <a:srgbClr val="000000"/>
                </a:solidFill>
                <a:effectLst/>
              </a:rPr>
              <a:t>Self-Management:</a:t>
            </a:r>
            <a:endParaRPr lang="en-GB" sz="600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</a:rPr>
              <a:t>Effective emotion management helps handle pressure and avoid impulsive reactions.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</a:rPr>
              <a:t>Recognizing emotions to protect against manipulation in decision-making.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</a:rPr>
              <a:t>Stress can affect patience, and mindfulness techniques are needed for emotional regulation.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600" b="1" i="0" u="none" strike="noStrike" dirty="0">
                <a:solidFill>
                  <a:srgbClr val="000000"/>
                </a:solidFill>
                <a:effectLst/>
              </a:rPr>
              <a:t>Work Performance:</a:t>
            </a:r>
            <a:endParaRPr lang="en-GB" sz="600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</a:rPr>
              <a:t>EI improves collaboration and effective communication.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</a:rPr>
              <a:t>Thinking before speaking or acting ensures constructive responses, not reactive ones.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</a:rPr>
              <a:t>Writing down thoughts for difficult situations helps maintain focus on rationale (</a:t>
            </a:r>
            <a:r>
              <a:rPr lang="en-GB" sz="600" b="0" i="0" u="none" strike="noStrike" dirty="0" err="1">
                <a:solidFill>
                  <a:srgbClr val="000000"/>
                </a:solidFill>
                <a:effectLst/>
              </a:rPr>
              <a:t>Santirocchi</a:t>
            </a:r>
            <a:r>
              <a:rPr lang="en-GB" sz="600" b="0" i="0" u="none" strike="noStrike" dirty="0">
                <a:solidFill>
                  <a:srgbClr val="000000"/>
                </a:solidFill>
                <a:effectLst/>
              </a:rPr>
              <a:t> et al., 2024).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600" b="0" i="0" u="none" strike="noStrike" dirty="0">
                <a:solidFill>
                  <a:srgbClr val="000000"/>
                </a:solidFill>
                <a:effectLst/>
              </a:rPr>
              <a:t>Plan to further develop EI through reflective journaling and seeking feedback on emotional responses in professional settings.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B2695D24-F37D-9700-6A0F-5A04B5923E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7096" y="5877272"/>
            <a:ext cx="3593604" cy="447328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337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BD538-B836-E17F-DAE8-78088B21F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  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9AD03-1AFC-6E93-0F67-45C749F351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29785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0</TotalTime>
  <Words>1310</Words>
  <Application>Microsoft Macintosh PowerPoint</Application>
  <PresentationFormat>A4 Paper (210x297 mm)</PresentationFormat>
  <Paragraphs>132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Algerian</vt:lpstr>
      <vt:lpstr>Arial</vt:lpstr>
      <vt:lpstr>Calibri</vt:lpstr>
      <vt:lpstr>Constantia</vt:lpstr>
      <vt:lpstr>Times New Roman</vt:lpstr>
      <vt:lpstr>Wingdings 2</vt:lpstr>
      <vt:lpstr>Flow</vt:lpstr>
      <vt:lpstr>Emotional Intelligence </vt:lpstr>
      <vt:lpstr>    </vt:lpstr>
      <vt:lpstr>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2025-01-30T06:00:21Z</dcterms:created>
  <dcterms:modified xsi:type="dcterms:W3CDTF">2025-03-10T11:07:54Z</dcterms:modified>
</cp:coreProperties>
</file>