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3" d="100"/>
          <a:sy n="83" d="100"/>
        </p:scale>
        <p:origin x="-1098"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66E011AD-7F7D-422C-B3ED-21F3C3D8BC3C}" type="datetimeFigureOut">
              <a:rPr lang="en-GB" smtClean="0"/>
              <a:t>06/03/2013</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F9A02F2F-FB9B-4A46-A363-B1675167F9F8}"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66E011AD-7F7D-422C-B3ED-21F3C3D8BC3C}" type="datetimeFigureOut">
              <a:rPr lang="en-GB" smtClean="0"/>
              <a:t>06/03/2013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F9A02F2F-FB9B-4A46-A363-B1675167F9F8}" type="slidenum">
              <a:rPr lang="en-GB" smtClean="0"/>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66E011AD-7F7D-422C-B3ED-21F3C3D8BC3C}" type="datetimeFigureOut">
              <a:rPr lang="en-GB" smtClean="0"/>
              <a:t>06/03/2013</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F9A02F2F-FB9B-4A46-A363-B1675167F9F8}" type="slidenum">
              <a:rPr lang="en-GB" smtClean="0"/>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66E011AD-7F7D-422C-B3ED-21F3C3D8BC3C}" type="datetimeFigureOut">
              <a:rPr lang="en-GB" smtClean="0"/>
              <a:t>06/03/2013</a:t>
            </a:fld>
            <a:endParaRPr lang="en-GB"/>
          </a:p>
        </p:txBody>
      </p:sp>
      <p:sp>
        <p:nvSpPr>
          <p:cNvPr id="10" name="Slide Number Placeholder 9"/>
          <p:cNvSpPr>
            <a:spLocks noGrp="1"/>
          </p:cNvSpPr>
          <p:nvPr>
            <p:ph type="sldNum" sz="quarter" idx="16"/>
          </p:nvPr>
        </p:nvSpPr>
        <p:spPr/>
        <p:txBody>
          <a:bodyPr rtlCol="0"/>
          <a:lstStyle/>
          <a:p>
            <a:fld id="{F9A02F2F-FB9B-4A46-A363-B1675167F9F8}" type="slidenum">
              <a:rPr lang="en-GB" smtClean="0"/>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66E011AD-7F7D-422C-B3ED-21F3C3D8BC3C}" type="datetimeFigureOut">
              <a:rPr lang="en-GB" smtClean="0"/>
              <a:t>06/03/2013</a:t>
            </a:fld>
            <a:endParaRPr lang="en-GB"/>
          </a:p>
        </p:txBody>
      </p:sp>
      <p:sp>
        <p:nvSpPr>
          <p:cNvPr id="12" name="Slide Number Placeholder 11"/>
          <p:cNvSpPr>
            <a:spLocks noGrp="1"/>
          </p:cNvSpPr>
          <p:nvPr>
            <p:ph type="sldNum" sz="quarter" idx="16"/>
          </p:nvPr>
        </p:nvSpPr>
        <p:spPr/>
        <p:txBody>
          <a:bodyPr rtlCol="0"/>
          <a:lstStyle/>
          <a:p>
            <a:fld id="{F9A02F2F-FB9B-4A46-A363-B1675167F9F8}" type="slidenum">
              <a:rPr lang="en-GB" smtClean="0"/>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66E011AD-7F7D-422C-B3ED-21F3C3D8BC3C}" type="datetimeFigureOut">
              <a:rPr lang="en-GB" smtClean="0"/>
              <a:t>06/03/2013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F9A02F2F-FB9B-4A46-A363-B1675167F9F8}"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E011AD-7F7D-422C-B3ED-21F3C3D8BC3C}" type="datetimeFigureOut">
              <a:rPr lang="en-GB" smtClean="0"/>
              <a:t>06/03/2013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F9A02F2F-FB9B-4A46-A363-B1675167F9F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66E011AD-7F7D-422C-B3ED-21F3C3D8BC3C}" type="datetimeFigureOut">
              <a:rPr lang="en-GB" smtClean="0"/>
              <a:t>06/03/2013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F9A02F2F-FB9B-4A46-A363-B1675167F9F8}" type="slidenum">
              <a:rPr lang="en-GB" smtClean="0"/>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66E011AD-7F7D-422C-B3ED-21F3C3D8BC3C}" type="datetimeFigureOut">
              <a:rPr lang="en-GB" smtClean="0"/>
              <a:t>06/03/2013</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F9A02F2F-FB9B-4A46-A363-B1675167F9F8}" type="slidenum">
              <a:rPr lang="en-GB" smtClean="0"/>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6E011AD-7F7D-422C-B3ED-21F3C3D8BC3C}" type="datetimeFigureOut">
              <a:rPr lang="en-GB" smtClean="0"/>
              <a:t>06/03/2013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A02F2F-FB9B-4A46-A363-B1675167F9F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66E011AD-7F7D-422C-B3ED-21F3C3D8BC3C}" type="datetimeFigureOut">
              <a:rPr lang="en-GB" smtClean="0"/>
              <a:t>06/03/2013</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F9A02F2F-FB9B-4A46-A363-B1675167F9F8}"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66E011AD-7F7D-422C-B3ED-21F3C3D8BC3C}" type="datetimeFigureOut">
              <a:rPr lang="en-GB" smtClean="0"/>
              <a:t>06/03/2013</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F9A02F2F-FB9B-4A46-A363-B1675167F9F8}"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Outsider characters </a:t>
            </a:r>
            <a:endParaRPr lang="en-GB" dirty="0"/>
          </a:p>
        </p:txBody>
      </p:sp>
      <p:sp>
        <p:nvSpPr>
          <p:cNvPr id="3" name="Subtitle 2"/>
          <p:cNvSpPr>
            <a:spLocks noGrp="1"/>
          </p:cNvSpPr>
          <p:nvPr>
            <p:ph type="subTitle" idx="1"/>
          </p:nvPr>
        </p:nvSpPr>
        <p:spPr/>
        <p:txBody>
          <a:bodyPr/>
          <a:lstStyle/>
          <a:p>
            <a:r>
              <a:rPr lang="en-GB" smtClean="0"/>
              <a:t>Augustan Lovers 6 March</a:t>
            </a:r>
            <a:endParaRPr lang="en-GB"/>
          </a:p>
        </p:txBody>
      </p:sp>
    </p:spTree>
    <p:extLst>
      <p:ext uri="{BB962C8B-B14F-4D97-AF65-F5344CB8AC3E}">
        <p14:creationId xmlns:p14="http://schemas.microsoft.com/office/powerpoint/2010/main" val="782320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Outsider characters in elegy 1</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Characters aligned with normative society: patrons, and friends</a:t>
            </a:r>
          </a:p>
          <a:p>
            <a:pPr lvl="1"/>
            <a:r>
              <a:rPr lang="en-GB" dirty="0" smtClean="0"/>
              <a:t>Maecenas and </a:t>
            </a:r>
            <a:r>
              <a:rPr lang="en-GB" dirty="0" err="1" smtClean="0"/>
              <a:t>Messalla</a:t>
            </a:r>
            <a:r>
              <a:rPr lang="en-GB" dirty="0" smtClean="0"/>
              <a:t>: who’s who?</a:t>
            </a:r>
          </a:p>
          <a:p>
            <a:pPr lvl="1"/>
            <a:r>
              <a:rPr lang="en-GB" dirty="0" smtClean="0"/>
              <a:t>Literary patronage – links to lectures on the Augustan context</a:t>
            </a:r>
          </a:p>
          <a:p>
            <a:r>
              <a:rPr lang="en-GB" dirty="0" smtClean="0"/>
              <a:t>What functions do these characters have?</a:t>
            </a:r>
          </a:p>
          <a:p>
            <a:pPr lvl="1"/>
            <a:r>
              <a:rPr lang="en-GB" dirty="0" smtClean="0"/>
              <a:t>Upholding the notion that elegy is descriptive of real-life situations/stories</a:t>
            </a:r>
          </a:p>
          <a:p>
            <a:pPr lvl="1"/>
            <a:r>
              <a:rPr lang="en-GB" dirty="0" smtClean="0"/>
              <a:t>New themes: </a:t>
            </a:r>
            <a:r>
              <a:rPr lang="en-GB" dirty="0" err="1" smtClean="0"/>
              <a:t>exotism</a:t>
            </a:r>
            <a:endParaRPr lang="en-GB" dirty="0" smtClean="0"/>
          </a:p>
          <a:p>
            <a:pPr lvl="1"/>
            <a:r>
              <a:rPr lang="en-GB" dirty="0" smtClean="0"/>
              <a:t>Foils for the narrators</a:t>
            </a:r>
          </a:p>
          <a:p>
            <a:pPr lvl="1"/>
            <a:endParaRPr lang="en-GB" dirty="0" smtClean="0"/>
          </a:p>
          <a:p>
            <a:pPr lvl="1"/>
            <a:endParaRPr lang="en-GB" dirty="0"/>
          </a:p>
        </p:txBody>
      </p:sp>
    </p:spTree>
    <p:extLst>
      <p:ext uri="{BB962C8B-B14F-4D97-AF65-F5344CB8AC3E}">
        <p14:creationId xmlns:p14="http://schemas.microsoft.com/office/powerpoint/2010/main" val="10245817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Who’s who?	</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G. Maecenas (70-8 BC) served in several military campaigns before and during the civil wars, and then as advisor to Augustus</a:t>
            </a:r>
          </a:p>
          <a:p>
            <a:pPr lvl="1"/>
            <a:r>
              <a:rPr lang="en-GB" dirty="0" smtClean="0"/>
              <a:t>38-20 BC at least he also features prominently in contemporary poetry as a leading patron of new literary work: Vergil and Horace are perhaps his most famous clients</a:t>
            </a:r>
          </a:p>
          <a:p>
            <a:r>
              <a:rPr lang="en-GB" dirty="0" smtClean="0"/>
              <a:t>M. </a:t>
            </a:r>
            <a:r>
              <a:rPr lang="en-GB" dirty="0" err="1" smtClean="0"/>
              <a:t>Valerius</a:t>
            </a:r>
            <a:r>
              <a:rPr lang="en-GB" dirty="0" smtClean="0"/>
              <a:t> </a:t>
            </a:r>
            <a:r>
              <a:rPr lang="en-GB" dirty="0" err="1" smtClean="0"/>
              <a:t>Messalla</a:t>
            </a:r>
            <a:r>
              <a:rPr lang="en-GB" dirty="0" smtClean="0"/>
              <a:t> </a:t>
            </a:r>
            <a:r>
              <a:rPr lang="en-GB" dirty="0" err="1" smtClean="0"/>
              <a:t>Corvinus</a:t>
            </a:r>
            <a:r>
              <a:rPr lang="en-GB" dirty="0" smtClean="0"/>
              <a:t> (64 BC – 8 AD), consul 31 BC (in place of Anthony, despite previously having worked against Octavian).</a:t>
            </a:r>
          </a:p>
          <a:p>
            <a:pPr lvl="1"/>
            <a:r>
              <a:rPr lang="en-GB" dirty="0" smtClean="0"/>
              <a:t>Main period of literary patronage slightly later than Maecenas, Tibullus, and Ovid among his clients</a:t>
            </a:r>
            <a:endParaRPr lang="en-GB" dirty="0"/>
          </a:p>
        </p:txBody>
      </p:sp>
    </p:spTree>
    <p:extLst>
      <p:ext uri="{BB962C8B-B14F-4D97-AF65-F5344CB8AC3E}">
        <p14:creationId xmlns:p14="http://schemas.microsoft.com/office/powerpoint/2010/main" val="15857838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did a patron do (and not)?</a:t>
            </a:r>
            <a:endParaRPr lang="en-GB" dirty="0"/>
          </a:p>
        </p:txBody>
      </p:sp>
      <p:sp>
        <p:nvSpPr>
          <p:cNvPr id="3" name="Content Placeholder 2"/>
          <p:cNvSpPr>
            <a:spLocks noGrp="1"/>
          </p:cNvSpPr>
          <p:nvPr>
            <p:ph sz="quarter" idx="1"/>
          </p:nvPr>
        </p:nvSpPr>
        <p:spPr>
          <a:xfrm>
            <a:off x="612648" y="1600200"/>
            <a:ext cx="8153400" cy="4900634"/>
          </a:xfrm>
        </p:spPr>
        <p:txBody>
          <a:bodyPr>
            <a:normAutofit/>
          </a:bodyPr>
          <a:lstStyle/>
          <a:p>
            <a:r>
              <a:rPr lang="en-GB" dirty="0" smtClean="0"/>
              <a:t>School book / traditional view: Maecenas Augustus’ propaganda manager</a:t>
            </a:r>
          </a:p>
          <a:p>
            <a:pPr lvl="1"/>
            <a:r>
              <a:rPr lang="en-GB" dirty="0" smtClean="0"/>
              <a:t>Encouraging poets to write on specific topics, and interfering directly in their work: evidence from </a:t>
            </a:r>
            <a:r>
              <a:rPr lang="en-GB" dirty="0" err="1" smtClean="0"/>
              <a:t>Servius</a:t>
            </a:r>
            <a:r>
              <a:rPr lang="en-GB" dirty="0" smtClean="0"/>
              <a:t> (late 4</a:t>
            </a:r>
            <a:r>
              <a:rPr lang="en-GB" baseline="30000" dirty="0" smtClean="0"/>
              <a:t>th</a:t>
            </a:r>
            <a:r>
              <a:rPr lang="en-GB" dirty="0" smtClean="0"/>
              <a:t> C AD) on specific prompts for Vergil’s works</a:t>
            </a:r>
          </a:p>
          <a:p>
            <a:pPr lvl="2"/>
            <a:r>
              <a:rPr lang="en-GB" dirty="0" smtClean="0"/>
              <a:t>Value?</a:t>
            </a:r>
          </a:p>
          <a:p>
            <a:r>
              <a:rPr lang="en-GB" dirty="0" smtClean="0"/>
              <a:t>Developments of the 1960s</a:t>
            </a:r>
          </a:p>
          <a:p>
            <a:pPr lvl="1"/>
            <a:r>
              <a:rPr lang="en-GB" dirty="0" smtClean="0"/>
              <a:t>Equation of Augustus’ reign with mid-20</a:t>
            </a:r>
            <a:r>
              <a:rPr lang="en-GB" baseline="30000" dirty="0" smtClean="0"/>
              <a:t>th</a:t>
            </a:r>
            <a:r>
              <a:rPr lang="en-GB" dirty="0" smtClean="0"/>
              <a:t> C dictatorships </a:t>
            </a:r>
          </a:p>
          <a:p>
            <a:pPr lvl="1"/>
            <a:r>
              <a:rPr lang="en-GB" dirty="0" err="1" smtClean="0"/>
              <a:t>Syme</a:t>
            </a:r>
            <a:r>
              <a:rPr lang="en-GB" dirty="0" smtClean="0"/>
              <a:t> </a:t>
            </a:r>
            <a:r>
              <a:rPr lang="en-GB" i="1" dirty="0" smtClean="0"/>
              <a:t>The Roman Revolution</a:t>
            </a:r>
          </a:p>
        </p:txBody>
      </p:sp>
    </p:spTree>
    <p:extLst>
      <p:ext uri="{BB962C8B-B14F-4D97-AF65-F5344CB8AC3E}">
        <p14:creationId xmlns:p14="http://schemas.microsoft.com/office/powerpoint/2010/main" val="13824033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Current scholarship</a:t>
            </a:r>
            <a:endParaRPr lang="en-GB" dirty="0"/>
          </a:p>
        </p:txBody>
      </p:sp>
      <p:sp>
        <p:nvSpPr>
          <p:cNvPr id="3" name="Content Placeholder 2"/>
          <p:cNvSpPr>
            <a:spLocks noGrp="1"/>
          </p:cNvSpPr>
          <p:nvPr>
            <p:ph sz="quarter" idx="1"/>
          </p:nvPr>
        </p:nvSpPr>
        <p:spPr>
          <a:xfrm>
            <a:off x="612648" y="1600200"/>
            <a:ext cx="8153400" cy="5114948"/>
          </a:xfrm>
        </p:spPr>
        <p:txBody>
          <a:bodyPr>
            <a:normAutofit fontScale="77500" lnSpcReduction="20000"/>
          </a:bodyPr>
          <a:lstStyle/>
          <a:p>
            <a:r>
              <a:rPr lang="en-GB" dirty="0" smtClean="0"/>
              <a:t>Maecenas and Augustus? No dedications to Maecenas after 20 BC, and direct dedication to Augustus in </a:t>
            </a:r>
            <a:r>
              <a:rPr lang="en-GB" i="1" dirty="0" smtClean="0"/>
              <a:t>Carmen </a:t>
            </a:r>
            <a:r>
              <a:rPr lang="en-GB" i="1" dirty="0" err="1" smtClean="0"/>
              <a:t>Saeculare</a:t>
            </a:r>
            <a:r>
              <a:rPr lang="en-GB" i="1" dirty="0" smtClean="0"/>
              <a:t> </a:t>
            </a:r>
            <a:r>
              <a:rPr lang="en-GB" dirty="0" smtClean="0"/>
              <a:t>in 17 BC</a:t>
            </a:r>
          </a:p>
          <a:p>
            <a:pPr lvl="1"/>
            <a:r>
              <a:rPr lang="en-GB" dirty="0" smtClean="0"/>
              <a:t>Williams, G. (1992) in Gold, B. K. (ed.) </a:t>
            </a:r>
            <a:r>
              <a:rPr lang="en-GB" i="1" dirty="0" smtClean="0"/>
              <a:t>Literary and Artistic Patronage in Augustan Rome</a:t>
            </a:r>
            <a:r>
              <a:rPr lang="en-GB" dirty="0" smtClean="0"/>
              <a:t>, Austin. </a:t>
            </a:r>
          </a:p>
          <a:p>
            <a:r>
              <a:rPr lang="en-GB" dirty="0" smtClean="0"/>
              <a:t>Current scholarship: ‘The poets are seen neither as ideological supporters nor </a:t>
            </a:r>
            <a:r>
              <a:rPr lang="en-GB" dirty="0" err="1" smtClean="0"/>
              <a:t>cryptocritics</a:t>
            </a:r>
            <a:r>
              <a:rPr lang="en-GB" dirty="0" smtClean="0"/>
              <a:t>, but as purveyors of ambivalences, ambiguities, and ironies on a rather massive scale. […] There is not much to be gained by measuring Augustan poems by the standards of [Augustus’] wishes, whatever they may have been. […] The poets had their own minds, a fact fully recognized by [Augustus] and Maecenas. They are Augustan because they lived during his reign, and their poetry in many ways is a response to their times. They had their own perspectives on them, which often are not uniform even within the same poet’s oeuvre and which range […] from the articulation of shared ideals to frank criticism. Moreover, the poets were anything but merely reactive; they helped to shape Augustan culture as much as he did.’ (</a:t>
            </a:r>
            <a:r>
              <a:rPr lang="en-GB" dirty="0" err="1" smtClean="0"/>
              <a:t>Galinsky</a:t>
            </a:r>
            <a:r>
              <a:rPr lang="en-GB" dirty="0" smtClean="0"/>
              <a:t>, 1996, 245f; cf. also Gale, 1992)</a:t>
            </a:r>
          </a:p>
          <a:p>
            <a:pPr lvl="1"/>
            <a:endParaRPr lang="en-GB" dirty="0" smtClean="0"/>
          </a:p>
          <a:p>
            <a:endParaRPr lang="en-GB" dirty="0"/>
          </a:p>
        </p:txBody>
      </p:sp>
    </p:spTree>
    <p:extLst>
      <p:ext uri="{BB962C8B-B14F-4D97-AF65-F5344CB8AC3E}">
        <p14:creationId xmlns:p14="http://schemas.microsoft.com/office/powerpoint/2010/main" val="2083244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place of patrons within elegy</a:t>
            </a:r>
            <a:endParaRPr lang="en-GB" dirty="0"/>
          </a:p>
        </p:txBody>
      </p:sp>
      <p:sp>
        <p:nvSpPr>
          <p:cNvPr id="3" name="Content Placeholder 2"/>
          <p:cNvSpPr>
            <a:spLocks noGrp="1"/>
          </p:cNvSpPr>
          <p:nvPr>
            <p:ph sz="quarter" idx="1"/>
          </p:nvPr>
        </p:nvSpPr>
        <p:spPr/>
        <p:txBody>
          <a:bodyPr>
            <a:normAutofit/>
          </a:bodyPr>
          <a:lstStyle/>
          <a:p>
            <a:r>
              <a:rPr lang="en-GB" dirty="0" smtClean="0"/>
              <a:t>Central to all readings: the characters aligned with normative society function as foils for the characters of the elegiac narrators:</a:t>
            </a:r>
          </a:p>
          <a:p>
            <a:pPr lvl="1"/>
            <a:r>
              <a:rPr lang="en-GB" dirty="0" err="1" smtClean="0"/>
              <a:t>Tullus</a:t>
            </a:r>
            <a:r>
              <a:rPr lang="en-GB" dirty="0" smtClean="0"/>
              <a:t> in Prop. 1.6 doing what a young man should do</a:t>
            </a:r>
          </a:p>
          <a:p>
            <a:pPr lvl="1"/>
            <a:r>
              <a:rPr lang="en-GB" dirty="0" err="1" smtClean="0"/>
              <a:t>Macer</a:t>
            </a:r>
            <a:r>
              <a:rPr lang="en-GB" dirty="0" smtClean="0"/>
              <a:t> in </a:t>
            </a:r>
            <a:r>
              <a:rPr lang="en-GB" dirty="0" err="1" smtClean="0"/>
              <a:t>Tib</a:t>
            </a:r>
            <a:r>
              <a:rPr lang="en-GB" dirty="0" smtClean="0"/>
              <a:t>. 2.6 going to war while the narrator prefers the </a:t>
            </a:r>
            <a:r>
              <a:rPr lang="en-GB" i="1" dirty="0" smtClean="0"/>
              <a:t>militia </a:t>
            </a:r>
            <a:r>
              <a:rPr lang="en-GB" i="1" dirty="0" err="1" smtClean="0"/>
              <a:t>amoris</a:t>
            </a:r>
            <a:endParaRPr lang="en-GB" i="1" dirty="0" smtClean="0"/>
          </a:p>
          <a:p>
            <a:pPr lvl="1"/>
            <a:r>
              <a:rPr lang="en-GB" dirty="0" smtClean="0"/>
              <a:t>Friends writing epic and tragedy (e.g. Prop. 1.7)</a:t>
            </a:r>
          </a:p>
          <a:p>
            <a:r>
              <a:rPr lang="en-GB" dirty="0" smtClean="0"/>
              <a:t>As mentioned, this has been read as an outright rejection of military service (and </a:t>
            </a:r>
            <a:r>
              <a:rPr lang="en-GB" dirty="0" err="1" smtClean="0"/>
              <a:t>Augustanism</a:t>
            </a:r>
            <a:r>
              <a:rPr lang="en-GB" dirty="0" smtClean="0"/>
              <a:t>)</a:t>
            </a:r>
          </a:p>
          <a:p>
            <a:pPr lvl="1"/>
            <a:endParaRPr lang="en-GB" dirty="0"/>
          </a:p>
        </p:txBody>
      </p:sp>
    </p:spTree>
    <p:extLst>
      <p:ext uri="{BB962C8B-B14F-4D97-AF65-F5344CB8AC3E}">
        <p14:creationId xmlns:p14="http://schemas.microsoft.com/office/powerpoint/2010/main" val="1170839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Patrons and elegiac games</a:t>
            </a:r>
            <a:endParaRPr lang="en-GB" dirty="0"/>
          </a:p>
        </p:txBody>
      </p:sp>
      <p:sp>
        <p:nvSpPr>
          <p:cNvPr id="3" name="Content Placeholder 2"/>
          <p:cNvSpPr>
            <a:spLocks noGrp="1"/>
          </p:cNvSpPr>
          <p:nvPr>
            <p:ph sz="quarter" idx="1"/>
          </p:nvPr>
        </p:nvSpPr>
        <p:spPr/>
        <p:txBody>
          <a:bodyPr>
            <a:normAutofit fontScale="85000" lnSpcReduction="20000"/>
          </a:bodyPr>
          <a:lstStyle/>
          <a:p>
            <a:r>
              <a:rPr lang="en-GB" dirty="0" smtClean="0"/>
              <a:t>If we accept that the narrators of elegy are also comical creations, what roles do the patrons fulfil?</a:t>
            </a:r>
          </a:p>
          <a:p>
            <a:r>
              <a:rPr lang="en-GB" dirty="0" smtClean="0"/>
              <a:t>The narrators have a blinkered world-view (as readers, we have already exposed this): they are ‘locked in’ in that view point</a:t>
            </a:r>
          </a:p>
          <a:p>
            <a:r>
              <a:rPr lang="en-GB" dirty="0" smtClean="0"/>
              <a:t>New, antithetical characters give access to new themes without the narrators acting out of character</a:t>
            </a:r>
          </a:p>
          <a:p>
            <a:pPr lvl="1"/>
            <a:r>
              <a:rPr lang="en-GB" dirty="0" err="1" smtClean="0"/>
              <a:t>Exotism</a:t>
            </a:r>
            <a:r>
              <a:rPr lang="en-GB" dirty="0" smtClean="0"/>
              <a:t> – a topic generally appealing to writers inspired by Hellenistic material; also a response to wealth and luxury goods flowing into Rome as a result both of conquest and of inner peace</a:t>
            </a:r>
          </a:p>
          <a:p>
            <a:pPr lvl="2"/>
            <a:r>
              <a:rPr lang="en-GB" dirty="0" smtClean="0"/>
              <a:t>Allows elegist narrators to balance the libertine and conservative views</a:t>
            </a:r>
          </a:p>
          <a:p>
            <a:pPr lvl="1"/>
            <a:r>
              <a:rPr lang="en-GB" dirty="0" smtClean="0"/>
              <a:t>Traditional topics: triumphs, political events</a:t>
            </a:r>
          </a:p>
        </p:txBody>
      </p:sp>
    </p:spTree>
    <p:extLst>
      <p:ext uri="{BB962C8B-B14F-4D97-AF65-F5344CB8AC3E}">
        <p14:creationId xmlns:p14="http://schemas.microsoft.com/office/powerpoint/2010/main" val="24237727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Patrons and elegiac games 2</a:t>
            </a:r>
            <a:endParaRPr lang="en-GB" dirty="0"/>
          </a:p>
        </p:txBody>
      </p:sp>
      <p:sp>
        <p:nvSpPr>
          <p:cNvPr id="3" name="Content Placeholder 2"/>
          <p:cNvSpPr>
            <a:spLocks noGrp="1"/>
          </p:cNvSpPr>
          <p:nvPr>
            <p:ph sz="quarter" idx="1"/>
          </p:nvPr>
        </p:nvSpPr>
        <p:spPr/>
        <p:txBody>
          <a:bodyPr>
            <a:normAutofit fontScale="85000" lnSpcReduction="10000"/>
          </a:bodyPr>
          <a:lstStyle/>
          <a:p>
            <a:r>
              <a:rPr lang="en-GB" dirty="0" smtClean="0"/>
              <a:t>Other options:</a:t>
            </a:r>
          </a:p>
          <a:p>
            <a:pPr lvl="1"/>
            <a:r>
              <a:rPr lang="en-GB" dirty="0" smtClean="0"/>
              <a:t>The game of how badly can you misunderstand the </a:t>
            </a:r>
            <a:r>
              <a:rPr lang="en-GB" dirty="0" err="1" smtClean="0"/>
              <a:t>patronus/cliens</a:t>
            </a:r>
            <a:r>
              <a:rPr lang="en-GB" dirty="0" smtClean="0"/>
              <a:t> relationship? Are the recurrent </a:t>
            </a:r>
            <a:r>
              <a:rPr lang="en-GB" i="1" dirty="0" err="1" smtClean="0"/>
              <a:t>recusationes</a:t>
            </a:r>
            <a:r>
              <a:rPr lang="en-GB" dirty="0" smtClean="0"/>
              <a:t> another indication of the ineptitude of the narrators in handling normal society?</a:t>
            </a:r>
          </a:p>
          <a:p>
            <a:pPr lvl="2"/>
            <a:r>
              <a:rPr lang="en-GB" dirty="0" smtClean="0"/>
              <a:t>Cf. misunderstandings of social relationships as a key topic in Roman satire and epigram</a:t>
            </a:r>
          </a:p>
          <a:p>
            <a:r>
              <a:rPr lang="en-GB" dirty="0" smtClean="0"/>
              <a:t>Or, does the link between the narrators and their friends outside of the elegiac world make them just Roman enough for the comic effects created by their relationship to women and politics in general to have/maintain an edge?</a:t>
            </a:r>
          </a:p>
          <a:p>
            <a:pPr lvl="1"/>
            <a:r>
              <a:rPr lang="en-GB" dirty="0" smtClean="0"/>
              <a:t>Political reading: Shows that the narrators are aware of the protocol, </a:t>
            </a:r>
            <a:r>
              <a:rPr lang="en-GB" dirty="0" err="1" smtClean="0"/>
              <a:t>ie</a:t>
            </a:r>
            <a:r>
              <a:rPr lang="en-GB" dirty="0" smtClean="0"/>
              <a:t>. their rejection is an informed decision</a:t>
            </a:r>
            <a:endParaRPr lang="en-GB" dirty="0"/>
          </a:p>
        </p:txBody>
      </p:sp>
    </p:spTree>
    <p:extLst>
      <p:ext uri="{BB962C8B-B14F-4D97-AF65-F5344CB8AC3E}">
        <p14:creationId xmlns:p14="http://schemas.microsoft.com/office/powerpoint/2010/main" val="34158910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example of </a:t>
            </a:r>
            <a:r>
              <a:rPr lang="en-GB" dirty="0" err="1" smtClean="0"/>
              <a:t>Tib</a:t>
            </a:r>
            <a:r>
              <a:rPr lang="en-GB" dirty="0" smtClean="0"/>
              <a:t>. 1.7</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In the honour of </a:t>
            </a:r>
            <a:r>
              <a:rPr lang="en-GB" dirty="0" err="1" smtClean="0"/>
              <a:t>Messalla’s</a:t>
            </a:r>
            <a:r>
              <a:rPr lang="en-GB" dirty="0" smtClean="0"/>
              <a:t> triumph awarded following his victory over the </a:t>
            </a:r>
            <a:r>
              <a:rPr lang="en-GB" dirty="0" err="1" smtClean="0"/>
              <a:t>Aquitanians</a:t>
            </a:r>
            <a:r>
              <a:rPr lang="en-GB" dirty="0" smtClean="0"/>
              <a:t> in 27 BC, on the specific occasion of his birthday</a:t>
            </a:r>
          </a:p>
          <a:p>
            <a:r>
              <a:rPr lang="en-GB" dirty="0" smtClean="0"/>
              <a:t>Birthday poems an expression of affection and friendship, and in later authors often a confirmation of links of patronage</a:t>
            </a:r>
          </a:p>
          <a:p>
            <a:r>
              <a:rPr lang="en-GB" dirty="0" smtClean="0"/>
              <a:t>…but they are also reflective of actual practice, including that of celebrating and performing sacrifices in the absence of the person celebrated</a:t>
            </a:r>
          </a:p>
          <a:p>
            <a:pPr lvl="1"/>
            <a:r>
              <a:rPr lang="en-GB" dirty="0" smtClean="0"/>
              <a:t>Extensive prose and epigraphic evidence, cf. </a:t>
            </a:r>
            <a:r>
              <a:rPr lang="en-GB" dirty="0" err="1" smtClean="0"/>
              <a:t>Argetsinger</a:t>
            </a:r>
            <a:r>
              <a:rPr lang="en-GB" dirty="0" smtClean="0"/>
              <a:t>, 1992.</a:t>
            </a:r>
            <a:endParaRPr lang="en-GB" dirty="0"/>
          </a:p>
        </p:txBody>
      </p:sp>
    </p:spTree>
    <p:extLst>
      <p:ext uri="{BB962C8B-B14F-4D97-AF65-F5344CB8AC3E}">
        <p14:creationId xmlns:p14="http://schemas.microsoft.com/office/powerpoint/2010/main" val="42909387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Tib</a:t>
            </a:r>
            <a:r>
              <a:rPr lang="en-GB" dirty="0" smtClean="0"/>
              <a:t>. 1.7</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1-8 on </a:t>
            </a:r>
            <a:r>
              <a:rPr lang="en-GB" dirty="0" err="1" smtClean="0"/>
              <a:t>Messalla’s</a:t>
            </a:r>
            <a:r>
              <a:rPr lang="en-GB" dirty="0" smtClean="0"/>
              <a:t> triumph</a:t>
            </a:r>
          </a:p>
          <a:p>
            <a:r>
              <a:rPr lang="en-GB" dirty="0" smtClean="0"/>
              <a:t>9-22 list of rivers which </a:t>
            </a:r>
            <a:r>
              <a:rPr lang="en-GB" dirty="0" err="1" smtClean="0"/>
              <a:t>Messalla</a:t>
            </a:r>
            <a:r>
              <a:rPr lang="en-GB" dirty="0" smtClean="0"/>
              <a:t> must have marched alongside</a:t>
            </a:r>
          </a:p>
          <a:p>
            <a:pPr lvl="1"/>
            <a:r>
              <a:rPr lang="en-GB" dirty="0" smtClean="0"/>
              <a:t>Note the remark about the narrator’s own presence, upsetting his earlier claims about rejecting foreign service</a:t>
            </a:r>
          </a:p>
          <a:p>
            <a:r>
              <a:rPr lang="en-GB" dirty="0" smtClean="0"/>
              <a:t>23-48 Osiris; equated with Bacchus (‘Osiris taught the tying of the tender vine to poles’)</a:t>
            </a:r>
          </a:p>
          <a:p>
            <a:r>
              <a:rPr lang="en-GB" dirty="0" smtClean="0"/>
              <a:t>49-54 Osiris asked to attend and assist the enjoyment at the party held in </a:t>
            </a:r>
            <a:r>
              <a:rPr lang="en-GB" dirty="0" err="1" smtClean="0"/>
              <a:t>Messalla’s</a:t>
            </a:r>
            <a:r>
              <a:rPr lang="en-GB" dirty="0" smtClean="0"/>
              <a:t> honour</a:t>
            </a:r>
          </a:p>
          <a:p>
            <a:r>
              <a:rPr lang="en-GB" dirty="0" smtClean="0"/>
              <a:t>55-64 Wishes for </a:t>
            </a:r>
            <a:r>
              <a:rPr lang="en-GB" dirty="0" err="1" smtClean="0"/>
              <a:t>Messalla</a:t>
            </a:r>
            <a:endParaRPr lang="en-GB" dirty="0"/>
          </a:p>
        </p:txBody>
      </p:sp>
    </p:spTree>
    <p:extLst>
      <p:ext uri="{BB962C8B-B14F-4D97-AF65-F5344CB8AC3E}">
        <p14:creationId xmlns:p14="http://schemas.microsoft.com/office/powerpoint/2010/main" val="643615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Osiris, Bacchus, and </a:t>
            </a:r>
            <a:r>
              <a:rPr lang="en-GB" dirty="0" err="1" smtClean="0"/>
              <a:t>Messalla</a:t>
            </a:r>
            <a:endParaRPr lang="en-GB" dirty="0"/>
          </a:p>
        </p:txBody>
      </p:sp>
      <p:sp>
        <p:nvSpPr>
          <p:cNvPr id="3" name="Content Placeholder 2"/>
          <p:cNvSpPr>
            <a:spLocks noGrp="1"/>
          </p:cNvSpPr>
          <p:nvPr>
            <p:ph sz="quarter" idx="1"/>
          </p:nvPr>
        </p:nvSpPr>
        <p:spPr>
          <a:xfrm>
            <a:off x="612648" y="1600200"/>
            <a:ext cx="8153400" cy="4686320"/>
          </a:xfrm>
        </p:spPr>
        <p:txBody>
          <a:bodyPr>
            <a:normAutofit lnSpcReduction="10000"/>
          </a:bodyPr>
          <a:lstStyle/>
          <a:p>
            <a:r>
              <a:rPr lang="en-GB" dirty="0" smtClean="0"/>
              <a:t>‘Not sorrow or dull care, but song and dance, Osiris, / and fickle love suit you’ </a:t>
            </a:r>
            <a:r>
              <a:rPr lang="en-GB" dirty="0" err="1" smtClean="0"/>
              <a:t>Tib</a:t>
            </a:r>
            <a:r>
              <a:rPr lang="en-GB" dirty="0" smtClean="0"/>
              <a:t>. 1.7.42f</a:t>
            </a:r>
          </a:p>
          <a:p>
            <a:pPr lvl="1"/>
            <a:r>
              <a:rPr lang="en-GB" dirty="0" smtClean="0"/>
              <a:t>Implicitly: </a:t>
            </a:r>
            <a:r>
              <a:rPr lang="en-GB" dirty="0" err="1" smtClean="0"/>
              <a:t>Messalla</a:t>
            </a:r>
            <a:r>
              <a:rPr lang="en-GB" dirty="0" smtClean="0"/>
              <a:t> too is being pulled into the world of elegy</a:t>
            </a:r>
          </a:p>
          <a:p>
            <a:r>
              <a:rPr lang="en-GB" dirty="0" smtClean="0"/>
              <a:t>‘To farmers’ hearts exhausted by long labour / Bacchus brings deliverance and joy. / Bacchus offers respite to mortals in affliction, / though chains clank on their ankles.’ </a:t>
            </a:r>
            <a:r>
              <a:rPr lang="en-GB" dirty="0" err="1" smtClean="0"/>
              <a:t>Tib</a:t>
            </a:r>
            <a:r>
              <a:rPr lang="en-GB" dirty="0" smtClean="0"/>
              <a:t>. 1.7.39-41</a:t>
            </a:r>
          </a:p>
          <a:p>
            <a:pPr lvl="1"/>
            <a:r>
              <a:rPr lang="en-GB" dirty="0" smtClean="0"/>
              <a:t>Chains:</a:t>
            </a:r>
          </a:p>
          <a:p>
            <a:pPr lvl="2"/>
            <a:r>
              <a:rPr lang="en-GB" dirty="0" smtClean="0"/>
              <a:t>Reference to the narrator and fellow elegiac sufferers?</a:t>
            </a:r>
          </a:p>
          <a:p>
            <a:pPr lvl="2"/>
            <a:r>
              <a:rPr lang="en-GB" dirty="0" smtClean="0"/>
              <a:t>Reference to prisoners paraded in the triumph?</a:t>
            </a:r>
          </a:p>
          <a:p>
            <a:pPr lvl="1"/>
            <a:endParaRPr lang="en-GB" dirty="0"/>
          </a:p>
        </p:txBody>
      </p:sp>
    </p:spTree>
    <p:extLst>
      <p:ext uri="{BB962C8B-B14F-4D97-AF65-F5344CB8AC3E}">
        <p14:creationId xmlns:p14="http://schemas.microsoft.com/office/powerpoint/2010/main" val="36400881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narrator, Bacchus, and </a:t>
            </a:r>
            <a:r>
              <a:rPr lang="en-GB" dirty="0" err="1" smtClean="0"/>
              <a:t>Messalla</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Bacchus as reliever of toils =&gt; references to </a:t>
            </a:r>
            <a:r>
              <a:rPr lang="en-GB" dirty="0" err="1" smtClean="0"/>
              <a:t>Messalla’s</a:t>
            </a:r>
            <a:r>
              <a:rPr lang="en-GB" dirty="0" smtClean="0"/>
              <a:t> accomplishments in war not a suitable topic when under his influence</a:t>
            </a:r>
          </a:p>
          <a:p>
            <a:r>
              <a:rPr lang="en-GB" dirty="0" smtClean="0"/>
              <a:t>Instead, </a:t>
            </a:r>
            <a:r>
              <a:rPr lang="en-GB" dirty="0" err="1" smtClean="0"/>
              <a:t>Messalla</a:t>
            </a:r>
            <a:r>
              <a:rPr lang="en-GB" dirty="0" smtClean="0"/>
              <a:t> is praised for the repairs of the Via Latina:</a:t>
            </a:r>
          </a:p>
          <a:p>
            <a:r>
              <a:rPr lang="en-GB" dirty="0" smtClean="0"/>
              <a:t>‘May visitors to Tusculum and white Alba’s ancient </a:t>
            </a:r>
            <a:r>
              <a:rPr lang="en-GB" dirty="0" err="1" smtClean="0"/>
              <a:t>Lar</a:t>
            </a:r>
            <a:r>
              <a:rPr lang="en-GB" dirty="0" smtClean="0"/>
              <a:t> / talk of your memorial, the road - / for here is hard-packed gravel laid at your expense / and here are stone blocks fitted skilfully together. / May farmers sing of you, as they come from the great city, / returning in the dark without a stumble.’ </a:t>
            </a:r>
            <a:r>
              <a:rPr lang="en-GB" dirty="0" err="1" smtClean="0"/>
              <a:t>Tib</a:t>
            </a:r>
            <a:r>
              <a:rPr lang="en-GB" dirty="0" smtClean="0"/>
              <a:t>. 1.7.57-62</a:t>
            </a:r>
            <a:endParaRPr lang="en-GB" dirty="0"/>
          </a:p>
        </p:txBody>
      </p:sp>
    </p:spTree>
    <p:extLst>
      <p:ext uri="{BB962C8B-B14F-4D97-AF65-F5344CB8AC3E}">
        <p14:creationId xmlns:p14="http://schemas.microsoft.com/office/powerpoint/2010/main" val="1356500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Via Latina</a:t>
            </a:r>
            <a:endParaRPr lang="en-GB" dirty="0"/>
          </a:p>
        </p:txBody>
      </p:sp>
      <p:pic>
        <p:nvPicPr>
          <p:cNvPr id="6" name="Content Placeholder 5" descr="Cassino-Antica-Via-Latina_jpg.jpg"/>
          <p:cNvPicPr>
            <a:picLocks noGrp="1" noChangeAspect="1"/>
          </p:cNvPicPr>
          <p:nvPr>
            <p:ph sz="quarter" idx="1"/>
          </p:nvPr>
        </p:nvPicPr>
        <p:blipFill>
          <a:blip r:embed="rId2" cstate="print"/>
          <a:stretch>
            <a:fillRect/>
          </a:stretch>
        </p:blipFill>
        <p:spPr>
          <a:xfrm>
            <a:off x="214282" y="1571612"/>
            <a:ext cx="4599638" cy="3680489"/>
          </a:xfrm>
        </p:spPr>
      </p:pic>
      <p:sp>
        <p:nvSpPr>
          <p:cNvPr id="5" name="Content Placeholder 4"/>
          <p:cNvSpPr>
            <a:spLocks noGrp="1"/>
          </p:cNvSpPr>
          <p:nvPr>
            <p:ph sz="quarter" idx="2"/>
          </p:nvPr>
        </p:nvSpPr>
        <p:spPr>
          <a:xfrm>
            <a:off x="4844901" y="1589566"/>
            <a:ext cx="3886200" cy="4982705"/>
          </a:xfrm>
        </p:spPr>
        <p:txBody>
          <a:bodyPr>
            <a:normAutofit fontScale="70000" lnSpcReduction="20000"/>
          </a:bodyPr>
          <a:lstStyle/>
          <a:p>
            <a:r>
              <a:rPr lang="en-GB" dirty="0" err="1" smtClean="0"/>
              <a:t>Messalla</a:t>
            </a:r>
            <a:r>
              <a:rPr lang="en-GB" dirty="0" smtClean="0"/>
              <a:t> has done well by farmers lurching home from the city – and the emphasis on wine in the previous sections may lead one to suspect they are not entirely sober either</a:t>
            </a:r>
          </a:p>
          <a:p>
            <a:r>
              <a:rPr lang="en-GB" dirty="0" smtClean="0"/>
              <a:t>The narrator is thus shown to have the same blinkered view of the world as elsewhere, since his emphasis slips from </a:t>
            </a:r>
            <a:r>
              <a:rPr lang="en-GB" dirty="0" err="1" smtClean="0"/>
              <a:t>Messalla’s</a:t>
            </a:r>
            <a:r>
              <a:rPr lang="en-GB" dirty="0" smtClean="0"/>
              <a:t> military achievements to leisure</a:t>
            </a:r>
          </a:p>
          <a:p>
            <a:r>
              <a:rPr lang="en-GB" dirty="0" smtClean="0"/>
              <a:t>Is the birthday just an excuse for a good party?</a:t>
            </a:r>
          </a:p>
          <a:p>
            <a:r>
              <a:rPr lang="en-GB" dirty="0" smtClean="0"/>
              <a:t>Parallels between </a:t>
            </a:r>
            <a:r>
              <a:rPr lang="en-GB" dirty="0" err="1" smtClean="0"/>
              <a:t>Messalla</a:t>
            </a:r>
            <a:r>
              <a:rPr lang="en-GB" dirty="0" smtClean="0"/>
              <a:t> and Osiris amusing too? Interesting area for speculation, but we do not have enough facts to substantiate this.</a:t>
            </a:r>
            <a:endParaRPr lang="en-GB" dirty="0"/>
          </a:p>
        </p:txBody>
      </p:sp>
    </p:spTree>
    <p:extLst>
      <p:ext uri="{BB962C8B-B14F-4D97-AF65-F5344CB8AC3E}">
        <p14:creationId xmlns:p14="http://schemas.microsoft.com/office/powerpoint/2010/main" val="23512786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To take away</a:t>
            </a:r>
            <a:endParaRPr lang="en-GB" dirty="0"/>
          </a:p>
        </p:txBody>
      </p:sp>
      <p:sp>
        <p:nvSpPr>
          <p:cNvPr id="6" name="Content Placeholder 5"/>
          <p:cNvSpPr>
            <a:spLocks noGrp="1"/>
          </p:cNvSpPr>
          <p:nvPr>
            <p:ph sz="quarter" idx="1"/>
          </p:nvPr>
        </p:nvSpPr>
        <p:spPr/>
        <p:txBody>
          <a:bodyPr>
            <a:normAutofit lnSpcReduction="10000"/>
          </a:bodyPr>
          <a:lstStyle/>
          <a:p>
            <a:r>
              <a:rPr lang="en-GB" dirty="0" smtClean="0"/>
              <a:t>Patrons and friends appear frequently in elegy</a:t>
            </a:r>
          </a:p>
          <a:p>
            <a:r>
              <a:rPr lang="en-GB" dirty="0" smtClean="0"/>
              <a:t>They offer a range of new themes…</a:t>
            </a:r>
          </a:p>
          <a:p>
            <a:r>
              <a:rPr lang="en-GB" dirty="0" smtClean="0"/>
              <a:t>…and are useful as foils for the character of the narrators</a:t>
            </a:r>
          </a:p>
          <a:p>
            <a:r>
              <a:rPr lang="en-GB" dirty="0" smtClean="0"/>
              <a:t>Literary patrons and Augustus – traditional preconceptions rely mostly on late antique evidence. The workings of literary patronage are subtle and complex</a:t>
            </a:r>
          </a:p>
          <a:p>
            <a:pPr lvl="1"/>
            <a:r>
              <a:rPr lang="en-GB" dirty="0" smtClean="0"/>
              <a:t>P. White (1993) Promised Verse. Poets in the Society of Augustan Rome, Cambridge</a:t>
            </a:r>
          </a:p>
          <a:p>
            <a:endParaRPr lang="en-GB" dirty="0"/>
          </a:p>
        </p:txBody>
      </p:sp>
    </p:spTree>
    <p:extLst>
      <p:ext uri="{BB962C8B-B14F-4D97-AF65-F5344CB8AC3E}">
        <p14:creationId xmlns:p14="http://schemas.microsoft.com/office/powerpoint/2010/main" val="406089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32</TotalTime>
  <Words>1299</Words>
  <Application>Microsoft Office PowerPoint</Application>
  <PresentationFormat>On-screen Show (4:3)</PresentationFormat>
  <Paragraphs>79</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Median</vt:lpstr>
      <vt:lpstr>Outsider characters </vt:lpstr>
      <vt:lpstr>Outsider characters in elegy 1</vt:lpstr>
      <vt:lpstr>Who’s who? </vt:lpstr>
      <vt:lpstr>What did a patron do (and not)?</vt:lpstr>
      <vt:lpstr>Current scholarship</vt:lpstr>
      <vt:lpstr>The place of patrons within elegy</vt:lpstr>
      <vt:lpstr>Patrons and elegiac games</vt:lpstr>
      <vt:lpstr>Patrons and elegiac games 2</vt:lpstr>
      <vt:lpstr>The example of Tib. 1.7</vt:lpstr>
      <vt:lpstr>Tib. 1.7</vt:lpstr>
      <vt:lpstr>Osiris, Bacchus, and Messalla</vt:lpstr>
      <vt:lpstr>The narrator, Bacchus, and Messalla</vt:lpstr>
      <vt:lpstr>The Via Latina</vt:lpstr>
      <vt:lpstr>To take away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Magdalena Ohrman</dc:creator>
  <cp:lastModifiedBy>Magdalena Ohrman</cp:lastModifiedBy>
  <cp:revision>3</cp:revision>
  <dcterms:created xsi:type="dcterms:W3CDTF">2013-03-05T13:54:18Z</dcterms:created>
  <dcterms:modified xsi:type="dcterms:W3CDTF">2013-03-06T11:58:03Z</dcterms:modified>
</cp:coreProperties>
</file>