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3" r:id="rId5"/>
  </p:sldMasterIdLst>
  <p:notesMasterIdLst>
    <p:notesMasterId r:id="rId28"/>
  </p:notesMasterIdLst>
  <p:handoutMasterIdLst>
    <p:handoutMasterId r:id="rId29"/>
  </p:handoutMasterIdLst>
  <p:sldIdLst>
    <p:sldId id="303" r:id="rId6"/>
    <p:sldId id="265" r:id="rId7"/>
    <p:sldId id="272" r:id="rId8"/>
    <p:sldId id="296" r:id="rId9"/>
    <p:sldId id="273" r:id="rId10"/>
    <p:sldId id="297" r:id="rId11"/>
    <p:sldId id="286" r:id="rId12"/>
    <p:sldId id="298" r:id="rId13"/>
    <p:sldId id="287" r:id="rId14"/>
    <p:sldId id="299" r:id="rId15"/>
    <p:sldId id="288" r:id="rId16"/>
    <p:sldId id="289" r:id="rId17"/>
    <p:sldId id="290" r:id="rId18"/>
    <p:sldId id="291" r:id="rId19"/>
    <p:sldId id="300" r:id="rId20"/>
    <p:sldId id="292" r:id="rId21"/>
    <p:sldId id="293" r:id="rId22"/>
    <p:sldId id="294" r:id="rId23"/>
    <p:sldId id="301" r:id="rId24"/>
    <p:sldId id="295" r:id="rId25"/>
    <p:sldId id="284" r:id="rId26"/>
    <p:sldId id="302" r:id="rId27"/>
  </p:sldIdLst>
  <p:sldSz cx="9144000" cy="6858000" type="screen4x3"/>
  <p:notesSz cx="7315200" cy="96012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6B9"/>
    <a:srgbClr val="0033CC"/>
    <a:srgbClr val="BBE0E3"/>
    <a:srgbClr val="0069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93" autoAdjust="0"/>
    <p:restoredTop sz="94660"/>
  </p:normalViewPr>
  <p:slideViewPr>
    <p:cSldViewPr>
      <p:cViewPr varScale="1">
        <p:scale>
          <a:sx n="73" d="100"/>
          <a:sy n="73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8769152-11C1-4CCD-9F6B-57EF193DC9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810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8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58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fld id="{90918E54-CF06-43D6-899C-AEC13842EB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7354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918E54-CF06-43D6-899C-AEC13842EBAA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186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7386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180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67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hapt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119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537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091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52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010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4868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60848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433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"/>
          <p:cNvSpPr>
            <a:spLocks noGrp="1"/>
          </p:cNvSpPr>
          <p:nvPr>
            <p:ph idx="1"/>
          </p:nvPr>
        </p:nvSpPr>
        <p:spPr>
          <a:xfrm>
            <a:off x="4149199" y="2744886"/>
            <a:ext cx="4394166" cy="2340298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sz="3200" b="1" dirty="0" smtClean="0"/>
              <a:t>Consumer Behaviour</a:t>
            </a:r>
          </a:p>
          <a:p>
            <a:pPr>
              <a:buFont typeface="Arial" pitchFamily="34" charset="0"/>
              <a:buChar char="©"/>
            </a:pPr>
            <a:r>
              <a:rPr lang="en-US" sz="2000" dirty="0" smtClean="0"/>
              <a:t>Zubin </a:t>
            </a:r>
            <a:r>
              <a:rPr lang="en-US" sz="2000" dirty="0" err="1" smtClean="0"/>
              <a:t>Sethna</a:t>
            </a:r>
            <a:r>
              <a:rPr lang="en-US" sz="2000" dirty="0" smtClean="0"/>
              <a:t> &amp; Jim Blythe</a:t>
            </a:r>
            <a:endParaRPr lang="en-GB" sz="20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9" t="12600" r="22301" b="12851"/>
          <a:stretch/>
        </p:blipFill>
        <p:spPr>
          <a:xfrm>
            <a:off x="630054" y="1667001"/>
            <a:ext cx="3221866" cy="4316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19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692696"/>
            <a:ext cx="7772400" cy="2387600"/>
          </a:xfrm>
        </p:spPr>
        <p:txBody>
          <a:bodyPr>
            <a:normAutofit/>
          </a:bodyPr>
          <a:lstStyle/>
          <a:p>
            <a:r>
              <a:rPr lang="en-US" sz="3600" b="1" dirty="0"/>
              <a:t>Chapter </a:t>
            </a:r>
            <a:r>
              <a:rPr lang="en-US" sz="3600" b="1" dirty="0" smtClean="0"/>
              <a:t>12</a:t>
            </a:r>
          </a:p>
        </p:txBody>
      </p:sp>
      <p:sp>
        <p:nvSpPr>
          <p:cNvPr id="4099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1143000" y="3429000"/>
            <a:ext cx="6858000" cy="1655762"/>
          </a:xfrm>
        </p:spPr>
        <p:txBody>
          <a:bodyPr>
            <a:normAutofit/>
          </a:bodyPr>
          <a:lstStyle/>
          <a:p>
            <a:r>
              <a:rPr lang="en-US" sz="3600" b="1" dirty="0"/>
              <a:t>Age, </a:t>
            </a:r>
            <a:r>
              <a:rPr lang="en-US" sz="3600" b="1" dirty="0" smtClean="0"/>
              <a:t>gender </a:t>
            </a:r>
            <a:r>
              <a:rPr lang="en-US" sz="3600" b="1" dirty="0"/>
              <a:t>and </a:t>
            </a:r>
            <a:r>
              <a:rPr lang="en-US" sz="3600" b="1" dirty="0" smtClean="0"/>
              <a:t>familial </a:t>
            </a:r>
            <a:r>
              <a:rPr lang="en-US" sz="3600" b="1" dirty="0"/>
              <a:t>r</a:t>
            </a:r>
            <a:r>
              <a:rPr lang="en-US" sz="3600" b="1" dirty="0" smtClean="0"/>
              <a:t>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the different definitions of family, and explain the influences on creating the definitions.</a:t>
            </a:r>
          </a:p>
          <a:p>
            <a:r>
              <a:rPr lang="en-GB" dirty="0" smtClean="0"/>
              <a:t>Explain the role of culture in creating decision-making styles.</a:t>
            </a:r>
          </a:p>
          <a:p>
            <a:r>
              <a:rPr lang="en-GB" dirty="0" smtClean="0"/>
              <a:t>Explain the roles of family members in decision-making.</a:t>
            </a:r>
          </a:p>
          <a:p>
            <a:r>
              <a:rPr lang="en-GB" dirty="0" smtClean="0"/>
              <a:t>Describe ways in which conflict is generated and resolved.</a:t>
            </a:r>
          </a:p>
          <a:p>
            <a:r>
              <a:rPr lang="en-GB" dirty="0" smtClean="0"/>
              <a:t>Describe the process by which children become effective consumers.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Explain how brand loyalty is passed down through the generations.</a:t>
            </a:r>
          </a:p>
          <a:p>
            <a:r>
              <a:rPr lang="en-GB" dirty="0" smtClean="0"/>
              <a:t>Critique family lifestyle models and explain the possible alternatives.</a:t>
            </a:r>
          </a:p>
          <a:p>
            <a:r>
              <a:rPr lang="en-GB" dirty="0" smtClean="0"/>
              <a:t>Describe the roles family members take in the purchase and consumption process.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485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Introduction: why is the ‘family’ still the most important social grouping?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1736B9"/>
                </a:solidFill>
              </a:rPr>
              <a:t>For children</a:t>
            </a:r>
            <a:r>
              <a:rPr lang="en-GB" dirty="0" smtClean="0"/>
              <a:t>: the parental influence is the earliest, and therefore colours the child’s perception of everything that follows. </a:t>
            </a:r>
          </a:p>
          <a:p>
            <a:r>
              <a:rPr lang="en-GB" dirty="0" smtClean="0">
                <a:solidFill>
                  <a:srgbClr val="1736B9"/>
                </a:solidFill>
              </a:rPr>
              <a:t>For parents</a:t>
            </a:r>
            <a:r>
              <a:rPr lang="en-GB" dirty="0" smtClean="0"/>
              <a:t>: the desire to do the best they can for their children influences their decision-making when making purchases for the family. 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Introduction: why is the ‘family’ still the most important social grouping?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1736B9"/>
                </a:solidFill>
              </a:rPr>
              <a:t>For siblings</a:t>
            </a:r>
            <a:r>
              <a:rPr lang="en-GB" dirty="0" smtClean="0"/>
              <a:t>: the influence comes either as role model (where an older sibling is looked up to by a younger one) or as carer/adviser to younger siblings.</a:t>
            </a:r>
          </a:p>
          <a:p>
            <a:r>
              <a:rPr lang="en-GB" dirty="0" smtClean="0"/>
              <a:t>Families share a large part of their consumption, and thus joint decision-making often takes place by following formalised rules that control consumption behaviour within the group.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860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Age subcultures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Age subcultures exist because the members have differing attitudes and values. This is often called the generation gap.</a:t>
            </a:r>
          </a:p>
          <a:p>
            <a:r>
              <a:rPr lang="en-GB" dirty="0" smtClean="0">
                <a:solidFill>
                  <a:srgbClr val="1736B9"/>
                </a:solidFill>
              </a:rPr>
              <a:t>Preadolescence</a:t>
            </a:r>
            <a:r>
              <a:rPr lang="en-GB" dirty="0" smtClean="0"/>
              <a:t>: This is the stage of development which follows early childhood but precedes adolescence. This age group (10</a:t>
            </a:r>
            <a:r>
              <a:rPr lang="en-US" dirty="0"/>
              <a:t>–</a:t>
            </a:r>
            <a:r>
              <a:rPr lang="en-GB" dirty="0" smtClean="0"/>
              <a:t>13) are more commonly known as preteenagers, tweenies or sometimes </a:t>
            </a:r>
            <a:r>
              <a:rPr lang="en-GB" dirty="0" err="1" smtClean="0"/>
              <a:t>tweenagers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rgbClr val="1736B9"/>
                </a:solidFill>
              </a:rPr>
              <a:t>Adolescents or teenagers </a:t>
            </a:r>
            <a:r>
              <a:rPr lang="en-GB" dirty="0" smtClean="0"/>
              <a:t>(13</a:t>
            </a:r>
            <a:r>
              <a:rPr lang="en-US" dirty="0" smtClean="0"/>
              <a:t>–</a:t>
            </a:r>
            <a:r>
              <a:rPr lang="en-GB" dirty="0" smtClean="0"/>
              <a:t>19</a:t>
            </a:r>
            <a:r>
              <a:rPr lang="en-GB" dirty="0"/>
              <a:t>) form</a:t>
            </a:r>
            <a:r>
              <a:rPr lang="en-GB" dirty="0" smtClean="0"/>
              <a:t> a distinct, and often international, subculture.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Age subcultures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1736B9"/>
                </a:solidFill>
              </a:rPr>
              <a:t>Baby boomers </a:t>
            </a:r>
            <a:r>
              <a:rPr lang="en-GB" dirty="0" smtClean="0"/>
              <a:t>are people born between 1946 and 1964. They are sometimes colloquially known as the ‘hippie generation’. </a:t>
            </a:r>
          </a:p>
          <a:p>
            <a:r>
              <a:rPr lang="en-GB" dirty="0" smtClean="0">
                <a:solidFill>
                  <a:srgbClr val="1736B9"/>
                </a:solidFill>
              </a:rPr>
              <a:t>Millennials</a:t>
            </a:r>
            <a:r>
              <a:rPr lang="en-GB" dirty="0" smtClean="0"/>
              <a:t> (or Generation Y, and sometimes teased as Generation Why?) are generally thought to be those born between 1981</a:t>
            </a:r>
            <a:r>
              <a:rPr lang="en-US" dirty="0" smtClean="0"/>
              <a:t>–</a:t>
            </a:r>
            <a:r>
              <a:rPr lang="en-GB" dirty="0" smtClean="0"/>
              <a:t>2001 </a:t>
            </a:r>
          </a:p>
          <a:p>
            <a:r>
              <a:rPr lang="en-GB" dirty="0" smtClean="0"/>
              <a:t>People in the </a:t>
            </a:r>
            <a:r>
              <a:rPr lang="en-GB" dirty="0" smtClean="0">
                <a:solidFill>
                  <a:srgbClr val="1736B9"/>
                </a:solidFill>
              </a:rPr>
              <a:t>over-50</a:t>
            </a:r>
            <a:r>
              <a:rPr lang="en-GB" dirty="0" smtClean="0"/>
              <a:t> age group: this is commonly called the </a:t>
            </a:r>
            <a:r>
              <a:rPr lang="en-GB" dirty="0" smtClean="0">
                <a:solidFill>
                  <a:srgbClr val="1736B9"/>
                </a:solidFill>
              </a:rPr>
              <a:t>grey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1736B9"/>
                </a:solidFill>
              </a:rPr>
              <a:t>market</a:t>
            </a:r>
            <a:r>
              <a:rPr lang="en-GB" dirty="0" smtClean="0"/>
              <a:t>, but it should not be assumed that it is homogeneous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814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Defining families: background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concept of what constitutes a family varies from one culture to another. In the UK and United States, families usually consist of parents and their natural or adopted children: this is called the nuclear family.</a:t>
            </a:r>
          </a:p>
          <a:p>
            <a:r>
              <a:rPr lang="en-GB" dirty="0" smtClean="0"/>
              <a:t>In some other cultures, families might extend to grandparents, aunts, uncles and cousins all living in the same house and sharing their consumption.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Defining families: background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‒"/>
            </a:pPr>
            <a:r>
              <a:rPr lang="en-GB" dirty="0"/>
              <a:t>Eurostat has adopted the United Nations definition of a </a:t>
            </a:r>
            <a:r>
              <a:rPr lang="en-GB" dirty="0" smtClean="0"/>
              <a:t>family:</a:t>
            </a:r>
            <a:endParaRPr lang="en-GB" dirty="0"/>
          </a:p>
          <a:p>
            <a:pPr marL="457200" lvl="1" indent="-228600">
              <a:buNone/>
            </a:pPr>
            <a:r>
              <a:rPr lang="en-GB" dirty="0" smtClean="0"/>
              <a:t>	‘The persons within a private or institutional household who are related as husband and wife or as parent and never-married child by blood or adoption.’</a:t>
            </a:r>
          </a:p>
          <a:p>
            <a:pPr lvl="1">
              <a:buFont typeface="Arial" panose="020B0604020202020204" pitchFamily="34" charset="0"/>
              <a:buChar char="‒"/>
            </a:pPr>
            <a:r>
              <a:rPr lang="en-GB" dirty="0" smtClean="0"/>
              <a:t>For the purposes of the definition, couples who live together without marrying are still regarded as a family (this applies to both heterosexual and LGBT couples). 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965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Defining families: characteristics</a:t>
            </a:r>
          </a:p>
        </p:txBody>
      </p:sp>
      <p:pic>
        <p:nvPicPr>
          <p:cNvPr id="1026" name="Picture 2" descr="\\sageltdsan01\Books_Directory\Subject Folders\Business &amp; Management\Book Files\Matt\Blythe - Consumer Behaviour 3e\Development\Online material\tables and figures for slides\fig 12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420888"/>
            <a:ext cx="7164085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Determinants of decision-making</a:t>
            </a:r>
          </a:p>
        </p:txBody>
      </p:sp>
      <p:pic>
        <p:nvPicPr>
          <p:cNvPr id="2050" name="Picture 2" descr="\\sageltdsan01\Books_Directory\Subject Folders\Business &amp; Management\Book Files\Matt\Blythe - Consumer Behaviour 3e\Development\Online material\tables and figures for slides\fig 12.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276872"/>
            <a:ext cx="6408712" cy="3398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Conflict resolution in families</a:t>
            </a:r>
          </a:p>
        </p:txBody>
      </p:sp>
      <p:pic>
        <p:nvPicPr>
          <p:cNvPr id="3074" name="Picture 2" descr="\\sageltdsan01\Books_Directory\Subject Folders\Business &amp; Management\Book Files\Matt\Blythe - Consumer Behaviour 3e\Development\Online material\tables and figures for slides\table 12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276" y="1700808"/>
            <a:ext cx="6300700" cy="396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331640" y="5713511"/>
            <a:ext cx="6696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 smtClean="0">
                <a:latin typeface="+mj-lt"/>
              </a:rPr>
              <a:t>Adapted from </a:t>
            </a:r>
            <a:r>
              <a:rPr lang="en-GB" sz="1400" dirty="0" err="1" smtClean="0">
                <a:latin typeface="+mj-lt"/>
              </a:rPr>
              <a:t>Onkvisit</a:t>
            </a:r>
            <a:r>
              <a:rPr lang="en-GB" sz="1400" dirty="0" smtClean="0">
                <a:latin typeface="+mj-lt"/>
              </a:rPr>
              <a:t> and Shaw (1994) and reprinted with permission.</a:t>
            </a:r>
            <a:endParaRPr lang="en-GB" sz="1400" dirty="0"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Influence of children on buying decisions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Children have a role in applying pressure on their parents to make particular purchasing decisions: ‘pester power’</a:t>
            </a:r>
          </a:p>
          <a:p>
            <a:r>
              <a:rPr lang="en-GB" dirty="0" smtClean="0"/>
              <a:t>Not just a ‘first world’ problem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Influence of children on buying decisions</a:t>
            </a:r>
          </a:p>
        </p:txBody>
      </p:sp>
      <p:pic>
        <p:nvPicPr>
          <p:cNvPr id="4098" name="Picture 2" descr="\\sageltdsan01\Books_Directory\Subject Folders\Business &amp; Management\Book Files\Matt\Blythe - Consumer Behaviour 3e\Development\Online material\tables and figures for slides\fig 12.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313" y="2015638"/>
            <a:ext cx="4831231" cy="4068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15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39901" y="2015638"/>
            <a:ext cx="3068003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 algn="l"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  <a:ea typeface="+mn-ea"/>
              </a:rPr>
              <a:t>Children’s development as consumers goes through five stages (Figure 12.3):</a:t>
            </a:r>
          </a:p>
        </p:txBody>
      </p:sp>
    </p:spTree>
    <p:extLst>
      <p:ext uri="{BB962C8B-B14F-4D97-AF65-F5344CB8AC3E}">
        <p14:creationId xmlns:p14="http://schemas.microsoft.com/office/powerpoint/2010/main" val="410389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Children’s persuasion tactics</a:t>
            </a:r>
          </a:p>
        </p:txBody>
      </p:sp>
      <p:pic>
        <p:nvPicPr>
          <p:cNvPr id="2" name="Picture 2" descr="\\sageltdsan01\Books_Directory\Subject Folders\Business &amp; Management\Book Files\Matt\Blythe - Consumer Behaviour 3e\Development\Online material\tables and figures for slides\table 12.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36" y="1831060"/>
            <a:ext cx="6552728" cy="452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Life cycles</a:t>
            </a:r>
          </a:p>
        </p:txBody>
      </p:sp>
      <p:pic>
        <p:nvPicPr>
          <p:cNvPr id="6146" name="Picture 2" descr="\\sageltdsan01\Books_Directory\Subject Folders\Business &amp; Management\Book Files\Matt\Blythe - Consumer Behaviour 3e\Development\Online material\tables and figures for slides\table 12.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895" y="1555643"/>
            <a:ext cx="4164210" cy="482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roles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The shift away from traditional gender roles and expectations is affecting marketers, who are now changing the appeal of their advertising to meet the new conditions.</a:t>
            </a:r>
          </a:p>
          <a:p>
            <a:pPr lvl="0"/>
            <a:r>
              <a:rPr lang="en-GB" dirty="0" smtClean="0"/>
              <a:t>Gender roles might also include sexual orientation, which affords another dimension to the definition of family.</a:t>
            </a:r>
          </a:p>
          <a:p>
            <a:pPr lvl="0"/>
            <a:r>
              <a:rPr lang="en-GB" dirty="0" smtClean="0"/>
              <a:t>The Marriage (Same Sex Couples) Act 2013 enabled same-sex couples in England and Wales to marry from 29 March 2014.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roles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Technology means that most jobs do not require physical strength, so more careers are open to women.</a:t>
            </a:r>
          </a:p>
          <a:p>
            <a:r>
              <a:rPr lang="en-GB" dirty="0" smtClean="0"/>
              <a:t>Greater accessibility to education means that both men, women and children have many more choices and opportunities.</a:t>
            </a:r>
          </a:p>
          <a:p>
            <a:r>
              <a:rPr lang="en-GB" dirty="0" smtClean="0"/>
              <a:t>The UK, has an estimated 650,000 people who are ‘likely to be gender incongruent to some degree’ (House of Commons, 2015).</a:t>
            </a:r>
          </a:p>
          <a:p>
            <a:pPr lvl="0"/>
            <a:endParaRPr lang="en-GB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2520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Roles in family consumption</a:t>
            </a:r>
          </a:p>
        </p:txBody>
      </p:sp>
      <p:pic>
        <p:nvPicPr>
          <p:cNvPr id="7170" name="Picture 2" descr="\\sageltdsan01\Books_Directory\Subject Folders\Business &amp; Management\Book Files\Matt\Blythe - Consumer Behaviour 3e\Development\Online material\tables and figures for slides\fig 12.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7128792" cy="268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‘Family’ has several definitions, each of which is dependent on culture and circumstances.</a:t>
            </a:r>
          </a:p>
          <a:p>
            <a:r>
              <a:rPr lang="en-GB" dirty="0" smtClean="0"/>
              <a:t>Cohorts and subcultures developed using age are affected by differing attitudes and values.</a:t>
            </a:r>
          </a:p>
          <a:p>
            <a:r>
              <a:rPr lang="en-GB" dirty="0" smtClean="0"/>
              <a:t>Culture has a marked effect on decision-making styles.</a:t>
            </a:r>
          </a:p>
          <a:p>
            <a:r>
              <a:rPr lang="en-GB" dirty="0" smtClean="0"/>
              <a:t>All members of a family have some input into decision-making.</a:t>
            </a:r>
          </a:p>
          <a:p>
            <a:r>
              <a:rPr lang="en-GB" dirty="0" smtClean="0"/>
              <a:t>Conflict is common in families because of shared consumption.</a:t>
            </a:r>
          </a:p>
          <a:p>
            <a:r>
              <a:rPr lang="en-GB" dirty="0" smtClean="0"/>
              <a:t>Children (pester power) have to be taught to be effective consumers.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21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fluidity of gender roles is playing an increasingly important part in our lives.</a:t>
            </a:r>
          </a:p>
          <a:p>
            <a:r>
              <a:rPr lang="en-GB" dirty="0" smtClean="0"/>
              <a:t>Brand loyalty can pass down through several generations.</a:t>
            </a:r>
          </a:p>
          <a:p>
            <a:r>
              <a:rPr lang="en-GB" dirty="0" smtClean="0"/>
              <a:t>Family life cycle models are pluralistic in 21st century society.</a:t>
            </a:r>
          </a:p>
          <a:p>
            <a:r>
              <a:rPr lang="en-GB" dirty="0" smtClean="0"/>
              <a:t>Family members often adopt specific roles in the purchase and consumption process.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8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3E9B4B9F7A94F9FA8633D9CB63939" ma:contentTypeVersion="3" ma:contentTypeDescription="Create a new document." ma:contentTypeScope="" ma:versionID="92e314e7d452253f1c83e89f17b49655">
  <xsd:schema xmlns:xsd="http://www.w3.org/2001/XMLSchema" xmlns:p="http://schemas.microsoft.com/office/2006/metadata/properties" xmlns:ns1="222221df-2d11-4f4f-86cd-f7ac7d5e56ae" targetNamespace="http://schemas.microsoft.com/office/2006/metadata/properties" ma:root="true" ma:fieldsID="3039d5cb0fbabd38dbadf8998714136a" ns1:_="">
    <xsd:import namespace="222221df-2d11-4f4f-86cd-f7ac7d5e56ae"/>
    <xsd:element name="properties">
      <xsd:complexType>
        <xsd:sequence>
          <xsd:element name="documentManagement">
            <xsd:complexType>
              <xsd:all>
                <xsd:element ref="ns1:Category" minOccurs="0"/>
                <xsd:element ref="ns1:Doc_x0020_or_x0020_form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222221df-2d11-4f4f-86cd-f7ac7d5e56ae" elementFormDefault="qualified">
    <xsd:import namespace="http://schemas.microsoft.com/office/2006/documentManagement/types"/>
    <xsd:element name="Category" ma:index="0" nillable="true" ma:displayName="Category" ma:default="Vision &amp; Values" ma:format="RadioButtons" ma:internalName="Category">
      <xsd:simpleType>
        <xsd:union memberTypes="dms:Text">
          <xsd:simpleType>
            <xsd:restriction base="dms:Choice">
              <xsd:enumeration value="Vision &amp; Values"/>
              <xsd:enumeration value="Company History &amp; Structure"/>
              <xsd:enumeration value="Department Overviews"/>
              <xsd:enumeration value="Information"/>
              <xsd:enumeration value="SAGE Overseas"/>
              <xsd:enumeration value="Company Templates"/>
              <xsd:enumeration value="Printable Organisational Charts"/>
            </xsd:restriction>
          </xsd:simpleType>
        </xsd:union>
      </xsd:simpleType>
    </xsd:element>
    <xsd:element name="Doc_x0020_or_x0020_form" ma:index="3" nillable="true" ma:displayName="Doc or form" ma:default="Document" ma:format="RadioButtons" ma:internalName="Doc_x0020_or_x0020_form">
      <xsd:simpleType>
        <xsd:restriction base="dms:Choice">
          <xsd:enumeration value="Document"/>
          <xsd:enumeration value="Form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Content Type" ma:readOnly="tru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2.xml><?xml version="1.0" encoding="utf-8"?>
<p:properties xmlns:p="http://schemas.microsoft.com/office/2006/metadata/properties" xmlns:xsi="http://www.w3.org/2001/XMLSchema-instance">
  <documentManagement>
    <Category xmlns="222221df-2d11-4f4f-86cd-f7ac7d5e56ae">Company Templates</Category>
    <Doc_x0020_or_x0020_form xmlns="222221df-2d11-4f4f-86cd-f7ac7d5e56ae">Document</Doc_x0020_or_x0020_form>
  </documentManagement>
</p:properties>
</file>

<file path=customXml/item3.xml><?xml version="1.0" encoding="utf-8"?>
<LongProperties xmlns="http://schemas.microsoft.com/office/2006/metadata/longProperties"/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A236885-C7F3-4209-BC43-39A5E43BE8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22221df-2d11-4f4f-86cd-f7ac7d5e56a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2.xml><?xml version="1.0" encoding="utf-8"?>
<ds:datastoreItem xmlns:ds="http://schemas.openxmlformats.org/officeDocument/2006/customXml" ds:itemID="{8B5E02A0-1D66-493B-8D0A-9C1F293F322B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222221df-2d11-4f4f-86cd-f7ac7d5e56ae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C07771A-7F07-4F11-8AAD-0069E1EA977E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037EE024-4EAF-4CFD-8CAD-2F96E63DEC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5803</TotalTime>
  <Words>845</Words>
  <Application>Microsoft Office PowerPoint</Application>
  <PresentationFormat>On-screen Show (4:3)</PresentationFormat>
  <Paragraphs>88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ＭＳ Ｐゴシック</vt:lpstr>
      <vt:lpstr>Arial</vt:lpstr>
      <vt:lpstr>Courier New</vt:lpstr>
      <vt:lpstr>HelveticaNeue-Light</vt:lpstr>
      <vt:lpstr>CDC PPT master theme</vt:lpstr>
      <vt:lpstr>PowerPoint Presentation</vt:lpstr>
      <vt:lpstr>Chapter 12</vt:lpstr>
      <vt:lpstr>Session objectives</vt:lpstr>
      <vt:lpstr>Session objectives</vt:lpstr>
      <vt:lpstr>Introduction: why is the ‘family’ still the most important social grouping?</vt:lpstr>
      <vt:lpstr>Introduction: why is the ‘family’ still the most important social grouping?</vt:lpstr>
      <vt:lpstr>Age subcultures</vt:lpstr>
      <vt:lpstr>Age subcultures</vt:lpstr>
      <vt:lpstr>Defining families: background</vt:lpstr>
      <vt:lpstr>Defining families: background</vt:lpstr>
      <vt:lpstr>Defining families: characteristics</vt:lpstr>
      <vt:lpstr>Determinants of decision-making</vt:lpstr>
      <vt:lpstr>Conflict resolution in families</vt:lpstr>
      <vt:lpstr>Influence of children on buying decisions</vt:lpstr>
      <vt:lpstr>Influence of children on buying decisions</vt:lpstr>
      <vt:lpstr>Children’s persuasion tactics</vt:lpstr>
      <vt:lpstr>Life cycles</vt:lpstr>
      <vt:lpstr>Gender roles</vt:lpstr>
      <vt:lpstr>Gender roles</vt:lpstr>
      <vt:lpstr>Roles in family consumption</vt:lpstr>
      <vt:lpstr>Summary</vt:lpstr>
      <vt:lpstr>Summary</vt:lpstr>
    </vt:vector>
  </TitlesOfParts>
  <Company>Sage Publications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SAGE PowerPoint Template</dc:title>
  <dc:creator>Dr Zubin Sethna</dc:creator>
  <cp:lastModifiedBy>Nicola Carrier</cp:lastModifiedBy>
  <cp:revision>41</cp:revision>
  <dcterms:created xsi:type="dcterms:W3CDTF">2008-06-18T10:11:10Z</dcterms:created>
  <dcterms:modified xsi:type="dcterms:W3CDTF">2019-06-03T13:38:23Z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</Properties>
</file>