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9" r:id="rId5"/>
    <p:sldId id="260" r:id="rId6"/>
    <p:sldId id="265" r:id="rId7"/>
    <p:sldId id="264" r:id="rId8"/>
    <p:sldId id="266" r:id="rId9"/>
    <p:sldId id="267" r:id="rId10"/>
    <p:sldId id="26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C1365-8362-4EA9-BE3A-531EF0865A72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4BED-2689-40B2-B529-30BC023CE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035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C1365-8362-4EA9-BE3A-531EF0865A72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4BED-2689-40B2-B529-30BC023CE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496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C1365-8362-4EA9-BE3A-531EF0865A72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4BED-2689-40B2-B529-30BC023CE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885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C1365-8362-4EA9-BE3A-531EF0865A72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4BED-2689-40B2-B529-30BC023CE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672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C1365-8362-4EA9-BE3A-531EF0865A72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4BED-2689-40B2-B529-30BC023CE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238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C1365-8362-4EA9-BE3A-531EF0865A72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4BED-2689-40B2-B529-30BC023CE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737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C1365-8362-4EA9-BE3A-531EF0865A72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4BED-2689-40B2-B529-30BC023CE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96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C1365-8362-4EA9-BE3A-531EF0865A72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4BED-2689-40B2-B529-30BC023CE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870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C1365-8362-4EA9-BE3A-531EF0865A72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4BED-2689-40B2-B529-30BC023CE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312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C1365-8362-4EA9-BE3A-531EF0865A72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4BED-2689-40B2-B529-30BC023CE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180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C1365-8362-4EA9-BE3A-531EF0865A72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34BED-2689-40B2-B529-30BC023CE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583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8C1365-8362-4EA9-BE3A-531EF0865A72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134BED-2689-40B2-B529-30BC023CEA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004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YoIq4FifJcA" TargetMode="External"/><Relationship Id="rId3" Type="http://schemas.openxmlformats.org/officeDocument/2006/relationships/hyperlink" Target="https://www.youtube.com/watch?v=JD7IJOP5YuA" TargetMode="External"/><Relationship Id="rId7" Type="http://schemas.openxmlformats.org/officeDocument/2006/relationships/hyperlink" Target="https://www.youtube.com/watch?v=DAYivqwyi3c" TargetMode="External"/><Relationship Id="rId12" Type="http://schemas.openxmlformats.org/officeDocument/2006/relationships/hyperlink" Target="https://www.youtube.com/watch?v=wolVJV5tNqM" TargetMode="External"/><Relationship Id="rId2" Type="http://schemas.openxmlformats.org/officeDocument/2006/relationships/hyperlink" Target="https://www.youtube.com/watch?v=4Ib3Pfm1p5Q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6LkiilI7sEw" TargetMode="External"/><Relationship Id="rId11" Type="http://schemas.openxmlformats.org/officeDocument/2006/relationships/hyperlink" Target="https://www.youtube.com/watch?v=yEf3z1WnVI4" TargetMode="External"/><Relationship Id="rId5" Type="http://schemas.openxmlformats.org/officeDocument/2006/relationships/hyperlink" Target="https://www.youtube.com/watch?v=OUgNSiwlNeI" TargetMode="External"/><Relationship Id="rId10" Type="http://schemas.openxmlformats.org/officeDocument/2006/relationships/hyperlink" Target="https://www.youtube.com/watch?v=R6SBeZ2gqwg" TargetMode="External"/><Relationship Id="rId4" Type="http://schemas.openxmlformats.org/officeDocument/2006/relationships/hyperlink" Target="https://www.youtube.com/watch?v=-oj_q7ybXsk" TargetMode="External"/><Relationship Id="rId9" Type="http://schemas.openxmlformats.org/officeDocument/2006/relationships/hyperlink" Target="https://www.youtube.com/watch?v=p7e9FmGinb0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kurier.at/kultur/ars-electronica-hr-giger-von-aliens-zu-biomechanischen-albtraumwesen/25.507.596/slideshow" TargetMode="External"/><Relationship Id="rId3" Type="http://schemas.openxmlformats.org/officeDocument/2006/relationships/hyperlink" Target="https://thesquirrelreview.com/2014/12/02/the-son-of-man-by-rene-magritte-1964/" TargetMode="External"/><Relationship Id="rId7" Type="http://schemas.openxmlformats.org/officeDocument/2006/relationships/hyperlink" Target="https://culturalflanerie.com/2016/05/16/jeremy-eden-the-hyper-real-deal/" TargetMode="External"/><Relationship Id="rId2" Type="http://schemas.openxmlformats.org/officeDocument/2006/relationships/hyperlink" Target="http://www.bbc.co.uk/programmes/articles/3nnlr6g69pSGmNk30fdgPy/alien-monsters-the-terrifying-visions-of-hr-gig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quora.com/What-is-the-most-effective-technique-for-achieving-hyperrealism-in-an-oil-painting-of-a-still-life-study" TargetMode="External"/><Relationship Id="rId5" Type="http://schemas.openxmlformats.org/officeDocument/2006/relationships/hyperlink" Target="https://www.markmitchellpaintings.com/blog/what-is-the-difference-between-photorealist-and-hyperrealist-art/" TargetMode="External"/><Relationship Id="rId4" Type="http://schemas.openxmlformats.org/officeDocument/2006/relationships/hyperlink" Target="https://www.plusonegallery.com/blog/3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2BF32EC-F29C-478F-B18C-A35F28C204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09" r="-2" b="35846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200" y="965200"/>
            <a:ext cx="10261600" cy="3564869"/>
          </a:xfrm>
        </p:spPr>
        <p:txBody>
          <a:bodyPr>
            <a:normAutofit/>
          </a:bodyPr>
          <a:lstStyle/>
          <a:p>
            <a:pPr algn="l"/>
            <a:r>
              <a:rPr lang="en-GB" sz="5400" b="1" dirty="0">
                <a:ln w="22225">
                  <a:solidFill>
                    <a:schemeClr val="tx1"/>
                  </a:solidFill>
                  <a:miter lim="800000"/>
                </a:ln>
                <a:solidFill>
                  <a:schemeClr val="bg1"/>
                </a:solidFill>
                <a:latin typeface="+mn-lt"/>
              </a:rPr>
              <a:t>An investigation on how artists use techniques to create hyper realistic creature design.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4009" y="4680846"/>
            <a:ext cx="10261600" cy="675459"/>
          </a:xfrm>
        </p:spPr>
        <p:txBody>
          <a:bodyPr>
            <a:normAutofit/>
          </a:bodyPr>
          <a:lstStyle/>
          <a:p>
            <a:pPr algn="l"/>
            <a:r>
              <a:rPr lang="en-GB" sz="2000" dirty="0"/>
              <a:t>By Sean Ferris</a:t>
            </a:r>
          </a:p>
        </p:txBody>
      </p:sp>
      <p:cxnSp>
        <p:nvCxnSpPr>
          <p:cNvPr id="6" name="Straight Connector 5"/>
          <p:cNvCxnSpPr/>
          <p:nvPr/>
        </p:nvCxnSpPr>
        <p:spPr>
          <a:xfrm>
            <a:off x="1084009" y="4617994"/>
            <a:ext cx="993568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1">
            <a:extLst>
              <a:ext uri="{FF2B5EF4-FFF2-40B4-BE49-F238E27FC236}">
                <a16:creationId xmlns:a16="http://schemas.microsoft.com/office/drawing/2014/main" id="{80249E91-5ACC-4239-BF61-65F1A6E19544}"/>
              </a:ext>
            </a:extLst>
          </p:cNvPr>
          <p:cNvSpPr txBox="1">
            <a:spLocks/>
          </p:cNvSpPr>
          <p:nvPr/>
        </p:nvSpPr>
        <p:spPr>
          <a:xfrm>
            <a:off x="9496339" y="6434356"/>
            <a:ext cx="2563262" cy="3063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1200" b="1" i="1" dirty="0" err="1">
                <a:solidFill>
                  <a:srgbClr val="FFFFFF"/>
                </a:solidFill>
              </a:rPr>
              <a:t>Gigers</a:t>
            </a:r>
            <a:r>
              <a:rPr lang="en-GB" sz="1200" b="1" i="1" dirty="0">
                <a:solidFill>
                  <a:srgbClr val="FFFFFF"/>
                </a:solidFill>
              </a:rPr>
              <a:t> Alien, Painting by H. R. Giger</a:t>
            </a:r>
          </a:p>
        </p:txBody>
      </p:sp>
    </p:spTree>
    <p:extLst>
      <p:ext uri="{BB962C8B-B14F-4D97-AF65-F5344CB8AC3E}">
        <p14:creationId xmlns:p14="http://schemas.microsoft.com/office/powerpoint/2010/main" val="17864260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GB" sz="4000" b="1" dirty="0"/>
              <a:t>Project-specific Research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320" y="2449588"/>
            <a:ext cx="9013052" cy="404328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 dirty="0"/>
              <a:t>Artists techniques:</a:t>
            </a:r>
          </a:p>
          <a:p>
            <a:r>
              <a:rPr lang="en-GB" sz="2400" dirty="0"/>
              <a:t>Mediums</a:t>
            </a:r>
          </a:p>
          <a:p>
            <a:r>
              <a:rPr lang="en-GB" sz="2400" dirty="0"/>
              <a:t>Creature design</a:t>
            </a:r>
          </a:p>
          <a:p>
            <a:r>
              <a:rPr lang="en-GB" sz="2400" dirty="0"/>
              <a:t>Drawing the layout</a:t>
            </a:r>
          </a:p>
          <a:p>
            <a:r>
              <a:rPr lang="en-GB" sz="2400" dirty="0"/>
              <a:t>Lighting and shadows</a:t>
            </a:r>
          </a:p>
          <a:p>
            <a:r>
              <a:rPr lang="en-GB" sz="2400" dirty="0"/>
              <a:t>Tones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Each technique will be deconstructed and analysed:</a:t>
            </a:r>
          </a:p>
          <a:p>
            <a:r>
              <a:rPr lang="en-GB" sz="2400" dirty="0"/>
              <a:t>Artists techniques</a:t>
            </a:r>
          </a:p>
          <a:p>
            <a:r>
              <a:rPr lang="en-GB" sz="2400" dirty="0"/>
              <a:t>Films</a:t>
            </a:r>
          </a:p>
        </p:txBody>
      </p:sp>
    </p:spTree>
    <p:extLst>
      <p:ext uri="{BB962C8B-B14F-4D97-AF65-F5344CB8AC3E}">
        <p14:creationId xmlns:p14="http://schemas.microsoft.com/office/powerpoint/2010/main" val="17765872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0EFD753D-6A49-46DD-9E82-AA6E2C62B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138A5824-1F4A-4EE7-BC13-5BB48FC080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044" y="321732"/>
            <a:ext cx="4568741" cy="6192603"/>
          </a:xfrm>
          <a:prstGeom prst="rect">
            <a:avLst/>
          </a:prstGeom>
          <a:solidFill>
            <a:srgbClr val="3336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8257" y="637523"/>
            <a:ext cx="3608896" cy="1690993"/>
          </a:xfrm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H. R. Giger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0324DE4-384D-4C84-8200-D57A4909DE9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36" r="4" b="593"/>
          <a:stretch/>
        </p:blipFill>
        <p:spPr>
          <a:xfrm>
            <a:off x="5629474" y="343665"/>
            <a:ext cx="1346825" cy="2114001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59C7DC-7DD9-4263-9103-D9505964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256" y="2474260"/>
            <a:ext cx="3607930" cy="3677158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Produced a book, </a:t>
            </a:r>
            <a:r>
              <a:rPr lang="en-GB" sz="2000" i="1" dirty="0">
                <a:solidFill>
                  <a:srgbClr val="FFFFFF"/>
                </a:solidFill>
              </a:rPr>
              <a:t>Necronomicon, </a:t>
            </a:r>
            <a:r>
              <a:rPr lang="en-GB" sz="2000" dirty="0">
                <a:solidFill>
                  <a:srgbClr val="FFFFFF"/>
                </a:solidFill>
              </a:rPr>
              <a:t>published in </a:t>
            </a:r>
            <a:r>
              <a:rPr lang="en-GB" sz="2000" i="1" dirty="0">
                <a:solidFill>
                  <a:srgbClr val="FFFFFF"/>
                </a:solidFill>
              </a:rPr>
              <a:t>1977 </a:t>
            </a:r>
          </a:p>
          <a:p>
            <a:r>
              <a:rPr lang="en-GB" sz="2000" dirty="0">
                <a:solidFill>
                  <a:srgbClr val="FFFFFF"/>
                </a:solidFill>
              </a:rPr>
              <a:t>H. R. Giger Creature Design in </a:t>
            </a:r>
            <a:r>
              <a:rPr lang="en-GB" sz="2000" i="1" dirty="0">
                <a:solidFill>
                  <a:srgbClr val="FFFFFF"/>
                </a:solidFill>
              </a:rPr>
              <a:t>Alien 1979</a:t>
            </a:r>
            <a:r>
              <a:rPr lang="en-GB" sz="2000" dirty="0">
                <a:solidFill>
                  <a:srgbClr val="FFFFFF"/>
                </a:solidFill>
              </a:rPr>
              <a:t>.</a:t>
            </a:r>
          </a:p>
          <a:p>
            <a:r>
              <a:rPr lang="en-GB" sz="2000" dirty="0">
                <a:solidFill>
                  <a:srgbClr val="FFFFFF"/>
                </a:solidFill>
              </a:rPr>
              <a:t>Worked with biomechanics and airbrush paintings.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F84F05D-7808-4351-B231-877146F0F96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03" r="5" b="5"/>
          <a:stretch/>
        </p:blipFill>
        <p:spPr>
          <a:xfrm>
            <a:off x="5396018" y="2996487"/>
            <a:ext cx="1813739" cy="161473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FFFA782-EAC8-44BE-83E5-C1BBDE85F37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7" r="3" b="3"/>
          <a:stretch/>
        </p:blipFill>
        <p:spPr>
          <a:xfrm>
            <a:off x="7303217" y="343665"/>
            <a:ext cx="4093722" cy="27456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D36B24-0564-4F42-9869-530C5B22ACC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06" r="15808" b="-2"/>
          <a:stretch/>
        </p:blipFill>
        <p:spPr>
          <a:xfrm>
            <a:off x="5407762" y="4838534"/>
            <a:ext cx="1823989" cy="1623795"/>
          </a:xfrm>
          <a:prstGeom prst="rect">
            <a:avLst/>
          </a:prstGeom>
        </p:spPr>
      </p:pic>
      <p:sp>
        <p:nvSpPr>
          <p:cNvPr id="29" name="Title 1">
            <a:extLst>
              <a:ext uri="{FF2B5EF4-FFF2-40B4-BE49-F238E27FC236}">
                <a16:creationId xmlns:a16="http://schemas.microsoft.com/office/drawing/2014/main" id="{AEB088AF-9725-4544-9FCB-FFDE8571F84B}"/>
              </a:ext>
            </a:extLst>
          </p:cNvPr>
          <p:cNvSpPr txBox="1">
            <a:spLocks/>
          </p:cNvSpPr>
          <p:nvPr/>
        </p:nvSpPr>
        <p:spPr>
          <a:xfrm>
            <a:off x="7716990" y="3122657"/>
            <a:ext cx="2550252" cy="3063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1200" b="1" i="1" dirty="0">
                <a:solidFill>
                  <a:schemeClr val="bg1"/>
                </a:solidFill>
              </a:rPr>
              <a:t>Alien D3, H. R. Giger. (1977)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E847AFA8-41AC-4C35-AB0A-E1611A4F180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9872" y="3640492"/>
            <a:ext cx="3974419" cy="2821837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609BB005-7AD3-42E5-B58C-30569CF710D8}"/>
              </a:ext>
            </a:extLst>
          </p:cNvPr>
          <p:cNvSpPr/>
          <p:nvPr/>
        </p:nvSpPr>
        <p:spPr>
          <a:xfrm>
            <a:off x="8484422" y="6480384"/>
            <a:ext cx="173131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i="1" dirty="0">
                <a:solidFill>
                  <a:schemeClr val="bg1"/>
                </a:solidFill>
              </a:rPr>
              <a:t>Li I, H.R. Giger. (1974)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3B98B0A-AE4D-4E53-A7E8-100B8EF2BC60}"/>
              </a:ext>
            </a:extLst>
          </p:cNvPr>
          <p:cNvSpPr/>
          <p:nvPr/>
        </p:nvSpPr>
        <p:spPr>
          <a:xfrm>
            <a:off x="5395478" y="2474260"/>
            <a:ext cx="189171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b="1" i="1" dirty="0">
                <a:solidFill>
                  <a:schemeClr val="bg1"/>
                </a:solidFill>
              </a:rPr>
              <a:t>Birth machine sculpture by H.R. Giger. (1967)</a:t>
            </a:r>
          </a:p>
        </p:txBody>
      </p:sp>
    </p:spTree>
    <p:extLst>
      <p:ext uri="{BB962C8B-B14F-4D97-AF65-F5344CB8AC3E}">
        <p14:creationId xmlns:p14="http://schemas.microsoft.com/office/powerpoint/2010/main" val="30444110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723578"/>
            <a:ext cx="3387106" cy="1645501"/>
          </a:xfrm>
        </p:spPr>
        <p:txBody>
          <a:bodyPr>
            <a:normAutofit/>
          </a:bodyPr>
          <a:lstStyle/>
          <a:p>
            <a:r>
              <a:rPr lang="en-GB" dirty="0"/>
              <a:t>Aaron Sims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672" y="2548467"/>
            <a:ext cx="3387105" cy="3628495"/>
          </a:xfrm>
        </p:spPr>
        <p:txBody>
          <a:bodyPr>
            <a:normAutofit/>
          </a:bodyPr>
          <a:lstStyle/>
          <a:p>
            <a:r>
              <a:rPr lang="en-GB" sz="1800" dirty="0"/>
              <a:t>Worked as a conceptual artist for 20 years</a:t>
            </a:r>
          </a:p>
          <a:p>
            <a:r>
              <a:rPr lang="en-GB" sz="1800" dirty="0"/>
              <a:t>Realistic creature designs</a:t>
            </a:r>
          </a:p>
          <a:p>
            <a:r>
              <a:rPr lang="en-GB" sz="1800" dirty="0"/>
              <a:t>Various designs for films and games </a:t>
            </a:r>
          </a:p>
          <a:p>
            <a:r>
              <a:rPr lang="en-GB" sz="1800" dirty="0"/>
              <a:t>Concept Design, previsualization and visual effects</a:t>
            </a:r>
          </a:p>
          <a:p>
            <a:r>
              <a:rPr lang="en-GB" sz="1800" i="1" dirty="0"/>
              <a:t>Stranger Things 2016 </a:t>
            </a:r>
            <a:r>
              <a:rPr lang="en-GB" sz="1800" dirty="0"/>
              <a:t>Creature Design</a:t>
            </a:r>
          </a:p>
          <a:p>
            <a:r>
              <a:rPr lang="en-GB" sz="1800" dirty="0"/>
              <a:t>Digital Painting techniques</a:t>
            </a:r>
          </a:p>
          <a:p>
            <a:endParaRPr lang="en-GB" sz="1800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BB6D9F6-3E47-45AD-8461-718A3C87E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8409" y="0"/>
            <a:ext cx="7653591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3B16A00-A549-4B07-B8C2-4B3A966D9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0141" y="321732"/>
            <a:ext cx="4111054" cy="3674848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FCC88BD-B81A-4C0D-8E65-C26E09DCFB5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9463" y="998555"/>
            <a:ext cx="3775899" cy="2312738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33B86BAE-87B4-4192-ABB2-627FFC965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8156" y="321732"/>
            <a:ext cx="2766017" cy="3026832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518033-DF94-4676-8501-EC5CFC97D8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7032" y="442654"/>
            <a:ext cx="2438503" cy="2438503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22BB4F03-4463-45CC-89A7-8E03412ED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0141" y="4155753"/>
            <a:ext cx="4111054" cy="2380509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95F4697-17D0-4E77-9591-59FB0DC9FB4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4142" y="4254579"/>
            <a:ext cx="3517382" cy="2004908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80E1AEAE-1F52-4C29-925C-27738417E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8156" y="3509431"/>
            <a:ext cx="2766017" cy="3026832"/>
          </a:xfrm>
          <a:prstGeom prst="rect">
            <a:avLst/>
          </a:prstGeom>
          <a:solidFill>
            <a:srgbClr val="FFFFFF"/>
          </a:solidFill>
          <a:ln w="15875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5DBED9D-1D49-481B-8A28-2F329A3DB1D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4560" y="4113816"/>
            <a:ext cx="2438503" cy="1761818"/>
          </a:xfrm>
          <a:prstGeom prst="rect">
            <a:avLst/>
          </a:prstGeom>
        </p:spPr>
      </p:pic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0DF81030-05DA-4D89-8648-C14C7DE953FF}"/>
              </a:ext>
            </a:extLst>
          </p:cNvPr>
          <p:cNvSpPr txBox="1">
            <a:spLocks/>
          </p:cNvSpPr>
          <p:nvPr/>
        </p:nvSpPr>
        <p:spPr>
          <a:xfrm>
            <a:off x="5892535" y="3386159"/>
            <a:ext cx="2169286" cy="34294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200" b="1" i="1" dirty="0">
                <a:solidFill>
                  <a:schemeClr val="bg1"/>
                </a:solidFill>
              </a:rPr>
              <a:t>Aaron Sims Creative, ASC Concept art and Design Portfolio. (2016) </a:t>
            </a:r>
          </a:p>
          <a:p>
            <a:endParaRPr lang="en-GB" sz="1800" b="1" i="1" dirty="0"/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33AA5796-1D3F-41BC-B671-111B5EFC95F9}"/>
              </a:ext>
            </a:extLst>
          </p:cNvPr>
          <p:cNvSpPr txBox="1">
            <a:spLocks/>
          </p:cNvSpPr>
          <p:nvPr/>
        </p:nvSpPr>
        <p:spPr>
          <a:xfrm>
            <a:off x="5494347" y="6309238"/>
            <a:ext cx="2965661" cy="34294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200" b="1" i="1" dirty="0">
                <a:solidFill>
                  <a:schemeClr val="bg1"/>
                </a:solidFill>
              </a:rPr>
              <a:t>Aaron Sims Creative, Stranger Things. (2016). </a:t>
            </a:r>
          </a:p>
          <a:p>
            <a:endParaRPr lang="en-GB" sz="1800" b="1" i="1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EF2F853-8536-48D9-94AB-E6554B54C3C1}"/>
              </a:ext>
            </a:extLst>
          </p:cNvPr>
          <p:cNvSpPr/>
          <p:nvPr/>
        </p:nvSpPr>
        <p:spPr>
          <a:xfrm>
            <a:off x="9363522" y="2898128"/>
            <a:ext cx="23546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b="1" i="1" dirty="0">
                <a:solidFill>
                  <a:schemeClr val="bg1"/>
                </a:solidFill>
              </a:rPr>
              <a:t>Aaron Sims Creative, War for the planet of the Ape. (2017)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F53CE4C-1114-4EB1-B889-F004217E1111}"/>
              </a:ext>
            </a:extLst>
          </p:cNvPr>
          <p:cNvSpPr/>
          <p:nvPr/>
        </p:nvSpPr>
        <p:spPr>
          <a:xfrm>
            <a:off x="9333549" y="5956067"/>
            <a:ext cx="23546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b="1" i="1" dirty="0">
                <a:solidFill>
                  <a:schemeClr val="bg1"/>
                </a:solidFill>
              </a:rPr>
              <a:t>Aaron Sims Creative, Ready Player One. (2018)</a:t>
            </a:r>
          </a:p>
        </p:txBody>
      </p:sp>
    </p:spTree>
    <p:extLst>
      <p:ext uri="{BB962C8B-B14F-4D97-AF65-F5344CB8AC3E}">
        <p14:creationId xmlns:p14="http://schemas.microsoft.com/office/powerpoint/2010/main" val="23098235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99899462-FC16-43B0-966B-FCA263450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654295" y="478232"/>
            <a:ext cx="7034121" cy="5918673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7762" y="1053711"/>
            <a:ext cx="5638994" cy="1424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Films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936E917-5809-412A-848C-F20DB894926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07" r="-3" b="16993"/>
          <a:stretch/>
        </p:blipFill>
        <p:spPr>
          <a:xfrm>
            <a:off x="1205337" y="28572"/>
            <a:ext cx="2326941" cy="3093632"/>
          </a:xfrm>
          <a:prstGeom prst="rect">
            <a:avLst/>
          </a:prstGeom>
        </p:spPr>
      </p:pic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AAFEA932-2DF1-410C-A00A-7A1E7DBF7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30098" y="2639023"/>
            <a:ext cx="4562441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19" r="3" b="9032"/>
          <a:stretch/>
        </p:blipFill>
        <p:spPr>
          <a:xfrm>
            <a:off x="1141520" y="3414486"/>
            <a:ext cx="2397345" cy="309254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297762" y="2799889"/>
            <a:ext cx="5747187" cy="32234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rgbClr val="578479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How am using this to help me?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rgbClr val="578479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Examining documentaries and the films will support my investigation through horror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rgbClr val="578479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Studying the creature design from these films.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rgbClr val="578479"/>
              </a:buClr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rgbClr val="578479"/>
              </a:buClr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rgbClr val="578479"/>
              </a:buClr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B9C02B4-6A27-4FDA-9BD6-E9709986D519}"/>
              </a:ext>
            </a:extLst>
          </p:cNvPr>
          <p:cNvSpPr txBox="1"/>
          <p:nvPr/>
        </p:nvSpPr>
        <p:spPr>
          <a:xfrm>
            <a:off x="1124663" y="6568678"/>
            <a:ext cx="2549715" cy="24114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57150">
              <a:lnSpc>
                <a:spcPct val="90000"/>
              </a:lnSpc>
              <a:spcAft>
                <a:spcPts val="600"/>
              </a:spcAft>
              <a:buClr>
                <a:srgbClr val="578479"/>
              </a:buClr>
            </a:pPr>
            <a:r>
              <a:rPr lang="en-US" sz="1200" b="1" i="1" dirty="0"/>
              <a:t>Alien 1979, Directed by Ridley Scott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0DA1244-E4B8-4DF7-B2CF-05F71BC24B58}"/>
              </a:ext>
            </a:extLst>
          </p:cNvPr>
          <p:cNvSpPr txBox="1"/>
          <p:nvPr/>
        </p:nvSpPr>
        <p:spPr>
          <a:xfrm>
            <a:off x="862525" y="3122204"/>
            <a:ext cx="3017349" cy="3875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57150">
              <a:lnSpc>
                <a:spcPct val="90000"/>
              </a:lnSpc>
              <a:spcAft>
                <a:spcPts val="600"/>
              </a:spcAft>
              <a:buClr>
                <a:srgbClr val="578479"/>
              </a:buClr>
            </a:pPr>
            <a:r>
              <a:rPr lang="en-US" sz="1200" b="1" i="1" dirty="0"/>
              <a:t>The Thing 1982, Directed by John Carpenter </a:t>
            </a:r>
            <a:endParaRPr lang="en-US" sz="1200" b="1" dirty="0"/>
          </a:p>
        </p:txBody>
      </p:sp>
    </p:spTree>
    <p:extLst>
      <p:ext uri="{BB962C8B-B14F-4D97-AF65-F5344CB8AC3E}">
        <p14:creationId xmlns:p14="http://schemas.microsoft.com/office/powerpoint/2010/main" val="4281115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pPr algn="ctr"/>
            <a:r>
              <a:rPr lang="en-GB" sz="2800">
                <a:solidFill>
                  <a:schemeClr val="bg1"/>
                </a:solidFill>
              </a:rPr>
              <a:t>Proposed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68" y="2638044"/>
            <a:ext cx="3471332" cy="3874724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Qualitative observation </a:t>
            </a:r>
          </a:p>
          <a:p>
            <a:r>
              <a:rPr lang="en-GB" sz="2000" dirty="0">
                <a:solidFill>
                  <a:schemeClr val="bg1"/>
                </a:solidFill>
              </a:rPr>
              <a:t>Deconstruction</a:t>
            </a:r>
          </a:p>
          <a:p>
            <a:r>
              <a:rPr lang="en-GB" sz="2000" dirty="0">
                <a:solidFill>
                  <a:schemeClr val="bg1"/>
                </a:solidFill>
              </a:rPr>
              <a:t>Anatomy research </a:t>
            </a:r>
          </a:p>
          <a:p>
            <a:r>
              <a:rPr lang="en-GB" sz="2000" dirty="0">
                <a:solidFill>
                  <a:schemeClr val="bg1"/>
                </a:solidFill>
              </a:rPr>
              <a:t>Fundamentals of drawing creature design</a:t>
            </a:r>
          </a:p>
          <a:p>
            <a:r>
              <a:rPr lang="en-GB" sz="2000" dirty="0">
                <a:solidFill>
                  <a:schemeClr val="bg1"/>
                </a:solidFill>
              </a:rPr>
              <a:t>Hyperrealism</a:t>
            </a:r>
          </a:p>
          <a:p>
            <a:r>
              <a:rPr lang="en-GB" sz="2000" dirty="0">
                <a:solidFill>
                  <a:schemeClr val="bg1"/>
                </a:solidFill>
              </a:rPr>
              <a:t>What is the difference between hyperrealism and photorealism.</a:t>
            </a:r>
          </a:p>
          <a:p>
            <a:r>
              <a:rPr lang="en-GB" sz="2000" dirty="0">
                <a:solidFill>
                  <a:schemeClr val="bg1"/>
                </a:solidFill>
              </a:rPr>
              <a:t>Creating horror in Creature Design</a:t>
            </a:r>
          </a:p>
        </p:txBody>
      </p:sp>
      <p:pic>
        <p:nvPicPr>
          <p:cNvPr id="6" name="Picture 5"/>
          <p:cNvPicPr/>
          <p:nvPr/>
        </p:nvPicPr>
        <p:blipFill>
          <a:blip r:embed="rId2"/>
          <a:stretch>
            <a:fillRect/>
          </a:stretch>
        </p:blipFill>
        <p:spPr>
          <a:xfrm>
            <a:off x="5297763" y="1074849"/>
            <a:ext cx="6250769" cy="4547434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6DD200C-0595-41C4-9CF6-CD7849AE91A4}"/>
              </a:ext>
            </a:extLst>
          </p:cNvPr>
          <p:cNvSpPr txBox="1">
            <a:spLocks/>
          </p:cNvSpPr>
          <p:nvPr/>
        </p:nvSpPr>
        <p:spPr>
          <a:xfrm>
            <a:off x="7525525" y="5622283"/>
            <a:ext cx="1795244" cy="3855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200" b="1" i="1" dirty="0"/>
              <a:t>Diagram by Sean Ferris</a:t>
            </a:r>
          </a:p>
        </p:txBody>
      </p:sp>
    </p:spTree>
    <p:extLst>
      <p:ext uri="{BB962C8B-B14F-4D97-AF65-F5344CB8AC3E}">
        <p14:creationId xmlns:p14="http://schemas.microsoft.com/office/powerpoint/2010/main" val="4357276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GB" sz="4000"/>
              <a:t>Proposed Outcomes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320" y="2644518"/>
            <a:ext cx="9013052" cy="3655611"/>
          </a:xfrm>
        </p:spPr>
        <p:txBody>
          <a:bodyPr>
            <a:normAutofit/>
          </a:bodyPr>
          <a:lstStyle/>
          <a:p>
            <a:r>
              <a:rPr lang="en-GB" sz="2400" dirty="0"/>
              <a:t>Learn from each artist and produce two separate creature designs, using hyperrealism. </a:t>
            </a:r>
          </a:p>
          <a:p>
            <a:r>
              <a:rPr lang="en-GB" sz="2400" dirty="0"/>
              <a:t>Produce horror through creature design and atmosphere of the digital painting. </a:t>
            </a:r>
          </a:p>
          <a:p>
            <a:r>
              <a:rPr lang="en-GB" sz="2400" dirty="0"/>
              <a:t>What if the project, becomes unsuccessful? </a:t>
            </a:r>
          </a:p>
        </p:txBody>
      </p:sp>
    </p:spTree>
    <p:extLst>
      <p:ext uri="{BB962C8B-B14F-4D97-AF65-F5344CB8AC3E}">
        <p14:creationId xmlns:p14="http://schemas.microsoft.com/office/powerpoint/2010/main" val="59375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99F2E6-5BB3-4524-97C1-D86D48C36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10520702" cy="93027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56317-40D1-440C-B82D-3E79CF2AB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295400"/>
            <a:ext cx="10515598" cy="50577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FFFFFF"/>
                </a:solidFill>
              </a:rPr>
              <a:t>Books:</a:t>
            </a: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Bridgman. G. (1920). Constructive anatomy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Carmarthenshire College. (2012). Beginner's guide to digital painting in Photoshop. Worcestershire: 3DTotal.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Fer, B., Batchelor, D., Wood, P., &amp; Open University. (1993). Realism, rationalism, surrealism: Art between the wars (Modern art, practices and debates). New Haven: Yale University Press, in association with the Open University.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Goldfinger, E. (2004). Animal anatomy for artists: The elements of form. Oxford; New York: Oxford University Press. </a:t>
            </a:r>
          </a:p>
          <a:p>
            <a:pPr marL="0" indent="0">
              <a:buNone/>
            </a:pPr>
            <a:r>
              <a:rPr lang="en-GB" sz="1800" dirty="0" err="1">
                <a:solidFill>
                  <a:srgbClr val="FFFFFF"/>
                </a:solidFill>
              </a:rPr>
              <a:t>Lauridsen</a:t>
            </a:r>
            <a:r>
              <a:rPr lang="en-GB" sz="1800" dirty="0">
                <a:solidFill>
                  <a:srgbClr val="FFFFFF"/>
                </a:solidFill>
              </a:rPr>
              <a:t>, H. et al. (2011) ‘Inside Out: Modern Imaging Techniques to Reveal Animal Anatomy’, </a:t>
            </a:r>
            <a:r>
              <a:rPr lang="en-GB" sz="1800" dirty="0" err="1">
                <a:solidFill>
                  <a:srgbClr val="FFFFFF"/>
                </a:solidFill>
              </a:rPr>
              <a:t>PLoS</a:t>
            </a:r>
            <a:r>
              <a:rPr lang="en-GB" sz="1800" dirty="0">
                <a:solidFill>
                  <a:srgbClr val="FFFFFF"/>
                </a:solidFill>
              </a:rPr>
              <a:t> ONE, 6(3), pp. 1–10. </a:t>
            </a:r>
            <a:r>
              <a:rPr lang="en-GB" sz="1800" dirty="0" err="1">
                <a:solidFill>
                  <a:srgbClr val="FFFFFF"/>
                </a:solidFill>
              </a:rPr>
              <a:t>doi</a:t>
            </a:r>
            <a:r>
              <a:rPr lang="en-GB" sz="1800" dirty="0">
                <a:solidFill>
                  <a:srgbClr val="FFFFFF"/>
                </a:solidFill>
              </a:rPr>
              <a:t>: 10.1371/journal.pone.0017879.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Mattingly, D. (2011). The digital matte painting handbook. Hoboken, N.J.: Wiley.</a:t>
            </a:r>
          </a:p>
          <a:p>
            <a:pPr marL="0" indent="0">
              <a:buNone/>
            </a:pPr>
            <a:r>
              <a:rPr lang="en-GB" sz="1800" dirty="0" err="1">
                <a:solidFill>
                  <a:srgbClr val="FFFFFF"/>
                </a:solidFill>
              </a:rPr>
              <a:t>Royle</a:t>
            </a:r>
            <a:r>
              <a:rPr lang="en-GB" sz="1800" dirty="0">
                <a:solidFill>
                  <a:srgbClr val="FFFFFF"/>
                </a:solidFill>
              </a:rPr>
              <a:t>, N. (2003). The uncanny. Manchester: Manchester University Press.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Sullivan, G. (2005). Art practice as research: Inquiry in the visual arts. London: SAGE.</a:t>
            </a:r>
          </a:p>
          <a:p>
            <a:pPr marL="0" indent="0">
              <a:buNone/>
            </a:pPr>
            <a:r>
              <a:rPr lang="en-GB" sz="1800" dirty="0" err="1">
                <a:solidFill>
                  <a:srgbClr val="FFFFFF"/>
                </a:solidFill>
              </a:rPr>
              <a:t>Szunyoghy</a:t>
            </a:r>
            <a:r>
              <a:rPr lang="en-GB" sz="1800" dirty="0">
                <a:solidFill>
                  <a:srgbClr val="FFFFFF"/>
                </a:solidFill>
              </a:rPr>
              <a:t>, A. &amp; </a:t>
            </a:r>
            <a:r>
              <a:rPr lang="en-GB" sz="1800" dirty="0" err="1">
                <a:solidFill>
                  <a:srgbClr val="FFFFFF"/>
                </a:solidFill>
              </a:rPr>
              <a:t>Fehér</a:t>
            </a:r>
            <a:r>
              <a:rPr lang="en-GB" sz="1800" dirty="0">
                <a:solidFill>
                  <a:srgbClr val="FFFFFF"/>
                </a:solidFill>
              </a:rPr>
              <a:t>, G. (1996). Anatomy drawing school: Animal Anatomy. </a:t>
            </a:r>
            <a:r>
              <a:rPr lang="en-GB" sz="1800" dirty="0" err="1">
                <a:solidFill>
                  <a:srgbClr val="FFFFFF"/>
                </a:solidFill>
              </a:rPr>
              <a:t>Köln</a:t>
            </a:r>
            <a:r>
              <a:rPr lang="en-GB" sz="1800" dirty="0">
                <a:solidFill>
                  <a:srgbClr val="FFFFFF"/>
                </a:solidFill>
              </a:rPr>
              <a:t>: </a:t>
            </a:r>
            <a:r>
              <a:rPr lang="en-GB" sz="1800" dirty="0" err="1">
                <a:solidFill>
                  <a:srgbClr val="FFFFFF"/>
                </a:solidFill>
              </a:rPr>
              <a:t>Könemann</a:t>
            </a:r>
            <a:r>
              <a:rPr lang="en-GB" sz="1800" dirty="0">
                <a:solidFill>
                  <a:srgbClr val="FFFFFF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1800" dirty="0" err="1">
                <a:solidFill>
                  <a:srgbClr val="FFFFFF"/>
                </a:solidFill>
              </a:rPr>
              <a:t>Simblet</a:t>
            </a:r>
            <a:r>
              <a:rPr lang="en-GB" sz="1800" dirty="0">
                <a:solidFill>
                  <a:srgbClr val="FFFFFF"/>
                </a:solidFill>
              </a:rPr>
              <a:t>, S. &amp; Davis, J. (2001). Anatomy for the artist. London: Dorling Kindersley.</a:t>
            </a:r>
          </a:p>
        </p:txBody>
      </p:sp>
    </p:spTree>
    <p:extLst>
      <p:ext uri="{BB962C8B-B14F-4D97-AF65-F5344CB8AC3E}">
        <p14:creationId xmlns:p14="http://schemas.microsoft.com/office/powerpoint/2010/main" val="20359121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7E0F8-04E0-42C4-8ECB-C16ECDACB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396" y="495300"/>
            <a:ext cx="11174358" cy="607695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1400" b="1" dirty="0">
                <a:solidFill>
                  <a:srgbClr val="FFFFFF"/>
                </a:solidFill>
              </a:rPr>
              <a:t>Films:</a:t>
            </a:r>
            <a:endParaRPr lang="en-GB" sz="14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</a:rPr>
              <a:t>Alien. (1979). [Film] Directed by Ridley Scott. Shepperton Studios, Shepperton, Surrey, England, UK.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</a:rPr>
              <a:t>The Thing. (1982). [Film] Directed by John Carpenter. Juneau, Alaska, USA</a:t>
            </a:r>
          </a:p>
          <a:p>
            <a:pPr marL="0" indent="0">
              <a:buNone/>
            </a:pPr>
            <a:endParaRPr lang="en-GB" sz="14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400" b="1" dirty="0">
                <a:solidFill>
                  <a:srgbClr val="FFFFFF"/>
                </a:solidFill>
              </a:rPr>
              <a:t>Online Videos:</a:t>
            </a:r>
            <a:endParaRPr lang="en-GB" sz="14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400" u="sng" dirty="0">
                <a:solidFill>
                  <a:srgbClr val="FFFFFF"/>
                </a:solidFill>
              </a:rPr>
              <a:t>Andrew Tischler, 2018. </a:t>
            </a:r>
            <a:r>
              <a:rPr lang="en-GB" sz="1400" dirty="0">
                <a:solidFill>
                  <a:srgbClr val="FFFFFF"/>
                </a:solidFill>
              </a:rPr>
              <a:t>PAINTING A PORTRAIT in Oils - My favourite Techniques</a:t>
            </a:r>
            <a:r>
              <a:rPr lang="en-GB" sz="1400" u="sng" dirty="0">
                <a:solidFill>
                  <a:srgbClr val="FFFFFF"/>
                </a:solidFill>
              </a:rPr>
              <a:t>. </a:t>
            </a:r>
            <a:r>
              <a:rPr lang="en-GB" sz="1400" dirty="0">
                <a:solidFill>
                  <a:srgbClr val="FFFFFF"/>
                </a:solidFill>
              </a:rPr>
              <a:t>[Online Video] Available at: </a:t>
            </a:r>
            <a:r>
              <a:rPr lang="en-GB" sz="1400" u="sng" dirty="0">
                <a:solidFill>
                  <a:srgbClr val="FFFFFF"/>
                </a:solidFill>
                <a:hlinkClick r:id="rId2"/>
              </a:rPr>
              <a:t>https://www.youtube.com/watch?v=4Ib3Pfm1p5Q</a:t>
            </a:r>
            <a:r>
              <a:rPr lang="en-GB" sz="1400" dirty="0">
                <a:solidFill>
                  <a:srgbClr val="FFFFFF"/>
                </a:solidFill>
              </a:rPr>
              <a:t>, [Accessed, October 10</a:t>
            </a:r>
            <a:r>
              <a:rPr lang="en-GB" sz="1400" baseline="30000" dirty="0">
                <a:solidFill>
                  <a:srgbClr val="FFFFFF"/>
                </a:solidFill>
              </a:rPr>
              <a:t>th</a:t>
            </a:r>
            <a:r>
              <a:rPr lang="en-GB" sz="1400" dirty="0">
                <a:solidFill>
                  <a:srgbClr val="FFFFFF"/>
                </a:solidFill>
              </a:rPr>
              <a:t>, 2018]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</a:rPr>
              <a:t>Artists Around The World, 2017. HYPERREALISM </a:t>
            </a:r>
            <a:r>
              <a:rPr lang="en-GB" sz="1400" dirty="0" err="1">
                <a:solidFill>
                  <a:srgbClr val="FFFFFF"/>
                </a:solidFill>
              </a:rPr>
              <a:t>Jono</a:t>
            </a:r>
            <a:r>
              <a:rPr lang="en-GB" sz="1400" dirty="0">
                <a:solidFill>
                  <a:srgbClr val="FFFFFF"/>
                </a:solidFill>
              </a:rPr>
              <a:t> Dry and His Best </a:t>
            </a:r>
            <a:r>
              <a:rPr lang="en-GB" sz="1400" dirty="0" err="1">
                <a:solidFill>
                  <a:srgbClr val="FFFFFF"/>
                </a:solidFill>
              </a:rPr>
              <a:t>Hyperrealistic</a:t>
            </a:r>
            <a:r>
              <a:rPr lang="en-GB" sz="1400" dirty="0">
                <a:solidFill>
                  <a:srgbClr val="FFFFFF"/>
                </a:solidFill>
              </a:rPr>
              <a:t> Works - Artists Around the World. [Online Video] Available at: </a:t>
            </a:r>
            <a:r>
              <a:rPr lang="en-GB" sz="1400" u="sng" dirty="0">
                <a:solidFill>
                  <a:srgbClr val="FFFFFF"/>
                </a:solidFill>
                <a:hlinkClick r:id="rId3"/>
              </a:rPr>
              <a:t>https://www.youtube.com/watch?v=JD7IJOP5YuA</a:t>
            </a:r>
            <a:r>
              <a:rPr lang="en-GB" sz="1400" dirty="0">
                <a:solidFill>
                  <a:srgbClr val="FFFFFF"/>
                </a:solidFill>
              </a:rPr>
              <a:t>, [Accessed, October 17</a:t>
            </a:r>
            <a:r>
              <a:rPr lang="en-GB" sz="1400" baseline="30000" dirty="0">
                <a:solidFill>
                  <a:srgbClr val="FFFFFF"/>
                </a:solidFill>
              </a:rPr>
              <a:t>th</a:t>
            </a:r>
            <a:r>
              <a:rPr lang="en-GB" sz="1400" dirty="0">
                <a:solidFill>
                  <a:srgbClr val="FFFFFF"/>
                </a:solidFill>
              </a:rPr>
              <a:t>, 2018]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</a:rPr>
              <a:t>Art and Animation of Chris </a:t>
            </a:r>
            <a:r>
              <a:rPr lang="en-GB" sz="1400" dirty="0" err="1">
                <a:solidFill>
                  <a:srgbClr val="FFFFFF"/>
                </a:solidFill>
              </a:rPr>
              <a:t>Scalf</a:t>
            </a:r>
            <a:r>
              <a:rPr lang="en-GB" sz="1400" dirty="0">
                <a:solidFill>
                  <a:srgbClr val="FFFFFF"/>
                </a:solidFill>
              </a:rPr>
              <a:t>, 2018.Digital Painting Hyper-Realism (freehand) in Photoshop. [Online Video] Available at: </a:t>
            </a:r>
            <a:r>
              <a:rPr lang="en-GB" sz="1400" u="sng" dirty="0">
                <a:solidFill>
                  <a:srgbClr val="FFFFFF"/>
                </a:solidFill>
                <a:hlinkClick r:id="rId4"/>
              </a:rPr>
              <a:t>https://www.youtube.com/watch?v=-oj_q7ybXsk</a:t>
            </a:r>
            <a:endParaRPr lang="en-GB" sz="14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400" u="sng" dirty="0" err="1">
                <a:solidFill>
                  <a:srgbClr val="FFFFFF"/>
                </a:solidFill>
              </a:rPr>
              <a:t>CineFix</a:t>
            </a:r>
            <a:r>
              <a:rPr lang="en-GB" sz="1400" u="sng" dirty="0">
                <a:solidFill>
                  <a:srgbClr val="FFFFFF"/>
                </a:solidFill>
              </a:rPr>
              <a:t>, 2015. </a:t>
            </a:r>
            <a:r>
              <a:rPr lang="en-GB" sz="1400" dirty="0">
                <a:solidFill>
                  <a:srgbClr val="FFFFFF"/>
                </a:solidFill>
              </a:rPr>
              <a:t>The Thing's Defibrillator Chest Chomp - Art of the Scene</a:t>
            </a:r>
            <a:r>
              <a:rPr lang="en-GB" sz="1400" u="sng" dirty="0">
                <a:solidFill>
                  <a:srgbClr val="FFFFFF"/>
                </a:solidFill>
              </a:rPr>
              <a:t>. </a:t>
            </a:r>
            <a:r>
              <a:rPr lang="en-GB" sz="1400" dirty="0">
                <a:solidFill>
                  <a:srgbClr val="FFFFFF"/>
                </a:solidFill>
              </a:rPr>
              <a:t>[Online Video] Available at: </a:t>
            </a:r>
            <a:r>
              <a:rPr lang="en-GB" sz="1400" u="sng" dirty="0">
                <a:solidFill>
                  <a:srgbClr val="FFFFFF"/>
                </a:solidFill>
                <a:hlinkClick r:id="rId5"/>
              </a:rPr>
              <a:t>https://www.youtube.com/watch?v=OUgNSiwlNeI</a:t>
            </a:r>
            <a:r>
              <a:rPr lang="en-GB" sz="1400" dirty="0">
                <a:solidFill>
                  <a:srgbClr val="FFFFFF"/>
                </a:solidFill>
              </a:rPr>
              <a:t>, [Accessed, October 15</a:t>
            </a:r>
            <a:r>
              <a:rPr lang="en-GB" sz="1400" baseline="30000" dirty="0">
                <a:solidFill>
                  <a:srgbClr val="FFFFFF"/>
                </a:solidFill>
              </a:rPr>
              <a:t>th</a:t>
            </a:r>
            <a:r>
              <a:rPr lang="en-GB" sz="1400" dirty="0">
                <a:solidFill>
                  <a:srgbClr val="FFFFFF"/>
                </a:solidFill>
              </a:rPr>
              <a:t>, 2018]</a:t>
            </a:r>
          </a:p>
          <a:p>
            <a:pPr marL="0" indent="0">
              <a:buNone/>
            </a:pPr>
            <a:r>
              <a:rPr lang="en-GB" sz="1400" u="sng" dirty="0">
                <a:solidFill>
                  <a:srgbClr val="FFFFFF"/>
                </a:solidFill>
              </a:rPr>
              <a:t>Darkallegiance666, 2011. </a:t>
            </a:r>
            <a:r>
              <a:rPr lang="en-GB" sz="1400" dirty="0">
                <a:solidFill>
                  <a:srgbClr val="FFFFFF"/>
                </a:solidFill>
              </a:rPr>
              <a:t>H R Giger - Interviews on "Alien"</a:t>
            </a:r>
            <a:r>
              <a:rPr lang="en-GB" sz="1400" u="sng" dirty="0">
                <a:solidFill>
                  <a:srgbClr val="FFFFFF"/>
                </a:solidFill>
              </a:rPr>
              <a:t>. </a:t>
            </a:r>
            <a:r>
              <a:rPr lang="en-GB" sz="1400" dirty="0">
                <a:solidFill>
                  <a:srgbClr val="FFFFFF"/>
                </a:solidFill>
              </a:rPr>
              <a:t>[Online Video] Available at: </a:t>
            </a:r>
            <a:r>
              <a:rPr lang="en-GB" sz="1400" u="sng" dirty="0">
                <a:solidFill>
                  <a:srgbClr val="FFFFFF"/>
                </a:solidFill>
                <a:hlinkClick r:id="rId6"/>
              </a:rPr>
              <a:t>https://www.youtube.com/watch?v=6LkiilI7sEw</a:t>
            </a:r>
            <a:r>
              <a:rPr lang="en-GB" sz="1400" dirty="0">
                <a:solidFill>
                  <a:srgbClr val="FFFFFF"/>
                </a:solidFill>
              </a:rPr>
              <a:t> , [Accessed, October 14</a:t>
            </a:r>
            <a:r>
              <a:rPr lang="en-GB" sz="1400" baseline="30000" dirty="0">
                <a:solidFill>
                  <a:srgbClr val="FFFFFF"/>
                </a:solidFill>
              </a:rPr>
              <a:t>th</a:t>
            </a:r>
            <a:r>
              <a:rPr lang="en-GB" sz="1400" dirty="0">
                <a:solidFill>
                  <a:srgbClr val="FFFFFF"/>
                </a:solidFill>
              </a:rPr>
              <a:t>, 2018]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</a:rPr>
              <a:t>Dean Packwood, 2014. Hyper-Real Digital Speed Painting (Time-lapse) in Photoshop. [Online Video] Available at: </a:t>
            </a:r>
            <a:r>
              <a:rPr lang="en-GB" sz="1400" u="sng" dirty="0">
                <a:solidFill>
                  <a:srgbClr val="FFFFFF"/>
                </a:solidFill>
                <a:hlinkClick r:id="rId7"/>
              </a:rPr>
              <a:t>https://www.youtube.com/watch?v=DAYivqwyi3c</a:t>
            </a:r>
            <a:r>
              <a:rPr lang="en-GB" sz="1400" dirty="0">
                <a:solidFill>
                  <a:srgbClr val="FFFFFF"/>
                </a:solidFill>
              </a:rPr>
              <a:t>, [Accessed, October 30</a:t>
            </a:r>
            <a:r>
              <a:rPr lang="en-GB" sz="1400" baseline="30000" dirty="0">
                <a:solidFill>
                  <a:srgbClr val="FFFFFF"/>
                </a:solidFill>
              </a:rPr>
              <a:t>th</a:t>
            </a:r>
            <a:r>
              <a:rPr lang="en-GB" sz="1400" dirty="0">
                <a:solidFill>
                  <a:srgbClr val="FFFFFF"/>
                </a:solidFill>
              </a:rPr>
              <a:t>, 2018]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</a:rPr>
              <a:t>Fabiano </a:t>
            </a:r>
            <a:r>
              <a:rPr lang="en-GB" sz="1400" dirty="0" err="1">
                <a:solidFill>
                  <a:srgbClr val="FFFFFF"/>
                </a:solidFill>
              </a:rPr>
              <a:t>Millani</a:t>
            </a:r>
            <a:r>
              <a:rPr lang="en-GB" sz="1400" dirty="0">
                <a:solidFill>
                  <a:srgbClr val="FFFFFF"/>
                </a:solidFill>
              </a:rPr>
              <a:t>, 2017. Real-time painting: </a:t>
            </a:r>
            <a:r>
              <a:rPr lang="en-GB" sz="1400" dirty="0" err="1">
                <a:solidFill>
                  <a:srgbClr val="FFFFFF"/>
                </a:solidFill>
              </a:rPr>
              <a:t>Hyperrealistic</a:t>
            </a:r>
            <a:r>
              <a:rPr lang="en-GB" sz="1400" dirty="0">
                <a:solidFill>
                  <a:srgbClr val="FFFFFF"/>
                </a:solidFill>
              </a:rPr>
              <a:t> Art – </a:t>
            </a:r>
            <a:r>
              <a:rPr lang="en-GB" sz="1400" dirty="0" err="1">
                <a:solidFill>
                  <a:srgbClr val="FFFFFF"/>
                </a:solidFill>
              </a:rPr>
              <a:t>Millani</a:t>
            </a:r>
            <a:r>
              <a:rPr lang="en-GB" sz="1400" dirty="0">
                <a:solidFill>
                  <a:srgbClr val="FFFFFF"/>
                </a:solidFill>
              </a:rPr>
              <a:t>. [Online Video] Available at: </a:t>
            </a:r>
            <a:r>
              <a:rPr lang="en-GB" sz="1400" u="sng" dirty="0">
                <a:solidFill>
                  <a:srgbClr val="FFFFFF"/>
                </a:solidFill>
                <a:hlinkClick r:id="rId8"/>
              </a:rPr>
              <a:t>https://www.youtube.com/watch?v=YoIq4FifJcA</a:t>
            </a:r>
            <a:r>
              <a:rPr lang="en-GB" sz="1400" dirty="0">
                <a:solidFill>
                  <a:srgbClr val="FFFFFF"/>
                </a:solidFill>
              </a:rPr>
              <a:t>, [Accessed, October 30</a:t>
            </a:r>
            <a:r>
              <a:rPr lang="en-GB" sz="1400" baseline="30000" dirty="0">
                <a:solidFill>
                  <a:srgbClr val="FFFFFF"/>
                </a:solidFill>
              </a:rPr>
              <a:t>th</a:t>
            </a:r>
            <a:r>
              <a:rPr lang="en-GB" sz="1400" dirty="0">
                <a:solidFill>
                  <a:srgbClr val="FFFFFF"/>
                </a:solidFill>
              </a:rPr>
              <a:t>, 2018]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</a:rPr>
              <a:t>Jeffrey </a:t>
            </a:r>
            <a:r>
              <a:rPr lang="en-GB" sz="1400" dirty="0" err="1">
                <a:solidFill>
                  <a:srgbClr val="FFFFFF"/>
                </a:solidFill>
              </a:rPr>
              <a:t>Appiatu</a:t>
            </a:r>
            <a:r>
              <a:rPr lang="en-GB" sz="1400" dirty="0">
                <a:solidFill>
                  <a:srgbClr val="FFFFFF"/>
                </a:solidFill>
              </a:rPr>
              <a:t>, 2016. Draw Realistic Skin Texture. [Online Video] Available at: </a:t>
            </a:r>
            <a:r>
              <a:rPr lang="en-GB" sz="1400" u="sng" dirty="0">
                <a:solidFill>
                  <a:srgbClr val="FFFFFF"/>
                </a:solidFill>
                <a:hlinkClick r:id="rId9"/>
              </a:rPr>
              <a:t>https://www.youtube.com/watch?v=p7e9FmGinb0</a:t>
            </a:r>
            <a:r>
              <a:rPr lang="en-GB" sz="1400" dirty="0">
                <a:solidFill>
                  <a:srgbClr val="FFFFFF"/>
                </a:solidFill>
              </a:rPr>
              <a:t>, [Accessed, October 18</a:t>
            </a:r>
            <a:r>
              <a:rPr lang="en-GB" sz="1400" baseline="30000" dirty="0">
                <a:solidFill>
                  <a:srgbClr val="FFFFFF"/>
                </a:solidFill>
              </a:rPr>
              <a:t>th</a:t>
            </a:r>
            <a:r>
              <a:rPr lang="en-GB" sz="1400" dirty="0">
                <a:solidFill>
                  <a:srgbClr val="FFFFFF"/>
                </a:solidFill>
              </a:rPr>
              <a:t>, 2018]</a:t>
            </a:r>
            <a:r>
              <a:rPr lang="en-GB" sz="1400" u="sng" dirty="0">
                <a:solidFill>
                  <a:srgbClr val="FFFFFF"/>
                </a:solidFill>
              </a:rPr>
              <a:t> </a:t>
            </a:r>
            <a:endParaRPr lang="en-GB" sz="14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400" u="sng" dirty="0" err="1">
                <a:solidFill>
                  <a:srgbClr val="FFFFFF"/>
                </a:solidFill>
              </a:rPr>
              <a:t>TheDaiwaFoundation</a:t>
            </a:r>
            <a:r>
              <a:rPr lang="en-GB" sz="1400" u="sng" dirty="0">
                <a:solidFill>
                  <a:srgbClr val="FFFFFF"/>
                </a:solidFill>
              </a:rPr>
              <a:t>, 2013. </a:t>
            </a:r>
            <a:r>
              <a:rPr lang="en-GB" sz="1400" dirty="0">
                <a:solidFill>
                  <a:srgbClr val="FFFFFF"/>
                </a:solidFill>
              </a:rPr>
              <a:t>How Do We Perceive Art-Through Vision or Cognition? Neuro-aesthetics and Tatsuo </a:t>
            </a:r>
            <a:r>
              <a:rPr lang="en-GB" sz="1400" dirty="0" err="1">
                <a:solidFill>
                  <a:srgbClr val="FFFFFF"/>
                </a:solidFill>
              </a:rPr>
              <a:t>Miyajima</a:t>
            </a:r>
            <a:r>
              <a:rPr lang="en-GB" sz="1400" u="sng" dirty="0">
                <a:solidFill>
                  <a:srgbClr val="FFFFFF"/>
                </a:solidFill>
              </a:rPr>
              <a:t>.</a:t>
            </a:r>
            <a:r>
              <a:rPr lang="en-GB" sz="1400" dirty="0">
                <a:solidFill>
                  <a:srgbClr val="FFFFFF"/>
                </a:solidFill>
              </a:rPr>
              <a:t>  [Online Video] Available at: </a:t>
            </a:r>
            <a:r>
              <a:rPr lang="en-GB" sz="1400" u="sng" dirty="0">
                <a:solidFill>
                  <a:srgbClr val="FFFFFF"/>
                </a:solidFill>
                <a:hlinkClick r:id="rId10"/>
              </a:rPr>
              <a:t>https://www.youtube.com/watch?v=R6SBeZ2gqwg</a:t>
            </a:r>
            <a:r>
              <a:rPr lang="en-GB" sz="1400" dirty="0">
                <a:solidFill>
                  <a:srgbClr val="FFFFFF"/>
                </a:solidFill>
              </a:rPr>
              <a:t>, [Accessed, October 11</a:t>
            </a:r>
            <a:r>
              <a:rPr lang="en-GB" sz="1400" baseline="30000" dirty="0">
                <a:solidFill>
                  <a:srgbClr val="FFFFFF"/>
                </a:solidFill>
              </a:rPr>
              <a:t>th</a:t>
            </a:r>
            <a:r>
              <a:rPr lang="en-GB" sz="1400" dirty="0">
                <a:solidFill>
                  <a:srgbClr val="FFFFFF"/>
                </a:solidFill>
              </a:rPr>
              <a:t>, 2018]</a:t>
            </a:r>
          </a:p>
          <a:p>
            <a:pPr marL="0" indent="0">
              <a:buNone/>
            </a:pPr>
            <a:endParaRPr lang="en-GB" sz="14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400" b="1" dirty="0">
                <a:solidFill>
                  <a:srgbClr val="FFFFFF"/>
                </a:solidFill>
              </a:rPr>
              <a:t>Documentaries:</a:t>
            </a:r>
            <a:endParaRPr lang="en-GB" sz="14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</a:rPr>
              <a:t>‘Alien vs. Predator Galaxy’, 2015. Giger's Alien - 1979 Documentary. [Online Video] Available at: </a:t>
            </a:r>
            <a:r>
              <a:rPr lang="en-GB" sz="1400" u="sng" dirty="0">
                <a:solidFill>
                  <a:srgbClr val="FFFFFF"/>
                </a:solidFill>
                <a:hlinkClick r:id="rId11"/>
              </a:rPr>
              <a:t>https://www.youtube.com/watch?v=yEf3z1WnVI4</a:t>
            </a:r>
            <a:r>
              <a:rPr lang="en-GB" sz="1400" dirty="0">
                <a:solidFill>
                  <a:srgbClr val="FFFFFF"/>
                </a:solidFill>
              </a:rPr>
              <a:t>, [Accessed, October 15</a:t>
            </a:r>
            <a:r>
              <a:rPr lang="en-GB" sz="1400" baseline="30000" dirty="0">
                <a:solidFill>
                  <a:srgbClr val="FFFFFF"/>
                </a:solidFill>
              </a:rPr>
              <a:t>th</a:t>
            </a:r>
            <a:r>
              <a:rPr lang="en-GB" sz="1400" dirty="0">
                <a:solidFill>
                  <a:srgbClr val="FFFFFF"/>
                </a:solidFill>
              </a:rPr>
              <a:t>, 2018]</a:t>
            </a:r>
          </a:p>
          <a:p>
            <a:pPr marL="0" indent="0">
              <a:buNone/>
            </a:pPr>
            <a:r>
              <a:rPr lang="en-GB" sz="1400" u="sng" dirty="0">
                <a:solidFill>
                  <a:srgbClr val="FFFFFF"/>
                </a:solidFill>
              </a:rPr>
              <a:t>‘</a:t>
            </a:r>
            <a:r>
              <a:rPr lang="en-GB" sz="1400" dirty="0">
                <a:solidFill>
                  <a:srgbClr val="FFFFFF"/>
                </a:solidFill>
              </a:rPr>
              <a:t>Who Goes There?</a:t>
            </a:r>
            <a:r>
              <a:rPr lang="en-GB" sz="1400" u="sng" dirty="0">
                <a:solidFill>
                  <a:srgbClr val="FFFFFF"/>
                </a:solidFill>
              </a:rPr>
              <a:t>’, 2015. </a:t>
            </a:r>
            <a:r>
              <a:rPr lang="en-GB" sz="1400" dirty="0">
                <a:solidFill>
                  <a:srgbClr val="FFFFFF"/>
                </a:solidFill>
              </a:rPr>
              <a:t>John Carpenter's The Thing - "Terror Takes Shape" Documentary</a:t>
            </a:r>
            <a:r>
              <a:rPr lang="en-GB" sz="1400" u="sng" dirty="0">
                <a:solidFill>
                  <a:srgbClr val="FFFFFF"/>
                </a:solidFill>
              </a:rPr>
              <a:t>. </a:t>
            </a:r>
            <a:r>
              <a:rPr lang="en-GB" sz="1400" dirty="0">
                <a:solidFill>
                  <a:srgbClr val="FFFFFF"/>
                </a:solidFill>
              </a:rPr>
              <a:t>[Online Video] Available at: </a:t>
            </a:r>
            <a:r>
              <a:rPr lang="en-GB" sz="1400" u="sng" dirty="0">
                <a:solidFill>
                  <a:srgbClr val="FFFFFF"/>
                </a:solidFill>
                <a:hlinkClick r:id="rId12"/>
              </a:rPr>
              <a:t>https://www.youtube.com/watch?v=wolVJV5tNqM</a:t>
            </a:r>
            <a:r>
              <a:rPr lang="en-GB" sz="1400" dirty="0">
                <a:solidFill>
                  <a:srgbClr val="FFFFFF"/>
                </a:solidFill>
              </a:rPr>
              <a:t>, [Accessed, October 15</a:t>
            </a:r>
            <a:r>
              <a:rPr lang="en-GB" sz="1400" baseline="30000" dirty="0">
                <a:solidFill>
                  <a:srgbClr val="FFFFFF"/>
                </a:solidFill>
              </a:rPr>
              <a:t>th</a:t>
            </a:r>
            <a:r>
              <a:rPr lang="en-GB" sz="1400" dirty="0">
                <a:solidFill>
                  <a:srgbClr val="FFFFFF"/>
                </a:solidFill>
              </a:rPr>
              <a:t>, 2018]</a:t>
            </a:r>
          </a:p>
        </p:txBody>
      </p:sp>
    </p:spTree>
    <p:extLst>
      <p:ext uri="{BB962C8B-B14F-4D97-AF65-F5344CB8AC3E}">
        <p14:creationId xmlns:p14="http://schemas.microsoft.com/office/powerpoint/2010/main" val="3927239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A4E95-152E-4E09-8FEF-C258E9756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5276"/>
            <a:ext cx="11065778" cy="6172636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4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rgbClr val="FFFFFF"/>
                </a:solidFill>
              </a:rPr>
              <a:t>Websites:</a:t>
            </a:r>
            <a:endParaRPr lang="en-GB" sz="16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600" dirty="0" err="1">
                <a:solidFill>
                  <a:srgbClr val="FFFFFF"/>
                </a:solidFill>
              </a:rPr>
              <a:t>Bbccouk</a:t>
            </a:r>
            <a:r>
              <a:rPr lang="en-GB" sz="1600" dirty="0">
                <a:solidFill>
                  <a:srgbClr val="FFFFFF"/>
                </a:solidFill>
              </a:rPr>
              <a:t>, Adams. P. 2016. BBC Arts - Alien monsters: The terrifying visions of HR Giger - BBC Arts. 28th September. BBC. [Online]. [Accessed, 2</a:t>
            </a:r>
            <a:r>
              <a:rPr lang="en-GB" sz="1600" baseline="30000" dirty="0">
                <a:solidFill>
                  <a:srgbClr val="FFFFFF"/>
                </a:solidFill>
              </a:rPr>
              <a:t>nd</a:t>
            </a:r>
            <a:r>
              <a:rPr lang="en-GB" sz="1600" dirty="0">
                <a:solidFill>
                  <a:srgbClr val="FFFFFF"/>
                </a:solidFill>
              </a:rPr>
              <a:t> November 2018]. Available from: </a:t>
            </a:r>
            <a:r>
              <a:rPr lang="en-GB" sz="1600" u="sng" dirty="0">
                <a:solidFill>
                  <a:srgbClr val="FFFFFF"/>
                </a:solidFill>
                <a:hlinkClick r:id="rId2"/>
              </a:rPr>
              <a:t>http://www.bbc.co.uk/programmes/articles/3nnlr6g69pSGmNk30fdgPy/alien-monsters-the-terrifying-visions-of-hr-giger</a:t>
            </a:r>
            <a:endParaRPr lang="en-GB" sz="16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FFFFFF"/>
                </a:solidFill>
              </a:rPr>
              <a:t>JALIKER14. 2014. The Son of Man by René Magritte (1964). [ONLINE] Available at: </a:t>
            </a:r>
            <a:r>
              <a:rPr lang="en-GB" sz="1600" u="sng" dirty="0">
                <a:solidFill>
                  <a:srgbClr val="FFFFFF"/>
                </a:solidFill>
                <a:hlinkClick r:id="rId3"/>
              </a:rPr>
              <a:t>https://thesquirrelreview.com/2014/12/02/the-son-of-man-by-rene-magritte-1964/</a:t>
            </a:r>
            <a:r>
              <a:rPr lang="en-GB" sz="1600" dirty="0">
                <a:solidFill>
                  <a:srgbClr val="FFFFFF"/>
                </a:solidFill>
              </a:rPr>
              <a:t>.  [Accessed 3</a:t>
            </a:r>
            <a:r>
              <a:rPr lang="en-GB" sz="1600" baseline="30000" dirty="0">
                <a:solidFill>
                  <a:srgbClr val="FFFFFF"/>
                </a:solidFill>
              </a:rPr>
              <a:t>rd</a:t>
            </a:r>
            <a:r>
              <a:rPr lang="en-GB" sz="1600" dirty="0">
                <a:solidFill>
                  <a:srgbClr val="FFFFFF"/>
                </a:solidFill>
              </a:rPr>
              <a:t> November 2018]. </a:t>
            </a:r>
          </a:p>
          <a:p>
            <a:pPr marL="0" indent="0">
              <a:buNone/>
            </a:pPr>
            <a:r>
              <a:rPr lang="en-GB" sz="1600" dirty="0" err="1">
                <a:solidFill>
                  <a:srgbClr val="FFFFFF"/>
                </a:solidFill>
              </a:rPr>
              <a:t>Plusonegallerycom</a:t>
            </a:r>
            <a:r>
              <a:rPr lang="en-GB" sz="1600" dirty="0">
                <a:solidFill>
                  <a:srgbClr val="FFFFFF"/>
                </a:solidFill>
              </a:rPr>
              <a:t>. 2015. The difference between Photorealism and Hyperrealism. 25 November. Plus One Gallery. [Online]. [</a:t>
            </a:r>
            <a:r>
              <a:rPr lang="en-GB" sz="1600" u="sng" dirty="0">
                <a:solidFill>
                  <a:srgbClr val="FFFFFF"/>
                </a:solidFill>
              </a:rPr>
              <a:t>Accessed, </a:t>
            </a:r>
            <a:r>
              <a:rPr lang="en-GB" sz="1600" dirty="0">
                <a:solidFill>
                  <a:srgbClr val="FFFFFF"/>
                </a:solidFill>
              </a:rPr>
              <a:t>1</a:t>
            </a:r>
            <a:r>
              <a:rPr lang="en-GB" sz="1600" u="sng" dirty="0">
                <a:solidFill>
                  <a:srgbClr val="FFFFFF"/>
                </a:solidFill>
              </a:rPr>
              <a:t>st</a:t>
            </a:r>
            <a:r>
              <a:rPr lang="en-GB" sz="1600" dirty="0">
                <a:solidFill>
                  <a:srgbClr val="FFFFFF"/>
                </a:solidFill>
              </a:rPr>
              <a:t> November 2018]. Available from: </a:t>
            </a:r>
            <a:r>
              <a:rPr lang="en-GB" sz="1600" u="sng" dirty="0">
                <a:solidFill>
                  <a:srgbClr val="FFFFFF"/>
                </a:solidFill>
                <a:hlinkClick r:id="rId4"/>
              </a:rPr>
              <a:t>https://www.plusonegallery.com/blog/32/</a:t>
            </a:r>
            <a:r>
              <a:rPr lang="en-GB" sz="1600" u="sng" dirty="0">
                <a:solidFill>
                  <a:srgbClr val="FFFFFF"/>
                </a:solidFill>
              </a:rPr>
              <a:t> </a:t>
            </a:r>
            <a:endParaRPr lang="en-GB" sz="16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FFFFFF"/>
                </a:solidFill>
              </a:rPr>
              <a:t>Mitchell, Mark. M. 2017. What Is The Difference Between Photorealist And Hyperrealist Art? September 8. Mark Mitchell Paintings &amp; Drawings. [Online]. [Accessed, 1</a:t>
            </a:r>
            <a:r>
              <a:rPr lang="en-GB" sz="1600" baseline="30000" dirty="0">
                <a:solidFill>
                  <a:srgbClr val="FFFFFF"/>
                </a:solidFill>
              </a:rPr>
              <a:t>st</a:t>
            </a:r>
            <a:r>
              <a:rPr lang="en-GB" sz="1600" dirty="0">
                <a:solidFill>
                  <a:srgbClr val="FFFFFF"/>
                </a:solidFill>
              </a:rPr>
              <a:t> November 2018]. Available from: </a:t>
            </a:r>
            <a:r>
              <a:rPr lang="en-GB" sz="1600" u="sng" dirty="0">
                <a:solidFill>
                  <a:srgbClr val="FFFFFF"/>
                </a:solidFill>
                <a:hlinkClick r:id="rId5"/>
              </a:rPr>
              <a:t>https://www.markmitchellpaintings.com/blog/what-is-the-difference-between-photorealist-and-hyperrealist-art/</a:t>
            </a:r>
            <a:r>
              <a:rPr lang="en-GB" sz="1600" dirty="0">
                <a:solidFill>
                  <a:srgbClr val="FFFFFF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1600" dirty="0" err="1">
                <a:solidFill>
                  <a:srgbClr val="FFFFFF"/>
                </a:solidFill>
              </a:rPr>
              <a:t>Quoracom</a:t>
            </a:r>
            <a:r>
              <a:rPr lang="en-GB" sz="1600" dirty="0">
                <a:solidFill>
                  <a:srgbClr val="FFFFFF"/>
                </a:solidFill>
              </a:rPr>
              <a:t>, O.N. , 2017. What is the most effective technique for achieving hyperrealism in an oil painting of a still-life study? 13 February. Quora. [Online]. [Accessed, 1</a:t>
            </a:r>
            <a:r>
              <a:rPr lang="en-GB" sz="1600" baseline="30000" dirty="0">
                <a:solidFill>
                  <a:srgbClr val="FFFFFF"/>
                </a:solidFill>
              </a:rPr>
              <a:t>st</a:t>
            </a:r>
            <a:r>
              <a:rPr lang="en-GB" sz="1600" dirty="0">
                <a:solidFill>
                  <a:srgbClr val="FFFFFF"/>
                </a:solidFill>
              </a:rPr>
              <a:t> November 2018]. Available from: </a:t>
            </a:r>
            <a:r>
              <a:rPr lang="en-GB" sz="1600" u="sng" dirty="0">
                <a:solidFill>
                  <a:srgbClr val="FFFFFF"/>
                </a:solidFill>
                <a:hlinkClick r:id="rId6"/>
              </a:rPr>
              <a:t>https://www.quora.com/What-is-the-most-effective-technique-for-achieving-hyperrealism-in-an-oil-painting-of-a-still-life-study</a:t>
            </a:r>
            <a:r>
              <a:rPr lang="en-GB" sz="1600" dirty="0">
                <a:solidFill>
                  <a:srgbClr val="FFFFFF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1600" dirty="0"/>
              <a:t>Jeremy Eden, the Hyper Real Deal. R. Salman. Cultural </a:t>
            </a:r>
            <a:r>
              <a:rPr lang="en-GB" sz="1600" dirty="0" err="1"/>
              <a:t>Flanerie</a:t>
            </a:r>
            <a:r>
              <a:rPr lang="en-GB" sz="1600" dirty="0"/>
              <a:t>. 16</a:t>
            </a:r>
            <a:r>
              <a:rPr lang="en-GB" sz="1600" baseline="30000" dirty="0"/>
              <a:t>th</a:t>
            </a:r>
            <a:r>
              <a:rPr lang="en-GB" sz="1600" dirty="0"/>
              <a:t> October. 2016. [Online]. [Accessed, 1</a:t>
            </a:r>
            <a:r>
              <a:rPr lang="en-GB" sz="1600" baseline="30000" dirty="0"/>
              <a:t>st</a:t>
            </a:r>
            <a:r>
              <a:rPr lang="en-GB" sz="1600" dirty="0"/>
              <a:t> November]. Available from: </a:t>
            </a:r>
            <a:r>
              <a:rPr lang="en-GB" sz="1600" u="sng" dirty="0">
                <a:hlinkClick r:id="rId7"/>
              </a:rPr>
              <a:t>https://culturalflanerie.com/2016/05/16/jeremy-eden-the-hyper-real-deal/</a:t>
            </a:r>
            <a:endParaRPr lang="en-GB" sz="1600" dirty="0"/>
          </a:p>
          <a:p>
            <a:pPr marL="0" indent="0">
              <a:buNone/>
            </a:pPr>
            <a:endParaRPr lang="en-GB" sz="16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rgbClr val="FFFFFF"/>
                </a:solidFill>
              </a:rPr>
              <a:t>Images: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FFFFFF"/>
                </a:solidFill>
              </a:rPr>
              <a:t>HR Giger: From aliens to biomechanical nightmare creatures. (2013). [image] Available at: </a:t>
            </a:r>
            <a:r>
              <a:rPr lang="en-GB" sz="1600" u="sng" dirty="0">
                <a:solidFill>
                  <a:srgbClr val="FFFFFF"/>
                </a:solidFill>
                <a:hlinkClick r:id="rId8"/>
              </a:rPr>
              <a:t>https://kurier.at/kultur/ars-electronica-hr-giger-von-aliens-zu-biomech</a:t>
            </a:r>
            <a:r>
              <a:rPr lang="en-GB" sz="1600" u="sng" dirty="0">
                <a:solidFill>
                  <a:srgbClr val="FFFFFF"/>
                </a:solidFill>
                <a:hlinkClick r:id="rId8"/>
              </a:rPr>
              <a:t>a</a:t>
            </a:r>
            <a:r>
              <a:rPr lang="en-GB" sz="1600" u="sng" dirty="0">
                <a:solidFill>
                  <a:srgbClr val="FFFFFF"/>
                </a:solidFill>
                <a:hlinkClick r:id="rId8"/>
              </a:rPr>
              <a:t>nischen-albtraumwesen/25.507.596/slideshow</a:t>
            </a:r>
            <a:r>
              <a:rPr lang="en-GB" sz="1600" dirty="0">
                <a:solidFill>
                  <a:srgbClr val="FFFFFF"/>
                </a:solidFill>
              </a:rPr>
              <a:t>  [Accessed 30 Oct. 2018]. </a:t>
            </a:r>
          </a:p>
        </p:txBody>
      </p:sp>
    </p:spTree>
    <p:extLst>
      <p:ext uri="{BB962C8B-B14F-4D97-AF65-F5344CB8AC3E}">
        <p14:creationId xmlns:p14="http://schemas.microsoft.com/office/powerpoint/2010/main" val="21087238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1435</Words>
  <Application>Microsoft Office PowerPoint</Application>
  <PresentationFormat>Widescreen</PresentationFormat>
  <Paragraphs>94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An investigation on how artists use techniques to create hyper realistic creature design.</vt:lpstr>
      <vt:lpstr>Project-specific Research</vt:lpstr>
      <vt:lpstr>H. R. Giger</vt:lpstr>
      <vt:lpstr>Aaron Sims</vt:lpstr>
      <vt:lpstr>Films</vt:lpstr>
      <vt:lpstr>Proposed Methodology</vt:lpstr>
      <vt:lpstr>Proposed Outcomes</vt:lpstr>
      <vt:lpstr>Sources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investigation on how artists use techniques to create hyper realistic creature design.</dc:title>
  <dc:creator>Sean Ferris (P140386)</dc:creator>
  <cp:lastModifiedBy>Sean Ferris (P140386)</cp:lastModifiedBy>
  <cp:revision>10</cp:revision>
  <dcterms:created xsi:type="dcterms:W3CDTF">2018-11-06T06:24:09Z</dcterms:created>
  <dcterms:modified xsi:type="dcterms:W3CDTF">2018-11-06T07:05:29Z</dcterms:modified>
</cp:coreProperties>
</file>